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FAB91-5753-4EE2-8010-8B932A994492}" type="datetimeFigureOut">
              <a:rPr lang="en-ZA" smtClean="0"/>
              <a:t>2024/09/27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46DFA-F9E0-44E5-A613-68D16DAA26E2}" type="slidenum">
              <a:rPr lang="en-ZA" smtClean="0"/>
              <a:t>‹#›</a:t>
            </a:fld>
            <a:endParaRPr lang="en-ZA"/>
          </a:p>
        </p:txBody>
      </p:sp>
    </p:spTree>
    <p:extLst>
      <p:ext uri="{BB962C8B-B14F-4D97-AF65-F5344CB8AC3E}">
        <p14:creationId xmlns:p14="http://schemas.microsoft.com/office/powerpoint/2010/main" val="421938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B646DFA-F9E0-44E5-A613-68D16DAA26E2}" type="slidenum">
              <a:rPr lang="en-ZA" smtClean="0"/>
              <a:t>2</a:t>
            </a:fld>
            <a:endParaRPr lang="en-ZA"/>
          </a:p>
        </p:txBody>
      </p:sp>
    </p:spTree>
    <p:extLst>
      <p:ext uri="{BB962C8B-B14F-4D97-AF65-F5344CB8AC3E}">
        <p14:creationId xmlns:p14="http://schemas.microsoft.com/office/powerpoint/2010/main" val="422366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B646DFA-F9E0-44E5-A613-68D16DAA26E2}" type="slidenum">
              <a:rPr lang="en-ZA" smtClean="0"/>
              <a:t>3</a:t>
            </a:fld>
            <a:endParaRPr lang="en-ZA"/>
          </a:p>
        </p:txBody>
      </p:sp>
    </p:spTree>
    <p:extLst>
      <p:ext uri="{BB962C8B-B14F-4D97-AF65-F5344CB8AC3E}">
        <p14:creationId xmlns:p14="http://schemas.microsoft.com/office/powerpoint/2010/main" val="242739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CCD17-B09D-46B1-BE2E-CC4D5D6DB38B}"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361870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CCD17-B09D-46B1-BE2E-CC4D5D6DB38B}"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126499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CCD17-B09D-46B1-BE2E-CC4D5D6DB38B}"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46781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CCD17-B09D-46B1-BE2E-CC4D5D6DB38B}"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82496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CCD17-B09D-46B1-BE2E-CC4D5D6DB38B}"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339094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CCD17-B09D-46B1-BE2E-CC4D5D6DB38B}" type="datetimeFigureOut">
              <a:rPr lang="en-ZA" smtClean="0"/>
              <a:t>2024/09/27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235807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CCD17-B09D-46B1-BE2E-CC4D5D6DB38B}" type="datetimeFigureOut">
              <a:rPr lang="en-ZA" smtClean="0"/>
              <a:t>2024/09/27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222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CCD17-B09D-46B1-BE2E-CC4D5D6DB38B}" type="datetimeFigureOut">
              <a:rPr lang="en-ZA" smtClean="0"/>
              <a:t>2024/09/27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174239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CCD17-B09D-46B1-BE2E-CC4D5D6DB38B}" type="datetimeFigureOut">
              <a:rPr lang="en-ZA" smtClean="0"/>
              <a:t>2024/09/27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367703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CCD17-B09D-46B1-BE2E-CC4D5D6DB38B}" type="datetimeFigureOut">
              <a:rPr lang="en-ZA" smtClean="0"/>
              <a:t>2024/09/27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68697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CCD17-B09D-46B1-BE2E-CC4D5D6DB38B}" type="datetimeFigureOut">
              <a:rPr lang="en-ZA" smtClean="0"/>
              <a:t>2024/09/27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8E1381F-182C-44A1-AC0E-AEE4B6C53FE0}" type="slidenum">
              <a:rPr lang="en-ZA" smtClean="0"/>
              <a:t>‹#›</a:t>
            </a:fld>
            <a:endParaRPr lang="en-ZA"/>
          </a:p>
        </p:txBody>
      </p:sp>
    </p:spTree>
    <p:extLst>
      <p:ext uri="{BB962C8B-B14F-4D97-AF65-F5344CB8AC3E}">
        <p14:creationId xmlns:p14="http://schemas.microsoft.com/office/powerpoint/2010/main" val="314957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738CCD17-B09D-46B1-BE2E-CC4D5D6DB38B}" type="datetimeFigureOut">
              <a:rPr lang="en-ZA" smtClean="0"/>
              <a:t>2024/09/27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8E1381F-182C-44A1-AC0E-AEE4B6C53FE0}" type="slidenum">
              <a:rPr lang="en-ZA" smtClean="0"/>
              <a:t>‹#›</a:t>
            </a:fld>
            <a:endParaRPr lang="en-ZA"/>
          </a:p>
        </p:txBody>
      </p:sp>
    </p:spTree>
    <p:extLst>
      <p:ext uri="{BB962C8B-B14F-4D97-AF65-F5344CB8AC3E}">
        <p14:creationId xmlns:p14="http://schemas.microsoft.com/office/powerpoint/2010/main" val="35857368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0531-3D6A-099B-83B6-0FC2626D22C5}"/>
              </a:ext>
            </a:extLst>
          </p:cNvPr>
          <p:cNvSpPr>
            <a:spLocks noGrp="1"/>
          </p:cNvSpPr>
          <p:nvPr>
            <p:ph type="ctrTitle"/>
          </p:nvPr>
        </p:nvSpPr>
        <p:spPr/>
        <p:txBody>
          <a:bodyPr>
            <a:normAutofit/>
          </a:bodyPr>
          <a:lstStyle/>
          <a:p>
            <a:r>
              <a:rPr lang="en-ZA" sz="2700" dirty="0"/>
              <a:t>46 yr male known HIV</a:t>
            </a:r>
            <a:br>
              <a:rPr lang="en-ZA" sz="2700" dirty="0"/>
            </a:br>
            <a:r>
              <a:rPr lang="en-ZA" sz="2700" dirty="0"/>
              <a:t>Biopsy of focal lesion showed anaplastic large cell non Hodgkin’s lymphoma</a:t>
            </a:r>
            <a:br>
              <a:rPr lang="en-ZA" dirty="0"/>
            </a:br>
            <a:endParaRPr lang="en-ZA" dirty="0"/>
          </a:p>
        </p:txBody>
      </p:sp>
      <p:sp>
        <p:nvSpPr>
          <p:cNvPr id="3" name="Subtitle 2">
            <a:extLst>
              <a:ext uri="{FF2B5EF4-FFF2-40B4-BE49-F238E27FC236}">
                <a16:creationId xmlns:a16="http://schemas.microsoft.com/office/drawing/2014/main" id="{63AE0285-525B-1858-4270-56C2C792A7ED}"/>
              </a:ext>
            </a:extLst>
          </p:cNvPr>
          <p:cNvSpPr>
            <a:spLocks noGrp="1"/>
          </p:cNvSpPr>
          <p:nvPr>
            <p:ph type="subTitle" idx="1"/>
          </p:nvPr>
        </p:nvSpPr>
        <p:spPr/>
        <p:txBody>
          <a:bodyPr/>
          <a:lstStyle/>
          <a:p>
            <a:r>
              <a:rPr lang="en-ZA" dirty="0"/>
              <a:t>The background marrow signal is low on all sequences but does show some drop in signal on OP images and does not show diffusion restriction. Is this background marrow signal change due to siderosis due to chronic illness/anaemia?</a:t>
            </a:r>
          </a:p>
        </p:txBody>
      </p:sp>
    </p:spTree>
    <p:extLst>
      <p:ext uri="{BB962C8B-B14F-4D97-AF65-F5344CB8AC3E}">
        <p14:creationId xmlns:p14="http://schemas.microsoft.com/office/powerpoint/2010/main" val="215639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E2D7CF-6BFB-68DB-4947-7CF5A139BAF6}"/>
              </a:ext>
            </a:extLst>
          </p:cNvPr>
          <p:cNvPicPr>
            <a:picLocks noChangeAspect="1"/>
          </p:cNvPicPr>
          <p:nvPr/>
        </p:nvPicPr>
        <p:blipFill>
          <a:blip r:embed="rId3"/>
          <a:stretch>
            <a:fillRect/>
          </a:stretch>
        </p:blipFill>
        <p:spPr>
          <a:xfrm>
            <a:off x="307161" y="0"/>
            <a:ext cx="4776848" cy="6858000"/>
          </a:xfrm>
          <a:prstGeom prst="rect">
            <a:avLst/>
          </a:prstGeom>
        </p:spPr>
      </p:pic>
      <p:pic>
        <p:nvPicPr>
          <p:cNvPr id="5" name="Picture 4">
            <a:extLst>
              <a:ext uri="{FF2B5EF4-FFF2-40B4-BE49-F238E27FC236}">
                <a16:creationId xmlns:a16="http://schemas.microsoft.com/office/drawing/2014/main" id="{FAE00ADC-EAE1-2D6C-BB2C-D82F4A1D0734}"/>
              </a:ext>
            </a:extLst>
          </p:cNvPr>
          <p:cNvPicPr>
            <a:picLocks noChangeAspect="1"/>
          </p:cNvPicPr>
          <p:nvPr/>
        </p:nvPicPr>
        <p:blipFill>
          <a:blip r:embed="rId4"/>
          <a:stretch>
            <a:fillRect/>
          </a:stretch>
        </p:blipFill>
        <p:spPr>
          <a:xfrm>
            <a:off x="6246801" y="0"/>
            <a:ext cx="5110905" cy="6858000"/>
          </a:xfrm>
          <a:prstGeom prst="rect">
            <a:avLst/>
          </a:prstGeom>
        </p:spPr>
      </p:pic>
      <p:sp>
        <p:nvSpPr>
          <p:cNvPr id="6" name="TextBox 5">
            <a:extLst>
              <a:ext uri="{FF2B5EF4-FFF2-40B4-BE49-F238E27FC236}">
                <a16:creationId xmlns:a16="http://schemas.microsoft.com/office/drawing/2014/main" id="{BE1D2936-E647-459D-484A-EBE840672378}"/>
              </a:ext>
            </a:extLst>
          </p:cNvPr>
          <p:cNvSpPr txBox="1"/>
          <p:nvPr/>
        </p:nvSpPr>
        <p:spPr>
          <a:xfrm>
            <a:off x="162963" y="2254312"/>
            <a:ext cx="1138389" cy="646331"/>
          </a:xfrm>
          <a:prstGeom prst="rect">
            <a:avLst/>
          </a:prstGeom>
          <a:noFill/>
        </p:spPr>
        <p:txBody>
          <a:bodyPr wrap="none" rtlCol="0">
            <a:spAutoFit/>
          </a:bodyPr>
          <a:lstStyle/>
          <a:p>
            <a:r>
              <a:rPr lang="en-ZA" dirty="0"/>
              <a:t>T2 DIXON</a:t>
            </a:r>
          </a:p>
          <a:p>
            <a:r>
              <a:rPr lang="en-ZA" dirty="0"/>
              <a:t>IP</a:t>
            </a:r>
          </a:p>
        </p:txBody>
      </p:sp>
      <p:sp>
        <p:nvSpPr>
          <p:cNvPr id="7" name="TextBox 6">
            <a:extLst>
              <a:ext uri="{FF2B5EF4-FFF2-40B4-BE49-F238E27FC236}">
                <a16:creationId xmlns:a16="http://schemas.microsoft.com/office/drawing/2014/main" id="{5BBB4AB9-EA02-BDB0-7FFD-F743B524EDEB}"/>
              </a:ext>
            </a:extLst>
          </p:cNvPr>
          <p:cNvSpPr txBox="1"/>
          <p:nvPr/>
        </p:nvSpPr>
        <p:spPr>
          <a:xfrm>
            <a:off x="2770361" y="2109457"/>
            <a:ext cx="1030539" cy="646331"/>
          </a:xfrm>
          <a:prstGeom prst="rect">
            <a:avLst/>
          </a:prstGeom>
          <a:noFill/>
        </p:spPr>
        <p:txBody>
          <a:bodyPr wrap="none" rtlCol="0">
            <a:spAutoFit/>
          </a:bodyPr>
          <a:lstStyle/>
          <a:p>
            <a:r>
              <a:rPr lang="en-ZA" dirty="0"/>
              <a:t>T2 Dixon</a:t>
            </a:r>
          </a:p>
          <a:p>
            <a:r>
              <a:rPr lang="en-ZA" dirty="0"/>
              <a:t>OP</a:t>
            </a:r>
          </a:p>
        </p:txBody>
      </p:sp>
      <p:sp>
        <p:nvSpPr>
          <p:cNvPr id="8" name="TextBox 7">
            <a:extLst>
              <a:ext uri="{FF2B5EF4-FFF2-40B4-BE49-F238E27FC236}">
                <a16:creationId xmlns:a16="http://schemas.microsoft.com/office/drawing/2014/main" id="{0DE0E4F0-52FB-182A-AFB3-E1E83EFD5F85}"/>
              </a:ext>
            </a:extLst>
          </p:cNvPr>
          <p:cNvSpPr txBox="1"/>
          <p:nvPr/>
        </p:nvSpPr>
        <p:spPr>
          <a:xfrm>
            <a:off x="6346479" y="2978590"/>
            <a:ext cx="1138389" cy="646331"/>
          </a:xfrm>
          <a:prstGeom prst="rect">
            <a:avLst/>
          </a:prstGeom>
          <a:noFill/>
        </p:spPr>
        <p:txBody>
          <a:bodyPr wrap="none" rtlCol="0">
            <a:spAutoFit/>
          </a:bodyPr>
          <a:lstStyle/>
          <a:p>
            <a:r>
              <a:rPr lang="en-ZA" dirty="0"/>
              <a:t>T2 DIXON</a:t>
            </a:r>
          </a:p>
          <a:p>
            <a:r>
              <a:rPr lang="en-ZA" dirty="0"/>
              <a:t>IP</a:t>
            </a:r>
          </a:p>
        </p:txBody>
      </p:sp>
      <p:sp>
        <p:nvSpPr>
          <p:cNvPr id="9" name="TextBox 8">
            <a:extLst>
              <a:ext uri="{FF2B5EF4-FFF2-40B4-BE49-F238E27FC236}">
                <a16:creationId xmlns:a16="http://schemas.microsoft.com/office/drawing/2014/main" id="{C892690D-5DF0-A3BF-B81A-31445EFDD8A2}"/>
              </a:ext>
            </a:extLst>
          </p:cNvPr>
          <p:cNvSpPr txBox="1"/>
          <p:nvPr/>
        </p:nvSpPr>
        <p:spPr>
          <a:xfrm>
            <a:off x="9089679" y="3322622"/>
            <a:ext cx="1138389" cy="923330"/>
          </a:xfrm>
          <a:prstGeom prst="rect">
            <a:avLst/>
          </a:prstGeom>
          <a:noFill/>
        </p:spPr>
        <p:txBody>
          <a:bodyPr wrap="none" rtlCol="0">
            <a:spAutoFit/>
          </a:bodyPr>
          <a:lstStyle/>
          <a:p>
            <a:r>
              <a:rPr lang="en-ZA" dirty="0"/>
              <a:t>T2 DIXON</a:t>
            </a:r>
          </a:p>
          <a:p>
            <a:r>
              <a:rPr lang="en-ZA" dirty="0"/>
              <a:t>OP</a:t>
            </a:r>
          </a:p>
          <a:p>
            <a:endParaRPr lang="en-ZA" dirty="0"/>
          </a:p>
        </p:txBody>
      </p:sp>
    </p:spTree>
    <p:extLst>
      <p:ext uri="{BB962C8B-B14F-4D97-AF65-F5344CB8AC3E}">
        <p14:creationId xmlns:p14="http://schemas.microsoft.com/office/powerpoint/2010/main" val="171484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15014-5495-DBFA-5D71-D3E8CB4C046F}"/>
              </a:ext>
            </a:extLst>
          </p:cNvPr>
          <p:cNvPicPr>
            <a:picLocks noChangeAspect="1"/>
          </p:cNvPicPr>
          <p:nvPr/>
        </p:nvPicPr>
        <p:blipFill>
          <a:blip r:embed="rId3"/>
          <a:stretch>
            <a:fillRect/>
          </a:stretch>
        </p:blipFill>
        <p:spPr>
          <a:xfrm>
            <a:off x="677725" y="0"/>
            <a:ext cx="4685132" cy="6858000"/>
          </a:xfrm>
          <a:prstGeom prst="rect">
            <a:avLst/>
          </a:prstGeom>
        </p:spPr>
      </p:pic>
      <p:pic>
        <p:nvPicPr>
          <p:cNvPr id="5" name="Picture 4">
            <a:extLst>
              <a:ext uri="{FF2B5EF4-FFF2-40B4-BE49-F238E27FC236}">
                <a16:creationId xmlns:a16="http://schemas.microsoft.com/office/drawing/2014/main" id="{A8EF9947-DCED-98F4-F9AE-B24AD52C5BC4}"/>
              </a:ext>
            </a:extLst>
          </p:cNvPr>
          <p:cNvPicPr>
            <a:picLocks noChangeAspect="1"/>
          </p:cNvPicPr>
          <p:nvPr/>
        </p:nvPicPr>
        <p:blipFill>
          <a:blip r:embed="rId4"/>
          <a:stretch>
            <a:fillRect/>
          </a:stretch>
        </p:blipFill>
        <p:spPr>
          <a:xfrm>
            <a:off x="5594036" y="0"/>
            <a:ext cx="6434910" cy="6858000"/>
          </a:xfrm>
          <a:prstGeom prst="rect">
            <a:avLst/>
          </a:prstGeom>
        </p:spPr>
      </p:pic>
      <p:sp>
        <p:nvSpPr>
          <p:cNvPr id="6" name="TextBox 5">
            <a:extLst>
              <a:ext uri="{FF2B5EF4-FFF2-40B4-BE49-F238E27FC236}">
                <a16:creationId xmlns:a16="http://schemas.microsoft.com/office/drawing/2014/main" id="{8384E688-193D-E00F-F61F-0C58F85E6F1F}"/>
              </a:ext>
            </a:extLst>
          </p:cNvPr>
          <p:cNvSpPr txBox="1"/>
          <p:nvPr/>
        </p:nvSpPr>
        <p:spPr>
          <a:xfrm>
            <a:off x="677725" y="3429000"/>
            <a:ext cx="548548" cy="523220"/>
          </a:xfrm>
          <a:prstGeom prst="rect">
            <a:avLst/>
          </a:prstGeom>
          <a:noFill/>
        </p:spPr>
        <p:txBody>
          <a:bodyPr wrap="none" rtlCol="0">
            <a:spAutoFit/>
          </a:bodyPr>
          <a:lstStyle/>
          <a:p>
            <a:r>
              <a:rPr lang="en-ZA" sz="2800" dirty="0"/>
              <a:t>T1</a:t>
            </a:r>
          </a:p>
        </p:txBody>
      </p:sp>
      <p:sp>
        <p:nvSpPr>
          <p:cNvPr id="7" name="TextBox 6">
            <a:extLst>
              <a:ext uri="{FF2B5EF4-FFF2-40B4-BE49-F238E27FC236}">
                <a16:creationId xmlns:a16="http://schemas.microsoft.com/office/drawing/2014/main" id="{A43B96A1-E89A-6F38-D62A-095245245DF7}"/>
              </a:ext>
            </a:extLst>
          </p:cNvPr>
          <p:cNvSpPr txBox="1"/>
          <p:nvPr/>
        </p:nvSpPr>
        <p:spPr>
          <a:xfrm>
            <a:off x="3250194" y="3094022"/>
            <a:ext cx="959667" cy="954107"/>
          </a:xfrm>
          <a:prstGeom prst="rect">
            <a:avLst/>
          </a:prstGeom>
          <a:noFill/>
        </p:spPr>
        <p:txBody>
          <a:bodyPr wrap="square" rtlCol="0">
            <a:spAutoFit/>
          </a:bodyPr>
          <a:lstStyle/>
          <a:p>
            <a:r>
              <a:rPr lang="en-ZA" sz="2800" dirty="0"/>
              <a:t>T1 Gad</a:t>
            </a:r>
          </a:p>
        </p:txBody>
      </p:sp>
    </p:spTree>
    <p:extLst>
      <p:ext uri="{BB962C8B-B14F-4D97-AF65-F5344CB8AC3E}">
        <p14:creationId xmlns:p14="http://schemas.microsoft.com/office/powerpoint/2010/main" val="1026281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77</Words>
  <Application>Microsoft Office PowerPoint</Application>
  <PresentationFormat>Widescreen</PresentationFormat>
  <Paragraphs>14</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 Theme</vt:lpstr>
      <vt:lpstr>46 yr male known HIV Biopsy of focal lesion showed anaplastic large cell non Hodgkin’s lymphoma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Colin Turner</dc:creator>
  <cp:lastModifiedBy>Colin Turner</cp:lastModifiedBy>
  <cp:revision>1</cp:revision>
  <dcterms:created xsi:type="dcterms:W3CDTF">2024-09-27T18:48:51Z</dcterms:created>
  <dcterms:modified xsi:type="dcterms:W3CDTF">2024-09-27T19:02:55Z</dcterms:modified>
</cp:coreProperties>
</file>