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46" r:id="rId2"/>
  </p:sldMasterIdLst>
  <p:notesMasterIdLst>
    <p:notesMasterId r:id="rId14"/>
  </p:notesMasterIdLst>
  <p:handoutMasterIdLst>
    <p:handoutMasterId r:id="rId15"/>
  </p:handoutMasterIdLst>
  <p:sldIdLst>
    <p:sldId id="2159" r:id="rId3"/>
    <p:sldId id="2176" r:id="rId4"/>
    <p:sldId id="2160" r:id="rId5"/>
    <p:sldId id="2161" r:id="rId6"/>
    <p:sldId id="2178" r:id="rId7"/>
    <p:sldId id="2179" r:id="rId8"/>
    <p:sldId id="2182" r:id="rId9"/>
    <p:sldId id="2185" r:id="rId10"/>
    <p:sldId id="2184" r:id="rId11"/>
    <p:sldId id="2183" r:id="rId12"/>
    <p:sldId id="2186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charset="0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orient="horz" pos="2205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7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pos="1156" userDrawn="1">
          <p15:clr>
            <a:srgbClr val="A4A3A4"/>
          </p15:clr>
        </p15:guide>
        <p15:guide id="10" pos="5465" userDrawn="1">
          <p15:clr>
            <a:srgbClr val="A4A3A4"/>
          </p15:clr>
        </p15:guide>
        <p15:guide id="11" pos="4604" userDrawn="1">
          <p15:clr>
            <a:srgbClr val="A4A3A4"/>
          </p15:clr>
        </p15:guide>
        <p15:guide id="12" pos="2336" userDrawn="1">
          <p15:clr>
            <a:srgbClr val="A4A3A4"/>
          </p15:clr>
        </p15:guide>
        <p15:guide id="13" pos="2925" userDrawn="1">
          <p15:clr>
            <a:srgbClr val="A4A3A4"/>
          </p15:clr>
        </p15:guide>
        <p15:guide id="14" pos="5647" userDrawn="1">
          <p15:clr>
            <a:srgbClr val="A4A3A4"/>
          </p15:clr>
        </p15:guide>
        <p15:guide id="15" pos="2835" userDrawn="1">
          <p15:clr>
            <a:srgbClr val="A4A3A4"/>
          </p15:clr>
        </p15:guide>
        <p15:guide id="16" pos="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808080"/>
    <a:srgbClr val="FF9999"/>
    <a:srgbClr val="FFFFCC"/>
    <a:srgbClr val="B2B2B2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4" autoAdjust="0"/>
    <p:restoredTop sz="75753" autoAdjust="0"/>
  </p:normalViewPr>
  <p:slideViewPr>
    <p:cSldViewPr showGuides="1">
      <p:cViewPr varScale="1">
        <p:scale>
          <a:sx n="93" d="100"/>
          <a:sy n="93" d="100"/>
        </p:scale>
        <p:origin x="90" y="348"/>
      </p:cViewPr>
      <p:guideLst>
        <p:guide orient="horz" pos="2115"/>
        <p:guide orient="horz" pos="2205"/>
        <p:guide orient="horz" pos="3748"/>
        <p:guide orient="horz" pos="4065"/>
        <p:guide orient="horz" pos="2160"/>
        <p:guide orient="horz" pos="845"/>
        <p:guide orient="horz" pos="73"/>
        <p:guide orient="horz" pos="482"/>
        <p:guide pos="1156"/>
        <p:guide pos="5465"/>
        <p:guide pos="4604"/>
        <p:guide pos="2336"/>
        <p:guide pos="2925"/>
        <p:guide pos="5647"/>
        <p:guide pos="2835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552" y="27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46AD-5E25-44C0-9592-CB973BD273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6069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2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F2A018-F11D-4157-8739-562DADAE30A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4566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latinLnBrk="1" hangingPunct="0">
      <a:spcBef>
        <a:spcPct val="30000"/>
      </a:spcBef>
      <a:spcAft>
        <a:spcPct val="0"/>
      </a:spcAft>
      <a:buFont typeface="Wingdings" pitchFamily="2" charset="2"/>
      <a:buChar char="§"/>
      <a:defRPr kumimoji="1" sz="1200" kern="1200">
        <a:solidFill>
          <a:schemeClr val="tx1"/>
        </a:solidFill>
        <a:latin typeface="Times New Roman" charset="0"/>
        <a:ea typeface="굴림" charset="-127"/>
        <a:cs typeface="+mn-cs"/>
      </a:defRPr>
    </a:lvl1pPr>
    <a:lvl2pPr marL="571500" indent="-114300" algn="l" rtl="0" eaLnBrk="0" fontAlgn="base" latinLnBrk="1" hangingPunct="0">
      <a:spcBef>
        <a:spcPct val="30000"/>
      </a:spcBef>
      <a:spcAft>
        <a:spcPct val="0"/>
      </a:spcAft>
      <a:buFont typeface="Wingdings" pitchFamily="2" charset="2"/>
      <a:buChar char="ü"/>
      <a:defRPr kumimoji="1" sz="1200" kern="1200">
        <a:solidFill>
          <a:schemeClr val="tx1"/>
        </a:solidFill>
        <a:latin typeface="Times New Roman" charset="0"/>
        <a:ea typeface="굴림" charset="-127"/>
        <a:cs typeface="+mn-cs"/>
      </a:defRPr>
    </a:lvl2pPr>
    <a:lvl3pPr marL="1004888" indent="-9048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굴림" charset="-127"/>
        <a:cs typeface="+mn-cs"/>
      </a:defRPr>
    </a:lvl3pPr>
    <a:lvl4pPr marL="1471613" indent="-10001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굴림" charset="-127"/>
        <a:cs typeface="+mn-cs"/>
      </a:defRPr>
    </a:lvl4pPr>
    <a:lvl5pPr marL="1957388" indent="-12858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4B844-9B94-490D-9C34-7E9785510C4F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438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2A018-F11D-4157-8739-562DADAE30A7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77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슬라이드 노트 개체 틀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7172" name="슬라이드 번호 개체 틀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800C9B7F-A1B3-4A91-9E6D-24F4BC33CC39}" type="slidenum">
              <a:rPr lang="en-US" altLang="ko-KR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8947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2A018-F11D-4157-8739-562DADAE30A7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65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BBAD7-F1D1-4D25-ADF9-1E93C9DA827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330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863" y="3810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77863" y="2057400"/>
            <a:ext cx="80010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2CE0-0141-4273-85EF-15633B8F716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350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78613" y="381000"/>
            <a:ext cx="2000250" cy="5715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77863" y="381000"/>
            <a:ext cx="584835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9D9B-7831-4DDA-9025-3BC62107811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372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49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17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66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33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64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33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71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54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dirty="0" smtClean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굴림" charset="-127"/>
                </a:defRPr>
              </a:lvl9pPr>
            </a:lstStyle>
            <a:p>
              <a:pPr eaLnBrk="1" hangingPunct="1">
                <a:defRPr/>
              </a:pPr>
              <a:endParaRPr lang="ko-KR" altLang="en-US" dirty="0" smtClean="0"/>
            </a:p>
          </p:txBody>
        </p:sp>
      </p:grp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30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5962650"/>
            <a:ext cx="587375" cy="885825"/>
          </a:xfrm>
          <a:prstGeom prst="rect">
            <a:avLst/>
          </a:prstGeo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52FB5EE-1499-42DF-8413-396A356DC45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987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292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80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47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863" y="3810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863" y="2057400"/>
            <a:ext cx="80010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02FC-5E72-4FAD-9502-A6FBBAEB340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2456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81D3-C579-4715-9027-DAE3CDF493F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88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863" y="3810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7863" y="2057400"/>
            <a:ext cx="39243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4563" y="2057400"/>
            <a:ext cx="39243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FE38-2150-41F9-BD6A-AD5EFD70556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8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30EC-E0E6-4049-8A1A-3356DF11633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6210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863" y="3810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5F19-B1A3-42E9-98FF-854052CFEA3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47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21D5-8154-49C5-B937-654743F5579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0021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B121-1D45-4DE3-9FE3-07ABB663203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97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5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6000" b="1">
          <a:solidFill>
            <a:schemeClr val="bg1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ctr" latinLnBrk="1" hangingPunct="0">
        <a:spcBef>
          <a:spcPct val="20000"/>
        </a:spcBef>
        <a:spcAft>
          <a:spcPct val="0"/>
        </a:spcAft>
        <a:buClr>
          <a:srgbClr val="DDDDDD"/>
        </a:buClr>
        <a:buSzPct val="65000"/>
        <a:buFont typeface="Wingdings" pitchFamily="2" charset="2"/>
        <a:buChar char="l"/>
        <a:defRPr kumimoji="1" sz="44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ctr" latinLnBrk="1" hangingPunct="0">
        <a:spcBef>
          <a:spcPct val="20000"/>
        </a:spcBef>
        <a:spcAft>
          <a:spcPct val="0"/>
        </a:spcAft>
        <a:buClr>
          <a:srgbClr val="DDDDDD"/>
        </a:buClr>
        <a:buChar char="–"/>
        <a:defRPr kumimoji="1" sz="4000">
          <a:solidFill>
            <a:srgbClr val="DDDDDD"/>
          </a:solidFill>
          <a:latin typeface="+mn-lt"/>
          <a:ea typeface="+mn-ea"/>
        </a:defRPr>
      </a:lvl2pPr>
      <a:lvl3pPr marL="1143000" indent="-228600" algn="l" rtl="0" eaLnBrk="0" fontAlgn="ctr" latinLnBrk="1" hangingPunct="0">
        <a:spcBef>
          <a:spcPct val="20000"/>
        </a:spcBef>
        <a:spcAft>
          <a:spcPct val="0"/>
        </a:spcAft>
        <a:buClr>
          <a:srgbClr val="DDDDDD"/>
        </a:buClr>
        <a:buSzPct val="50000"/>
        <a:buFont typeface="Wingdings" pitchFamily="2" charset="2"/>
        <a:buChar char="l"/>
        <a:defRPr kumimoji="1" sz="3600">
          <a:solidFill>
            <a:srgbClr val="DDDDDD"/>
          </a:solidFill>
          <a:latin typeface="+mn-lt"/>
          <a:ea typeface="+mn-ea"/>
        </a:defRPr>
      </a:lvl3pPr>
      <a:lvl4pPr marL="1600200" indent="-228600" algn="l" rtl="0" eaLnBrk="0" fontAlgn="ctr" latinLnBrk="1" hangingPunct="0">
        <a:spcBef>
          <a:spcPct val="20000"/>
        </a:spcBef>
        <a:spcAft>
          <a:spcPct val="0"/>
        </a:spcAft>
        <a:buClr>
          <a:srgbClr val="DDDDDD"/>
        </a:buClr>
        <a:buChar char="–"/>
        <a:defRPr kumimoji="1" sz="3200">
          <a:solidFill>
            <a:srgbClr val="DDDDDD"/>
          </a:solidFill>
          <a:latin typeface="+mn-lt"/>
          <a:ea typeface="+mn-ea"/>
        </a:defRPr>
      </a:lvl4pPr>
      <a:lvl5pPr marL="2057400" indent="-228600" algn="l" rtl="0" eaLnBrk="0" fontAlgn="ctr" latinLnBrk="1" hangingPunct="0">
        <a:spcBef>
          <a:spcPct val="20000"/>
        </a:spcBef>
        <a:spcAft>
          <a:spcPct val="0"/>
        </a:spcAft>
        <a:buClr>
          <a:srgbClr val="DDDDDD"/>
        </a:buClr>
        <a:buSzPct val="30000"/>
        <a:buFont typeface="Wingdings" pitchFamily="2" charset="2"/>
        <a:buChar char="l"/>
        <a:defRPr kumimoji="1" sz="3200">
          <a:solidFill>
            <a:srgbClr val="DDDDDD"/>
          </a:solidFill>
          <a:latin typeface="+mn-lt"/>
          <a:ea typeface="+mn-ea"/>
        </a:defRPr>
      </a:lvl5pPr>
      <a:lvl6pPr marL="2514600" indent="-228600" algn="l" rtl="0" fontAlgn="ctr" latinLnBrk="1">
        <a:spcBef>
          <a:spcPct val="20000"/>
        </a:spcBef>
        <a:spcAft>
          <a:spcPct val="0"/>
        </a:spcAft>
        <a:buClr>
          <a:srgbClr val="DDDDDD"/>
        </a:buClr>
        <a:buSzPct val="30000"/>
        <a:buFont typeface="Wingdings" pitchFamily="2" charset="2"/>
        <a:buChar char="l"/>
        <a:defRPr kumimoji="1" sz="3200">
          <a:solidFill>
            <a:srgbClr val="DDDDDD"/>
          </a:solidFill>
          <a:latin typeface="+mn-lt"/>
          <a:ea typeface="+mn-ea"/>
        </a:defRPr>
      </a:lvl6pPr>
      <a:lvl7pPr marL="2971800" indent="-228600" algn="l" rtl="0" fontAlgn="ctr" latinLnBrk="1">
        <a:spcBef>
          <a:spcPct val="20000"/>
        </a:spcBef>
        <a:spcAft>
          <a:spcPct val="0"/>
        </a:spcAft>
        <a:buClr>
          <a:srgbClr val="DDDDDD"/>
        </a:buClr>
        <a:buSzPct val="30000"/>
        <a:buFont typeface="Wingdings" pitchFamily="2" charset="2"/>
        <a:buChar char="l"/>
        <a:defRPr kumimoji="1" sz="3200">
          <a:solidFill>
            <a:srgbClr val="DDDDDD"/>
          </a:solidFill>
          <a:latin typeface="+mn-lt"/>
          <a:ea typeface="+mn-ea"/>
        </a:defRPr>
      </a:lvl7pPr>
      <a:lvl8pPr marL="3429000" indent="-228600" algn="l" rtl="0" fontAlgn="ctr" latinLnBrk="1">
        <a:spcBef>
          <a:spcPct val="20000"/>
        </a:spcBef>
        <a:spcAft>
          <a:spcPct val="0"/>
        </a:spcAft>
        <a:buClr>
          <a:srgbClr val="DDDDDD"/>
        </a:buClr>
        <a:buSzPct val="30000"/>
        <a:buFont typeface="Wingdings" pitchFamily="2" charset="2"/>
        <a:buChar char="l"/>
        <a:defRPr kumimoji="1" sz="3200">
          <a:solidFill>
            <a:srgbClr val="DDDDDD"/>
          </a:solidFill>
          <a:latin typeface="+mn-lt"/>
          <a:ea typeface="+mn-ea"/>
        </a:defRPr>
      </a:lvl8pPr>
      <a:lvl9pPr marL="3886200" indent="-228600" algn="l" rtl="0" fontAlgn="ctr" latinLnBrk="1">
        <a:spcBef>
          <a:spcPct val="20000"/>
        </a:spcBef>
        <a:spcAft>
          <a:spcPct val="0"/>
        </a:spcAft>
        <a:buClr>
          <a:srgbClr val="DDDDDD"/>
        </a:buClr>
        <a:buSzPct val="30000"/>
        <a:buFont typeface="Wingdings" pitchFamily="2" charset="2"/>
        <a:buChar char="l"/>
        <a:defRPr kumimoji="1" sz="3200">
          <a:solidFill>
            <a:srgbClr val="DDDDDD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5F09-F481-4E76-90C2-EE8972B72F52}" type="datetimeFigureOut">
              <a:rPr lang="ko-KR" altLang="en-US" smtClean="0"/>
              <a:t>2023-12-07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3375-9052-4AD2-B667-953C621E40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9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b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b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bmp"/><Relationship Id="rId4" Type="http://schemas.openxmlformats.org/officeDocument/2006/relationships/image" Target="../media/image9.b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mp"/><Relationship Id="rId7" Type="http://schemas.openxmlformats.org/officeDocument/2006/relationships/image" Target="../media/image16.bmp"/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bmp"/><Relationship Id="rId5" Type="http://schemas.openxmlformats.org/officeDocument/2006/relationships/image" Target="../media/image14.bmp"/><Relationship Id="rId4" Type="http://schemas.openxmlformats.org/officeDocument/2006/relationships/image" Target="../media/image13.b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mp"/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bmp"/><Relationship Id="rId4" Type="http://schemas.openxmlformats.org/officeDocument/2006/relationships/image" Target="../media/image19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9" t="8839" r="30520" b="17919"/>
          <a:stretch/>
        </p:blipFill>
        <p:spPr>
          <a:xfrm>
            <a:off x="4607120" y="1988840"/>
            <a:ext cx="2051344" cy="423971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그림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8839" r="30522" b="17919"/>
          <a:stretch/>
        </p:blipFill>
        <p:spPr>
          <a:xfrm>
            <a:off x="6804248" y="1988840"/>
            <a:ext cx="2051344" cy="423971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그림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8839" r="30522" b="17918"/>
          <a:stretch/>
        </p:blipFill>
        <p:spPr>
          <a:xfrm>
            <a:off x="2403444" y="1988840"/>
            <a:ext cx="2051344" cy="423971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9552" y="184482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2022-05-24</a:t>
            </a:r>
            <a:endParaRPr lang="ko-KR" altLang="en-US" sz="18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5944" y="620688"/>
            <a:ext cx="43204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fontAlgn="ctr" hangingPunct="0">
              <a:spcBef>
                <a:spcPct val="20000"/>
              </a:spcBef>
              <a:buClr>
                <a:srgbClr val="DDDDDD"/>
              </a:buClr>
              <a:buSzPct val="65000"/>
              <a:buFont typeface="Wingdings" pitchFamily="2" charset="2"/>
              <a:buChar char="l"/>
              <a:defRPr kumimoji="1" sz="4400">
                <a:solidFill>
                  <a:srgbClr val="DDDDDD"/>
                </a:solidFill>
                <a:latin typeface="Times New Roman" charset="0"/>
                <a:ea typeface="굴림" charset="-127"/>
              </a:defRPr>
            </a:lvl1pPr>
            <a:lvl2pPr marL="742950" indent="-285750" eaLnBrk="0" fontAlgn="ctr" hangingPunct="0">
              <a:spcBef>
                <a:spcPct val="20000"/>
              </a:spcBef>
              <a:buClr>
                <a:srgbClr val="DDDDDD"/>
              </a:buClr>
              <a:buChar char="–"/>
              <a:defRPr kumimoji="1" sz="4000">
                <a:solidFill>
                  <a:srgbClr val="DDDDDD"/>
                </a:solidFill>
                <a:latin typeface="Times New Roman" charset="0"/>
                <a:ea typeface="굴림" charset="-127"/>
              </a:defRPr>
            </a:lvl2pPr>
            <a:lvl3pPr marL="1143000" indent="-228600" eaLnBrk="0" fontAlgn="ctr" hangingPunct="0">
              <a:spcBef>
                <a:spcPct val="20000"/>
              </a:spcBef>
              <a:buClr>
                <a:srgbClr val="DDDDDD"/>
              </a:buClr>
              <a:buSzPct val="50000"/>
              <a:buFont typeface="Wingdings" pitchFamily="2" charset="2"/>
              <a:buChar char="l"/>
              <a:defRPr kumimoji="1" sz="3600">
                <a:solidFill>
                  <a:srgbClr val="DDDDDD"/>
                </a:solidFill>
                <a:latin typeface="Times New Roman" charset="0"/>
                <a:ea typeface="굴림" charset="-127"/>
              </a:defRPr>
            </a:lvl3pPr>
            <a:lvl4pPr marL="1600200" indent="-228600" eaLnBrk="0" fontAlgn="ctr" hangingPunct="0">
              <a:spcBef>
                <a:spcPct val="20000"/>
              </a:spcBef>
              <a:buClr>
                <a:srgbClr val="DDDDDD"/>
              </a:buClr>
              <a:buChar char="–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4pPr>
            <a:lvl5pPr marL="2057400" indent="-228600" eaLnBrk="0" fontAlgn="ctr" hangingPunct="0">
              <a:spcBef>
                <a:spcPct val="20000"/>
              </a:spcBef>
              <a:buClr>
                <a:srgbClr val="DDDDDD"/>
              </a:buClr>
              <a:buSzPct val="30000"/>
              <a:buFont typeface="Wingdings" pitchFamily="2" charset="2"/>
              <a:buChar char="l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5pPr>
            <a:lvl6pPr marL="25146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30000"/>
              <a:buFont typeface="Wingdings" pitchFamily="2" charset="2"/>
              <a:buChar char="l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6pPr>
            <a:lvl7pPr marL="29718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30000"/>
              <a:buFont typeface="Wingdings" pitchFamily="2" charset="2"/>
              <a:buChar char="l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7pPr>
            <a:lvl8pPr marL="34290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30000"/>
              <a:buFont typeface="Wingdings" pitchFamily="2" charset="2"/>
              <a:buChar char="l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8pPr>
            <a:lvl9pPr marL="3886200" indent="-228600" eaLnBrk="0" fontAlgn="ctr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30000"/>
              <a:buFont typeface="Wingdings" pitchFamily="2" charset="2"/>
              <a:buChar char="l"/>
              <a:defRPr kumimoji="1" sz="3200">
                <a:solidFill>
                  <a:srgbClr val="DDDDDD"/>
                </a:solidFill>
                <a:latin typeface="Times New Roman" charset="0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58/M</a:t>
            </a:r>
            <a:endParaRPr lang="en-US" altLang="ko-KR" sz="1600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Paravertebral mass</a:t>
            </a:r>
            <a:endParaRPr lang="en-US" altLang="ko-KR" sz="1600" b="1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87" y="5085184"/>
            <a:ext cx="1452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b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</a:t>
            </a:r>
            <a:b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 Whan Lee</a:t>
            </a:r>
            <a:endParaRPr lang="ko-KR" altLang="en-US" sz="14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2"/>
          <p:cNvSpPr txBox="1">
            <a:spLocks noChangeArrowheads="1"/>
          </p:cNvSpPr>
          <p:nvPr/>
        </p:nvSpPr>
        <p:spPr bwMode="auto">
          <a:xfrm flipH="1">
            <a:off x="4937125" y="3035300"/>
            <a:ext cx="3765550" cy="249299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Primary cutaneous T-cell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Interstitial T-cell and NK-cell lymphoid proliferations and Lymphomas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Anaplastic Large 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Hepatosplenic T-cell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EVB-positive NK/T-cell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T-cell Lymphoblastic leukemias/Lymphomas</a:t>
            </a:r>
            <a:r>
              <a:rPr lang="en-US" altLang="ko-KR" sz="18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/>
            </a:r>
            <a:br>
              <a:rPr lang="en-US" altLang="ko-KR" sz="18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</a:br>
            <a:endParaRPr lang="ko-KR" altLang="en-US" sz="18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937125" y="2105025"/>
            <a:ext cx="2641600" cy="796925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T-cell and NK-cell Lymphoma</a:t>
            </a:r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 flipH="1">
            <a:off x="687388" y="3035300"/>
            <a:ext cx="4191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Hodgkin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Follicular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Large B-cell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Mantle 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Marginal Zone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Burkitt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Splenic B-cell Lymphomas and leukemias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Lymphoplasmacytic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HHV8-associated B-cell Lymphoma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Lymphomas associated with immune deficiency, including post-transplant lymphoproliferative disorders</a:t>
            </a:r>
            <a:endParaRPr lang="ko-KR" altLang="en-US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687388" y="2105025"/>
            <a:ext cx="264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B-cell Lymphoma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733425" y="958850"/>
            <a:ext cx="7545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Lymphoid Neopla</a:t>
            </a:r>
            <a:r>
              <a:rPr lang="en-US" altLang="ko-KR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sms:</a:t>
            </a: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The 5</a:t>
            </a:r>
            <a:r>
              <a:rPr lang="ko-KR" altLang="en-US" sz="2000" b="1" baseline="300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ed of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WHO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Classification of Haematolymphoid Tumours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(2022)</a:t>
            </a:r>
            <a:endParaRPr lang="ko-KR" altLang="en-US" sz="2000" b="1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611560" y="548680"/>
            <a:ext cx="4536504" cy="6093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8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IgG4-Related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980" y="1340768"/>
            <a:ext cx="39890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novel, immune-mediated, multisystem disease with development of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tumefactive lesions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organs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1400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n-US" altLang="ko-KR" sz="1400" b="1" u="sng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(multifocal tumefactive lesions),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serological</a:t>
            </a:r>
            <a:r>
              <a:rPr lang="en-US" altLang="ko-K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(serum IgG4 ↑) and</a:t>
            </a:r>
            <a:r>
              <a:rPr lang="en-US" altLang="ko-KR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pathological</a:t>
            </a:r>
            <a:r>
              <a:rPr lang="en-US" altLang="ko-KR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(lymphoplasmacytic infiltration rich in IgG4 plasma cells, obliterative phlebitis, and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storiform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fibrosis) findings.</a:t>
            </a:r>
            <a:b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1400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Autoimmune pancreatitis, cholangitis, kidneys lesions, liver masses, retroperitoneal fibrosis,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fibrosing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mediastinitis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4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 paravertebral disease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aortitis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periaortitis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inflammatory aortic aneurysms,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hytrotrophic</a:t>
            </a:r>
            <a:r>
              <a:rPr lang="ko-KR" altLang="en-US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pachymeningitis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orbital inflammatory disease,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sialadenitis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lymphadenopathy and lung disease/hilar soft tissue thickening</a:t>
            </a:r>
            <a:b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1400" b="1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Glucocorticoids</a:t>
            </a:r>
            <a:r>
              <a:rPr lang="en-US" altLang="ko-KR" sz="14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  <a:r>
              <a:rPr lang="en-US" altLang="ko-KR" sz="14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frequently used for treatment</a:t>
            </a:r>
            <a:endParaRPr lang="ko-KR" altLang="en-US" sz="14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echanisms and assessment of IgG4-related disease: lessons for the  rheumatologist | Nature Reviews Rheuma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02" y="1628800"/>
            <a:ext cx="4141140" cy="39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580112" y="5914753"/>
            <a:ext cx="2555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ko-KR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Rheumatol </a:t>
            </a:r>
            <a:r>
              <a:rPr lang="sv-SE" altLang="ko-KR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2014:10:148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8839" r="30522" b="17919"/>
          <a:stretch/>
        </p:blipFill>
        <p:spPr>
          <a:xfrm>
            <a:off x="4788024" y="1599328"/>
            <a:ext cx="1907329" cy="45344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그림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8839" r="30522" b="17919"/>
          <a:stretch/>
        </p:blipFill>
        <p:spPr>
          <a:xfrm>
            <a:off x="6876256" y="1599329"/>
            <a:ext cx="1907329" cy="45344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그림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8839" r="30522" b="17919"/>
          <a:stretch/>
        </p:blipFill>
        <p:spPr>
          <a:xfrm>
            <a:off x="2790243" y="1599328"/>
            <a:ext cx="1907329" cy="45344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336" y="159932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later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41912" r="23078" b="18942"/>
          <a:stretch/>
        </p:blipFill>
        <p:spPr>
          <a:xfrm>
            <a:off x="4645807" y="3501008"/>
            <a:ext cx="4318806" cy="31876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그림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41912" r="23078" b="18942"/>
          <a:stretch/>
        </p:blipFill>
        <p:spPr>
          <a:xfrm>
            <a:off x="179388" y="3501008"/>
            <a:ext cx="4318806" cy="31876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그림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41912" r="23078" b="18942"/>
          <a:stretch/>
        </p:blipFill>
        <p:spPr>
          <a:xfrm>
            <a:off x="4644008" y="169874"/>
            <a:ext cx="4318806" cy="31876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그림 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3" t="41912" r="23078" b="18942"/>
          <a:stretch/>
        </p:blipFill>
        <p:spPr>
          <a:xfrm>
            <a:off x="179388" y="169873"/>
            <a:ext cx="4318806" cy="31876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42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22234" r="25559" b="15393"/>
          <a:stretch/>
        </p:blipFill>
        <p:spPr>
          <a:xfrm>
            <a:off x="550148" y="548680"/>
            <a:ext cx="2242844" cy="25917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그림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22234" r="25559" b="15393"/>
          <a:stretch/>
        </p:blipFill>
        <p:spPr>
          <a:xfrm>
            <a:off x="3572978" y="542119"/>
            <a:ext cx="2242844" cy="25917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그림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t="19941" r="25560" b="15392"/>
          <a:stretch/>
        </p:blipFill>
        <p:spPr>
          <a:xfrm>
            <a:off x="6537728" y="542119"/>
            <a:ext cx="2242844" cy="268703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85897" y="6251059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8739" y="6250835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6097" y="6256224"/>
            <a:ext cx="5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0340" r="25559" b="15393"/>
          <a:stretch/>
        </p:blipFill>
        <p:spPr>
          <a:xfrm>
            <a:off x="3527502" y="3319888"/>
            <a:ext cx="2242844" cy="28400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2" name="그림 1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1376" r="25559" b="15393"/>
          <a:stretch/>
        </p:blipFill>
        <p:spPr>
          <a:xfrm>
            <a:off x="535777" y="3365650"/>
            <a:ext cx="2242844" cy="279426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3" name="그림 12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19515" r="25559" b="15393"/>
          <a:stretch/>
        </p:blipFill>
        <p:spPr>
          <a:xfrm>
            <a:off x="6550332" y="3379732"/>
            <a:ext cx="2230240" cy="278018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9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3891" r="39207" b="5291"/>
          <a:stretch/>
        </p:blipFill>
        <p:spPr>
          <a:xfrm>
            <a:off x="2411760" y="787431"/>
            <a:ext cx="2088232" cy="51402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그림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3891" r="39207" b="5291"/>
          <a:stretch/>
        </p:blipFill>
        <p:spPr>
          <a:xfrm>
            <a:off x="4644008" y="764704"/>
            <a:ext cx="2088232" cy="51402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그림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3891" r="39207" b="5291"/>
          <a:stretch/>
        </p:blipFill>
        <p:spPr>
          <a:xfrm>
            <a:off x="179388" y="765175"/>
            <a:ext cx="2088232" cy="51402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그림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3891" r="39207" b="5291"/>
          <a:stretch/>
        </p:blipFill>
        <p:spPr>
          <a:xfrm>
            <a:off x="6876256" y="771479"/>
            <a:ext cx="2088232" cy="51402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36455" y="587749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3644" y="5877272"/>
            <a:ext cx="87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 T2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6693" y="5882661"/>
            <a:ext cx="5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661" y="5877272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0103" r="25559" b="5290"/>
          <a:stretch/>
        </p:blipFill>
        <p:spPr>
          <a:xfrm>
            <a:off x="1332136" y="620688"/>
            <a:ext cx="2951832" cy="534520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그림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0103" r="25559" b="5290"/>
          <a:stretch/>
        </p:blipFill>
        <p:spPr>
          <a:xfrm>
            <a:off x="4860032" y="620689"/>
            <a:ext cx="2951832" cy="534520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04607" y="5949281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485" y="5954670"/>
            <a:ext cx="52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endParaRPr lang="ko-KR" altLang="en-US" sz="20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51680" y="2708920"/>
            <a:ext cx="4896544" cy="230425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ko-KR" altLang="en-US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paravertebral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Band-like soft tissue mass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small vessels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65" y="980728"/>
            <a:ext cx="46987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IgG4-related disease</a:t>
            </a:r>
          </a:p>
          <a:p>
            <a:pPr>
              <a:defRPr/>
            </a:pPr>
            <a:r>
              <a:rPr lang="en-US" altLang="ko-KR" sz="3600" b="1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paravertebral</a:t>
            </a:r>
            <a:endParaRPr lang="en-US" altLang="ko-KR" sz="2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6" t="10103" r="25559" b="5290"/>
          <a:stretch/>
        </p:blipFill>
        <p:spPr>
          <a:xfrm>
            <a:off x="5873849" y="2211525"/>
            <a:ext cx="1944216" cy="347300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7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33425" y="958850"/>
            <a:ext cx="7545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Lymphoid Neopla</a:t>
            </a:r>
            <a:r>
              <a:rPr lang="en-US" altLang="ko-KR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sms:</a:t>
            </a: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The 5</a:t>
            </a:r>
            <a:r>
              <a:rPr lang="ko-KR" altLang="en-US" sz="2000" b="1" baseline="300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ed of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WHO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Classification of Haematolymphoid Tumours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(2022)</a:t>
            </a:r>
            <a:endParaRPr lang="ko-KR" altLang="en-US" sz="2000" b="1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 flipH="1">
            <a:off x="733425" y="2352675"/>
            <a:ext cx="5502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Major Changes in 2022 Lymphoid Classification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Reorganization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entities by a hierarchical system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Modification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nomenclature for some </a:t>
            </a: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entities</a:t>
            </a:r>
            <a:endParaRPr lang="en-US" altLang="ko-KR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Revision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diagnostic criteria and subtypes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Deletion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certain entities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Introduction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new entities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Inclusion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tumor-like lesions, mesenchymal lesions</a:t>
            </a:r>
            <a:r>
              <a:rPr lang="ko-KR" altLang="en-US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endParaRPr lang="en-US" altLang="ko-KR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    specific to lymph node and spleen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Inclusion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 germline predisposition syndromes 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    associated with the lymphoid</a:t>
            </a:r>
            <a:r>
              <a:rPr lang="ko-KR" altLang="en-US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neoplasms</a:t>
            </a:r>
            <a:br>
              <a:rPr lang="en-US" altLang="ko-KR" sz="16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</a:br>
            <a:endParaRPr lang="ko-KR" altLang="en-US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8197" name="Picture 2" descr="WHO... by WHO Classification of Tumours Editorial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59" y="2352675"/>
            <a:ext cx="2695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08759" y="6028908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Kyung</a:t>
            </a:r>
            <a:r>
              <a:rPr lang="ko-KR" altLang="en-US" sz="16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 Suh</a:t>
            </a:r>
            <a:endParaRPr lang="ko-KR" altLang="en-US" sz="16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2"/>
          <p:cNvSpPr txBox="1">
            <a:spLocks noChangeArrowheads="1"/>
          </p:cNvSpPr>
          <p:nvPr/>
        </p:nvSpPr>
        <p:spPr bwMode="auto">
          <a:xfrm flipH="1">
            <a:off x="290240" y="3363416"/>
            <a:ext cx="2476500" cy="1126462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IgG4-Related Disease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Castleman Disease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Reactive B-cell-rich 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     lymphoid proliferations</a:t>
            </a:r>
            <a:endParaRPr lang="ko-KR" altLang="en-US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33425" y="1983135"/>
            <a:ext cx="457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Newly Induced Tumor-Like Lesions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90240" y="2564904"/>
            <a:ext cx="2643187" cy="683264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Tumor-Like Lesions with </a:t>
            </a:r>
            <a:b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</a:b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B-cell Predominance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 flipH="1">
            <a:off x="3025502" y="3382466"/>
            <a:ext cx="28098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Kikuchi-Fujimoto Disease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Autoimmune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     lymphoproliferative syndrome</a:t>
            </a:r>
            <a:endParaRPr lang="ko-KR" altLang="en-US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025502" y="2583954"/>
            <a:ext cx="26416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Tumor-Like Lesions with </a:t>
            </a:r>
            <a:b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</a:b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T-cell Predominance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 flipH="1">
            <a:off x="5940152" y="3655516"/>
            <a:ext cx="3032125" cy="2419124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Follicular Dendritic Cell Sarcoma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Intranodal Myofiboblastoma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endParaRPr lang="en-US" altLang="ko-KR" sz="14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Splenic Vascular-stromal Tumors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Littoral Cell Angioma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Splenid Hamartoma</a:t>
            </a:r>
          </a:p>
          <a:p>
            <a:pPr latinLnBrk="0">
              <a:lnSpc>
                <a:spcPct val="120000"/>
              </a:lnSpc>
              <a:spcBef>
                <a:spcPct val="0"/>
              </a:spcBef>
            </a:pPr>
            <a:r>
              <a:rPr lang="en-US" altLang="ko-KR" sz="14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Sclerosing Angiomatoid Nodular Transformation of Spleen</a:t>
            </a:r>
            <a:endParaRPr lang="ko-KR" altLang="en-US" sz="1600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940152" y="2564904"/>
            <a:ext cx="2724150" cy="978729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Stroma-Derived Neoplasms</a:t>
            </a:r>
            <a:r>
              <a:rPr lang="ko-KR" altLang="en-US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of</a:t>
            </a:r>
            <a:r>
              <a:rPr lang="ko-KR" altLang="en-US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Spleen</a:t>
            </a:r>
            <a:r>
              <a:rPr lang="ko-KR" altLang="en-US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and</a:t>
            </a:r>
            <a:r>
              <a:rPr lang="ko-KR" altLang="en-US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Lymphoid</a:t>
            </a:r>
            <a:r>
              <a:rPr lang="ko-KR" altLang="en-US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Tissues</a:t>
            </a:r>
          </a:p>
        </p:txBody>
      </p:sp>
      <p:sp>
        <p:nvSpPr>
          <p:cNvPr id="6156" name="TextBox 12"/>
          <p:cNvSpPr txBox="1">
            <a:spLocks noChangeArrowheads="1"/>
          </p:cNvSpPr>
          <p:nvPr/>
        </p:nvSpPr>
        <p:spPr bwMode="auto">
          <a:xfrm>
            <a:off x="608182" y="5531793"/>
            <a:ext cx="1722438" cy="75713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IgG4-Related Disease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33425" y="958850"/>
            <a:ext cx="7545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바탕" panose="02030600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Lymphoid Neopla</a:t>
            </a:r>
            <a:r>
              <a:rPr lang="en-US" altLang="ko-KR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sms:</a:t>
            </a:r>
            <a:r>
              <a:rPr lang="ko-KR" altLang="en-US" sz="24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The 5</a:t>
            </a:r>
            <a:r>
              <a:rPr lang="ko-KR" altLang="en-US" sz="2000" b="1" baseline="30000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ed of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WHO</a:t>
            </a:r>
            <a:r>
              <a:rPr lang="ko-KR" altLang="en-US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Classification of Haematolymphoid Tumours </a:t>
            </a:r>
            <a:r>
              <a:rPr lang="en-US" altLang="ko-KR" sz="2000" b="1" dirty="0">
                <a:solidFill>
                  <a:schemeClr val="tx1">
                    <a:lumMod val="10000"/>
                  </a:schemeClr>
                </a:solidFill>
                <a:ea typeface="굴림" panose="020B0600000101010101" pitchFamily="50" charset="-127"/>
                <a:cs typeface="Arial" panose="020B0604020202020204" pitchFamily="34" charset="0"/>
              </a:rPr>
              <a:t>(2022)</a:t>
            </a:r>
            <a:endParaRPr lang="ko-KR" altLang="en-US" sz="2000" b="1" dirty="0">
              <a:solidFill>
                <a:schemeClr val="tx1">
                  <a:lumMod val="10000"/>
                </a:schemeClr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번개 2"/>
          <p:cNvSpPr/>
          <p:nvPr/>
        </p:nvSpPr>
        <p:spPr bwMode="auto">
          <a:xfrm>
            <a:off x="354843" y="4968175"/>
            <a:ext cx="360040" cy="571383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4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학생강의 GIT 01">
  <a:themeElements>
    <a:clrScheme name="">
      <a:dk1>
        <a:srgbClr val="DDDDDD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BDBDBD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학생강의 GIT 01">
      <a:majorFont>
        <a:latin typeface="Arial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charset="-127"/>
          </a:defRPr>
        </a:defPPr>
      </a:lstStyle>
    </a:lnDef>
  </a:objectDefaults>
  <a:extraClrSchemeLst>
    <a:extraClrScheme>
      <a:clrScheme name="학생강의 GIT 01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학생강의 GIT 01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학생강의 GIT 0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학생강의 GIT 01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C:\Lee\Use\Liver\학생강의 GIT 01.ppt</Template>
  <TotalTime>22633</TotalTime>
  <Words>290</Words>
  <Application>Microsoft Office PowerPoint</Application>
  <PresentationFormat>화면 슬라이드 쇼(4:3)</PresentationFormat>
  <Paragraphs>81</Paragraphs>
  <Slides>11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굴림</vt:lpstr>
      <vt:lpstr>맑은 고딕</vt:lpstr>
      <vt:lpstr>Arial</vt:lpstr>
      <vt:lpstr>Times New Roman</vt:lpstr>
      <vt:lpstr>Wingdings</vt:lpstr>
      <vt:lpstr>학생강의 GIT 01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</dc:title>
  <dc:creator>이영환</dc:creator>
  <cp:lastModifiedBy>User</cp:lastModifiedBy>
  <cp:revision>1947</cp:revision>
  <cp:lastPrinted>2001-11-15T12:51:05Z</cp:lastPrinted>
  <dcterms:created xsi:type="dcterms:W3CDTF">2000-01-04T02:19:24Z</dcterms:created>
  <dcterms:modified xsi:type="dcterms:W3CDTF">2023-12-07T00:29:40Z</dcterms:modified>
</cp:coreProperties>
</file>