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5"/>
  </p:notesMasterIdLst>
  <p:sldIdLst>
    <p:sldId id="351" r:id="rId2"/>
    <p:sldId id="376" r:id="rId3"/>
    <p:sldId id="362" r:id="rId4"/>
    <p:sldId id="371" r:id="rId5"/>
    <p:sldId id="365" r:id="rId6"/>
    <p:sldId id="366" r:id="rId7"/>
    <p:sldId id="311" r:id="rId8"/>
    <p:sldId id="334" r:id="rId9"/>
    <p:sldId id="312" r:id="rId10"/>
    <p:sldId id="313" r:id="rId11"/>
    <p:sldId id="337" r:id="rId12"/>
    <p:sldId id="314" r:id="rId13"/>
    <p:sldId id="35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4674" autoAdjust="0"/>
  </p:normalViewPr>
  <p:slideViewPr>
    <p:cSldViewPr snapToGrid="0">
      <p:cViewPr varScale="1">
        <p:scale>
          <a:sx n="74" d="100"/>
          <a:sy n="74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45D-B935-48B4-A921-302BAB853625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9148-86AC-4FB2-891C-D26223EF4B6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38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8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25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Medial margin is the key!!!!!</a:t>
            </a:r>
          </a:p>
          <a:p>
            <a:r>
              <a:rPr lang="en-US" altLang="ko-KR" dirty="0"/>
              <a:t>Glenoid track </a:t>
            </a:r>
            <a:r>
              <a:rPr lang="ko-KR" altLang="en-US" dirty="0"/>
              <a:t>의 </a:t>
            </a:r>
            <a:r>
              <a:rPr lang="en-US" altLang="ko-KR" dirty="0"/>
              <a:t>lateral margin</a:t>
            </a:r>
            <a:r>
              <a:rPr lang="ko-KR" altLang="en-US" dirty="0"/>
              <a:t>은 </a:t>
            </a:r>
            <a:r>
              <a:rPr lang="en-US" altLang="ko-KR" dirty="0"/>
              <a:t>rotator cuff foot print</a:t>
            </a:r>
            <a:r>
              <a:rPr lang="ko-KR" altLang="en-US" dirty="0"/>
              <a:t>의 </a:t>
            </a:r>
            <a:r>
              <a:rPr lang="en-US" altLang="ko-KR" dirty="0"/>
              <a:t>medial border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42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14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077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5AD5819E-37A7-41F5-8DDE-E1848BDB5E2D}" type="slidenum">
              <a:rPr lang="ko-KR" altLang="en-US" smtClean="0">
                <a:latin typeface="굴림" panose="020B0600000101010101" pitchFamily="50" charset="-127"/>
              </a:rPr>
              <a:pPr/>
              <a:t>3</a:t>
            </a:fld>
            <a:endParaRPr lang="ko-KR" altLang="en-US" dirty="0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97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Burkhart and De Beer [3] originally described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“engaging Hill-Sachs lesion”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osseous injury that occurs in the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 of anterior shoulder dislocation and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predisposes to failure of arthroscopic repair.</a:t>
            </a:r>
          </a:p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Engaging Hill Sachs lesion.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Hill-Sachs lesion (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obliquely oriented on neutral view.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shoulder is in abducted and externally rotated position, margins of Hill-Sachs lesion (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 glenoid are parallel, which predisposes to engagement.</a:t>
            </a:r>
          </a:p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Nonengaging Hill Sachs lesion.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Hill-Sachs lesion (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vertically oriented on neutral view.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shoulder is in abducted and externally rotated position, margins of Hill-Sachs lesion (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diagonal to anterior glenoid, which decreases chance of engagement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1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22-year-old man with history of recurrent shoulder dislocation and engagement on physical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examination.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Axial fat-suppressed proton density–weighted (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sagittal T1-weighted (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images show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anteroposterior (line “A,” 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line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depth (line “B,” 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line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craniocaudal (</a:t>
            </a:r>
            <a:r>
              <a:rPr lang="en-US" altLang="ko-K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line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of Hill-Sachs lesion. In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dotted line shows humeral head.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59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2007 Yamamoto, Itoi introduced the concept, shoulder dislocation</a:t>
            </a:r>
            <a:r>
              <a:rPr lang="ko-KR" altLang="en-US" dirty="0"/>
              <a:t>에서 </a:t>
            </a:r>
            <a:r>
              <a:rPr lang="en-US" altLang="ko-KR" dirty="0"/>
              <a:t>bipolar defect</a:t>
            </a:r>
            <a:r>
              <a:rPr lang="ko-KR" altLang="en-US" dirty="0"/>
              <a:t>가 있을 때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Zone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contact</a:t>
            </a:r>
            <a:r>
              <a:rPr lang="ko-KR" altLang="en-US" dirty="0"/>
              <a:t> 는 </a:t>
            </a:r>
            <a:r>
              <a:rPr lang="en-US" altLang="ko-KR" dirty="0"/>
              <a:t>Posterior superior</a:t>
            </a:r>
            <a:r>
              <a:rPr lang="ko-KR" altLang="en-US" dirty="0"/>
              <a:t>로 </a:t>
            </a:r>
          </a:p>
          <a:p>
            <a:r>
              <a:rPr lang="en-US" altLang="ko-KR" dirty="0"/>
              <a:t>Trapezius</a:t>
            </a:r>
            <a:r>
              <a:rPr lang="en-US" altLang="ko-KR" baseline="0" dirty="0"/>
              <a:t> </a:t>
            </a:r>
            <a:r>
              <a:rPr lang="ko-KR" altLang="en-US" baseline="0" dirty="0"/>
              <a:t>와 </a:t>
            </a:r>
            <a:r>
              <a:rPr lang="en-US" altLang="ko-KR" baseline="0" dirty="0"/>
              <a:t>serratus anterior</a:t>
            </a:r>
            <a:r>
              <a:rPr lang="ko-KR" altLang="en-US" baseline="0" dirty="0"/>
              <a:t>의 작용에 의해 </a:t>
            </a:r>
            <a:r>
              <a:rPr lang="en-US" altLang="ko-KR" baseline="0" dirty="0"/>
              <a:t>upward rotation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Maximal elevation</a:t>
            </a:r>
            <a:r>
              <a:rPr lang="ko-KR" altLang="en-US" dirty="0"/>
              <a:t>때  </a:t>
            </a:r>
            <a:r>
              <a:rPr lang="en-US" altLang="ko-KR" dirty="0"/>
              <a:t>50</a:t>
            </a:r>
            <a:r>
              <a:rPr lang="ko-KR" altLang="en-US" dirty="0"/>
              <a:t>도 이상</a:t>
            </a:r>
            <a:endParaRPr lang="en-US" altLang="ko-KR" dirty="0"/>
          </a:p>
          <a:p>
            <a:pPr marL="0" indent="0">
              <a:buFontTx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6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60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146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차의 폭이 </a:t>
            </a:r>
            <a:r>
              <a:rPr lang="en-US" altLang="ko-KR" dirty="0"/>
              <a:t>glenoid track</a:t>
            </a:r>
          </a:p>
          <a:p>
            <a:r>
              <a:rPr lang="ko-KR" altLang="en-US" dirty="0"/>
              <a:t>구덩이가 </a:t>
            </a:r>
            <a:r>
              <a:rPr lang="en-US" altLang="ko-KR" dirty="0"/>
              <a:t>hill-sachs lesion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99148-86AC-4FB2-891C-D26223EF4B6C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34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2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027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4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47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994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94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2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2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43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5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4A3FF62-B52B-4DDD-A7C6-0BF4C29576FD}" type="datetimeFigureOut">
              <a:rPr lang="ko-KR" altLang="en-US" smtClean="0"/>
              <a:t>2024-01-19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8B2F10-BF25-4D57-89E8-3C793F2C87D8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3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m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tmp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75383" y="4041687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latinLnBrk="1" hangingPunct="1">
              <a:lnSpc>
                <a:spcPct val="160000"/>
              </a:lnSpc>
            </a:pPr>
            <a:r>
              <a:rPr lang="en-US" altLang="ko-KR" sz="4000" b="1" dirty="0" err="1" smtClean="0"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Kyugn</a:t>
            </a:r>
            <a:r>
              <a:rPr lang="en-US" altLang="ko-KR" sz="4000" b="1" dirty="0" smtClean="0"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Jin</a:t>
            </a:r>
            <a:r>
              <a:rPr lang="en-US" altLang="ko-KR" sz="4000" b="1" dirty="0" smtClean="0"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 Suh</a:t>
            </a:r>
            <a:endParaRPr lang="ko-KR" altLang="en-US" sz="4000" b="1" dirty="0"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  <a:p>
            <a:pPr algn="ctr" eaLnBrk="1" latinLnBrk="1" hangingPunct="1">
              <a:lnSpc>
                <a:spcPct val="160000"/>
              </a:lnSpc>
            </a:pPr>
            <a:r>
              <a:rPr lang="en-US" altLang="ko-KR" sz="2000" b="1" dirty="0" smtClean="0">
                <a:latin typeface="Arial" panose="020B0604020202020204" pitchFamily="34" charset="0"/>
                <a:ea typeface="바탕" pitchFamily="18" charset="-127"/>
                <a:cs typeface="Arial" panose="020B0604020202020204" pitchFamily="34" charset="0"/>
              </a:rPr>
              <a:t>kyungjin.suh@gmail.com</a:t>
            </a:r>
            <a:endParaRPr lang="en-US" altLang="ko-KR" sz="2000" b="1" dirty="0">
              <a:latin typeface="Arial" panose="020B0604020202020204" pitchFamily="34" charset="0"/>
              <a:ea typeface="바탕" pitchFamily="18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6022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atin typeface="Arial" pitchFamily="34" charset="0"/>
                <a:cs typeface="Arial" pitchFamily="34" charset="0"/>
              </a:rPr>
              <a:t>Shoulder</a:t>
            </a:r>
            <a:r>
              <a:rPr lang="ko-KR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Instability</a:t>
            </a:r>
            <a:br>
              <a:rPr lang="en-US" altLang="ko-KR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Bipolar</a:t>
            </a:r>
            <a:r>
              <a:rPr lang="ko-KR" alt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400" b="1" dirty="0" smtClean="0">
                <a:latin typeface="Arial" pitchFamily="34" charset="0"/>
                <a:cs typeface="Arial" pitchFamily="34" charset="0"/>
              </a:rPr>
              <a:t>Lesions</a:t>
            </a:r>
            <a:endParaRPr lang="en-US" altLang="ko-KR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 to Basic</a:t>
            </a:r>
            <a:endParaRPr lang="ko-KR" alt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1540" y="3627963"/>
            <a:ext cx="2462979" cy="23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A14B2996-9D3A-47CA-B8B9-899433E3A239}"/>
              </a:ext>
            </a:extLst>
          </p:cNvPr>
          <p:cNvGrpSpPr/>
          <p:nvPr/>
        </p:nvGrpSpPr>
        <p:grpSpPr>
          <a:xfrm>
            <a:off x="1635383" y="4629218"/>
            <a:ext cx="1584041" cy="1565878"/>
            <a:chOff x="867091" y="4311570"/>
            <a:chExt cx="1926213" cy="2004832"/>
          </a:xfrm>
        </p:grpSpPr>
        <p:pic>
          <p:nvPicPr>
            <p:cNvPr id="1028" name="Picture 4" descr="car illustration에 대한 이미지 검색결과">
              <a:extLst>
                <a:ext uri="{FF2B5EF4-FFF2-40B4-BE49-F238E27FC236}">
                  <a16:creationId xmlns:a16="http://schemas.microsoft.com/office/drawing/2014/main" id="{A70F729C-5D46-4EDD-8F10-C10548D0F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92" y="4311570"/>
              <a:ext cx="1926212" cy="152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07E09D7-2A2E-42E7-B587-DF330A68464F}"/>
                </a:ext>
              </a:extLst>
            </p:cNvPr>
            <p:cNvSpPr/>
            <p:nvPr/>
          </p:nvSpPr>
          <p:spPr>
            <a:xfrm flipV="1">
              <a:off x="867091" y="5845100"/>
              <a:ext cx="192621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9DDF75B1-8140-4FFF-B574-22A5D6823215}"/>
                </a:ext>
              </a:extLst>
            </p:cNvPr>
            <p:cNvSpPr/>
            <p:nvPr/>
          </p:nvSpPr>
          <p:spPr>
            <a:xfrm>
              <a:off x="1177447" y="5806657"/>
              <a:ext cx="1038528" cy="509745"/>
            </a:xfrm>
            <a:custGeom>
              <a:avLst/>
              <a:gdLst>
                <a:gd name="connsiteX0" fmla="*/ 0 w 1465545"/>
                <a:gd name="connsiteY0" fmla="*/ 25052 h 563671"/>
                <a:gd name="connsiteX1" fmla="*/ 300625 w 1465545"/>
                <a:gd name="connsiteY1" fmla="*/ 551145 h 563671"/>
                <a:gd name="connsiteX2" fmla="*/ 1290181 w 1465545"/>
                <a:gd name="connsiteY2" fmla="*/ 563671 h 563671"/>
                <a:gd name="connsiteX3" fmla="*/ 1465545 w 1465545"/>
                <a:gd name="connsiteY3" fmla="*/ 0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545" h="563671">
                  <a:moveTo>
                    <a:pt x="0" y="25052"/>
                  </a:moveTo>
                  <a:lnTo>
                    <a:pt x="300625" y="551145"/>
                  </a:lnTo>
                  <a:lnTo>
                    <a:pt x="1290181" y="563671"/>
                  </a:lnTo>
                  <a:lnTo>
                    <a:pt x="146554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B161BC-16CA-4223-99BC-F8CDC4469203}"/>
              </a:ext>
            </a:extLst>
          </p:cNvPr>
          <p:cNvGrpSpPr/>
          <p:nvPr/>
        </p:nvGrpSpPr>
        <p:grpSpPr>
          <a:xfrm>
            <a:off x="4870475" y="4629218"/>
            <a:ext cx="3552494" cy="1453175"/>
            <a:chOff x="3965525" y="4391925"/>
            <a:chExt cx="4605419" cy="1926565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DB2EAC2-F3EE-4416-BDF7-3399EAED554E}"/>
                </a:ext>
              </a:extLst>
            </p:cNvPr>
            <p:cNvSpPr/>
            <p:nvPr/>
          </p:nvSpPr>
          <p:spPr>
            <a:xfrm flipV="1">
              <a:off x="3965525" y="5847189"/>
              <a:ext cx="205353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552035B-AD29-4A27-A19E-2A461F95A069}"/>
                </a:ext>
              </a:extLst>
            </p:cNvPr>
            <p:cNvSpPr/>
            <p:nvPr/>
          </p:nvSpPr>
          <p:spPr>
            <a:xfrm>
              <a:off x="4238674" y="5808745"/>
              <a:ext cx="1449091" cy="509745"/>
            </a:xfrm>
            <a:custGeom>
              <a:avLst/>
              <a:gdLst>
                <a:gd name="connsiteX0" fmla="*/ 0 w 1465545"/>
                <a:gd name="connsiteY0" fmla="*/ 25052 h 563671"/>
                <a:gd name="connsiteX1" fmla="*/ 300625 w 1465545"/>
                <a:gd name="connsiteY1" fmla="*/ 551145 h 563671"/>
                <a:gd name="connsiteX2" fmla="*/ 1290181 w 1465545"/>
                <a:gd name="connsiteY2" fmla="*/ 563671 h 563671"/>
                <a:gd name="connsiteX3" fmla="*/ 1465545 w 1465545"/>
                <a:gd name="connsiteY3" fmla="*/ 0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545" h="563671">
                  <a:moveTo>
                    <a:pt x="0" y="25052"/>
                  </a:moveTo>
                  <a:lnTo>
                    <a:pt x="300625" y="551145"/>
                  </a:lnTo>
                  <a:lnTo>
                    <a:pt x="1290181" y="563671"/>
                  </a:lnTo>
                  <a:lnTo>
                    <a:pt x="146554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4" descr="car illustration에 대한 이미지 검색결과">
              <a:extLst>
                <a:ext uri="{FF2B5EF4-FFF2-40B4-BE49-F238E27FC236}">
                  <a16:creationId xmlns:a16="http://schemas.microsoft.com/office/drawing/2014/main" id="{86577F8F-E643-4D91-A90A-189CC4D56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6672">
              <a:off x="4188532" y="4391925"/>
              <a:ext cx="1926212" cy="152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6CF4478-A0AF-4C36-ABC7-EB2448296763}"/>
                </a:ext>
              </a:extLst>
            </p:cNvPr>
            <p:cNvSpPr/>
            <p:nvPr/>
          </p:nvSpPr>
          <p:spPr>
            <a:xfrm flipV="1">
              <a:off x="6783586" y="5845099"/>
              <a:ext cx="17873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E775F30C-1735-4CA0-918A-7D65D3D61B6F}"/>
                </a:ext>
              </a:extLst>
            </p:cNvPr>
            <p:cNvSpPr/>
            <p:nvPr/>
          </p:nvSpPr>
          <p:spPr>
            <a:xfrm>
              <a:off x="7015836" y="5806657"/>
              <a:ext cx="1038528" cy="509745"/>
            </a:xfrm>
            <a:custGeom>
              <a:avLst/>
              <a:gdLst>
                <a:gd name="connsiteX0" fmla="*/ 0 w 1465545"/>
                <a:gd name="connsiteY0" fmla="*/ 25052 h 563671"/>
                <a:gd name="connsiteX1" fmla="*/ 300625 w 1465545"/>
                <a:gd name="connsiteY1" fmla="*/ 551145 h 563671"/>
                <a:gd name="connsiteX2" fmla="*/ 1290181 w 1465545"/>
                <a:gd name="connsiteY2" fmla="*/ 563671 h 563671"/>
                <a:gd name="connsiteX3" fmla="*/ 1465545 w 1465545"/>
                <a:gd name="connsiteY3" fmla="*/ 0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545" h="563671">
                  <a:moveTo>
                    <a:pt x="0" y="25052"/>
                  </a:moveTo>
                  <a:lnTo>
                    <a:pt x="300625" y="551145"/>
                  </a:lnTo>
                  <a:lnTo>
                    <a:pt x="1290181" y="563671"/>
                  </a:lnTo>
                  <a:lnTo>
                    <a:pt x="146554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car illustration에 대한 이미지 검색결과">
              <a:extLst>
                <a:ext uri="{FF2B5EF4-FFF2-40B4-BE49-F238E27FC236}">
                  <a16:creationId xmlns:a16="http://schemas.microsoft.com/office/drawing/2014/main" id="{5FB13C60-42D2-4F04-B7E3-09FD2DDB7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2164">
              <a:off x="6765893" y="4578093"/>
              <a:ext cx="1601705" cy="160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그림 24" descr="화면 캡처">
            <a:extLst>
              <a:ext uri="{FF2B5EF4-FFF2-40B4-BE49-F238E27FC236}">
                <a16:creationId xmlns:a16="http://schemas.microsoft.com/office/drawing/2014/main" id="{360FB56E-43C9-4502-8C7F-738C69307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7" y="2083596"/>
            <a:ext cx="2982242" cy="1955025"/>
          </a:xfrm>
          <a:prstGeom prst="rect">
            <a:avLst/>
          </a:prstGeom>
        </p:spPr>
      </p:pic>
      <p:pic>
        <p:nvPicPr>
          <p:cNvPr id="27" name="그림 26" descr="화면 캡처">
            <a:extLst>
              <a:ext uri="{FF2B5EF4-FFF2-40B4-BE49-F238E27FC236}">
                <a16:creationId xmlns:a16="http://schemas.microsoft.com/office/drawing/2014/main" id="{17F888A1-9E50-42E0-8C36-554165CDF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75" y="2083596"/>
            <a:ext cx="3125237" cy="195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6E368-7963-4019-B3CA-EB61D23C63FB}"/>
              </a:ext>
            </a:extLst>
          </p:cNvPr>
          <p:cNvSpPr txBox="1"/>
          <p:nvPr/>
        </p:nvSpPr>
        <p:spPr>
          <a:xfrm>
            <a:off x="1633595" y="1230882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On-Track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6F89A-A064-41E9-ABC7-FA9073248727}"/>
              </a:ext>
            </a:extLst>
          </p:cNvPr>
          <p:cNvSpPr txBox="1"/>
          <p:nvPr/>
        </p:nvSpPr>
        <p:spPr>
          <a:xfrm>
            <a:off x="5940523" y="1256100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Off-Track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881894" y="4507270"/>
            <a:ext cx="1584041" cy="1252537"/>
            <a:chOff x="6854352" y="3304437"/>
            <a:chExt cx="1584041" cy="1252537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DB2EAC2-F3EE-4416-BDF7-3399EAED554E}"/>
                </a:ext>
              </a:extLst>
            </p:cNvPr>
            <p:cNvSpPr/>
            <p:nvPr/>
          </p:nvSpPr>
          <p:spPr>
            <a:xfrm flipV="1">
              <a:off x="6854352" y="4201480"/>
              <a:ext cx="1584041" cy="34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자유형: 도형 20">
              <a:extLst>
                <a:ext uri="{FF2B5EF4-FFF2-40B4-BE49-F238E27FC236}">
                  <a16:creationId xmlns:a16="http://schemas.microsoft.com/office/drawing/2014/main" id="{2552035B-AD29-4A27-A19E-2A461F95A069}"/>
                </a:ext>
              </a:extLst>
            </p:cNvPr>
            <p:cNvSpPr/>
            <p:nvPr/>
          </p:nvSpPr>
          <p:spPr>
            <a:xfrm>
              <a:off x="7065052" y="4172482"/>
              <a:ext cx="1117789" cy="384492"/>
            </a:xfrm>
            <a:custGeom>
              <a:avLst/>
              <a:gdLst>
                <a:gd name="connsiteX0" fmla="*/ 0 w 1465545"/>
                <a:gd name="connsiteY0" fmla="*/ 25052 h 563671"/>
                <a:gd name="connsiteX1" fmla="*/ 300625 w 1465545"/>
                <a:gd name="connsiteY1" fmla="*/ 551145 h 563671"/>
                <a:gd name="connsiteX2" fmla="*/ 1290181 w 1465545"/>
                <a:gd name="connsiteY2" fmla="*/ 563671 h 563671"/>
                <a:gd name="connsiteX3" fmla="*/ 1465545 w 1465545"/>
                <a:gd name="connsiteY3" fmla="*/ 0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545" h="563671">
                  <a:moveTo>
                    <a:pt x="0" y="25052"/>
                  </a:moveTo>
                  <a:lnTo>
                    <a:pt x="300625" y="551145"/>
                  </a:lnTo>
                  <a:lnTo>
                    <a:pt x="1290181" y="563671"/>
                  </a:lnTo>
                  <a:lnTo>
                    <a:pt x="146554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10" descr="car illustration에 대한 이미지 검색결과">
              <a:extLst>
                <a:ext uri="{FF2B5EF4-FFF2-40B4-BE49-F238E27FC236}">
                  <a16:creationId xmlns:a16="http://schemas.microsoft.com/office/drawing/2014/main" id="{5FB13C60-42D2-4F04-B7E3-09FD2DDB7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2164">
              <a:off x="6932256" y="3304437"/>
              <a:ext cx="1235511" cy="1208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6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D63B02-C679-41E8-978C-B9B91C817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199427"/>
            <a:ext cx="4238458" cy="36330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Measure the diameter (D) of the inferior glenoid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Determine the width of the anterior glenoid bone loss (d)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Calculate the width of the glenoid track (GT) by the following </a:t>
            </a:r>
            <a:r>
              <a:rPr lang="it-IT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</a:t>
            </a:r>
            <a:br>
              <a:rPr lang="it-IT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it-IT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ko-K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 = 0.83 x D - d</a:t>
            </a:r>
          </a:p>
        </p:txBody>
      </p:sp>
      <p:pic>
        <p:nvPicPr>
          <p:cNvPr id="4" name="그림 3" descr="화면 캡처">
            <a:extLst>
              <a:ext uri="{FF2B5EF4-FFF2-40B4-BE49-F238E27FC236}">
                <a16:creationId xmlns:a16="http://schemas.microsoft.com/office/drawing/2014/main" id="{EC7FB898-8CFE-40E3-8D26-79333491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3"/>
          <a:stretch/>
        </p:blipFill>
        <p:spPr>
          <a:xfrm>
            <a:off x="5424501" y="2743200"/>
            <a:ext cx="2786050" cy="275595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13457D9-3337-4803-AA83-CCC76903EE77}"/>
              </a:ext>
            </a:extLst>
          </p:cNvPr>
          <p:cNvSpPr/>
          <p:nvPr/>
        </p:nvSpPr>
        <p:spPr>
          <a:xfrm>
            <a:off x="5496246" y="2810760"/>
            <a:ext cx="273150" cy="261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92" y="1245320"/>
            <a:ext cx="3923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Determine</a:t>
            </a:r>
          </a:p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On-Track vs Off-Track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D63B02-C679-41E8-978C-B9B91C817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514873"/>
            <a:ext cx="5253025" cy="36330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Calculate the Hill-Sachs interval (HSI), which is the width of the Hill-Sachs lesion (HS) plus the width of the </a:t>
            </a: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bone bridge (BB)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between the rotator cuff attachments and the lateral aspect of the Hill-Sachs lesion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>
                <a:latin typeface="Arial" pitchFamily="34" charset="0"/>
                <a:cs typeface="Arial" pitchFamily="34" charset="0"/>
              </a:rPr>
            </a:b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HSI =HS + BB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HSI &gt; GT, the HS is off-track, or engaging </a:t>
            </a:r>
            <a:br>
              <a:rPr lang="en-US" altLang="ko-KR" dirty="0"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latin typeface="Arial" pitchFamily="34" charset="0"/>
                <a:cs typeface="Arial" pitchFamily="34" charset="0"/>
              </a:rPr>
              <a:t>HSI &lt; GT, the HS is on-track, or non-engaging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 descr="화면 캡처">
            <a:extLst>
              <a:ext uri="{FF2B5EF4-FFF2-40B4-BE49-F238E27FC236}">
                <a16:creationId xmlns:a16="http://schemas.microsoft.com/office/drawing/2014/main" id="{BB740C59-65A2-49C6-8B66-E2D9753E1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6"/>
          <a:stretch/>
        </p:blipFill>
        <p:spPr>
          <a:xfrm>
            <a:off x="6267864" y="2810346"/>
            <a:ext cx="2400300" cy="275595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7F08A39-539D-4B34-82CA-7FED65E16625}"/>
              </a:ext>
            </a:extLst>
          </p:cNvPr>
          <p:cNvSpPr/>
          <p:nvPr/>
        </p:nvSpPr>
        <p:spPr>
          <a:xfrm>
            <a:off x="6324921" y="2820285"/>
            <a:ext cx="273150" cy="261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8E98949-3E1E-4480-A553-74294F418B8A}"/>
              </a:ext>
            </a:extLst>
          </p:cNvPr>
          <p:cNvCxnSpPr/>
          <p:nvPr/>
        </p:nvCxnSpPr>
        <p:spPr>
          <a:xfrm>
            <a:off x="7782339" y="3637722"/>
            <a:ext cx="218661" cy="119270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192" y="1245320"/>
            <a:ext cx="3923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Determine</a:t>
            </a:r>
          </a:p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On-Track vs Off-Track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7BC8A2-AC6E-4D0D-A4E4-A101A21F74DF}"/>
              </a:ext>
            </a:extLst>
          </p:cNvPr>
          <p:cNvSpPr txBox="1"/>
          <p:nvPr/>
        </p:nvSpPr>
        <p:spPr>
          <a:xfrm>
            <a:off x="1688122" y="4296371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HSI = 23.15 cm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59E00-70E5-4759-93F3-C3ACC6913A79}"/>
              </a:ext>
            </a:extLst>
          </p:cNvPr>
          <p:cNvSpPr txBox="1"/>
          <p:nvPr/>
        </p:nvSpPr>
        <p:spPr>
          <a:xfrm>
            <a:off x="4795171" y="4342536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GT= (28.44 x 0.83) - 5.74 cm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   = 20.71 cm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그림 12" descr="화면 캡처">
            <a:extLst>
              <a:ext uri="{FF2B5EF4-FFF2-40B4-BE49-F238E27FC236}">
                <a16:creationId xmlns:a16="http://schemas.microsoft.com/office/drawing/2014/main" id="{0F92B978-4677-471A-89C2-2279E1B7B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6" y="1380433"/>
            <a:ext cx="2657846" cy="2534004"/>
          </a:xfrm>
          <a:prstGeom prst="rect">
            <a:avLst/>
          </a:prstGeom>
        </p:spPr>
      </p:pic>
      <p:pic>
        <p:nvPicPr>
          <p:cNvPr id="15" name="내용 개체 틀 5" descr="화면 캡처">
            <a:extLst>
              <a:ext uri="{FF2B5EF4-FFF2-40B4-BE49-F238E27FC236}">
                <a16:creationId xmlns:a16="http://schemas.microsoft.com/office/drawing/2014/main" id="{B7ADED75-ABC4-4A8E-8465-320FEB89B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3277" b="8789"/>
          <a:stretch/>
        </p:blipFill>
        <p:spPr>
          <a:xfrm>
            <a:off x="1302827" y="1410577"/>
            <a:ext cx="2607606" cy="250386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06BA5B6F-182F-4F20-96FB-A399BDEA8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28108" r="21771" b="25944"/>
          <a:stretch/>
        </p:blipFill>
        <p:spPr>
          <a:xfrm>
            <a:off x="5334050" y="1380976"/>
            <a:ext cx="3097958" cy="253400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3607DF6-245D-4C46-9F6E-E3FC114273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8108" r="21772" b="26562"/>
          <a:stretch/>
        </p:blipFill>
        <p:spPr>
          <a:xfrm>
            <a:off x="5334051" y="1405018"/>
            <a:ext cx="3097957" cy="2499914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AD6F7A1A-1F24-45A4-BCB2-E6554B22BE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8108" r="21772" b="26562"/>
          <a:stretch/>
        </p:blipFill>
        <p:spPr>
          <a:xfrm>
            <a:off x="5334051" y="1379954"/>
            <a:ext cx="3097957" cy="2499914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5B562F9-0EED-4C35-9C31-D4948666E4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8108" r="21772" b="25944"/>
          <a:stretch/>
        </p:blipFill>
        <p:spPr>
          <a:xfrm>
            <a:off x="4795171" y="1387973"/>
            <a:ext cx="3097958" cy="253400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DBA99A3-9A80-4A74-BEF4-225AB5C3AA09}"/>
              </a:ext>
            </a:extLst>
          </p:cNvPr>
          <p:cNvSpPr txBox="1"/>
          <p:nvPr/>
        </p:nvSpPr>
        <p:spPr>
          <a:xfrm>
            <a:off x="1406768" y="5077422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Off-track lesion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8529" y="415446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&gt;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747804" y="547712"/>
            <a:ext cx="4561615" cy="5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628650" indent="-30480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898525" indent="-269875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241425" indent="-233363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1601788" indent="-233363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altLang="ko-KR" b="1" dirty="0">
                <a:cs typeface="Arial" panose="020B0604020202020204" pitchFamily="34" charset="0"/>
              </a:rPr>
              <a:t>Shoulder Dislocation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1618897" y="5731666"/>
            <a:ext cx="5159678" cy="83424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risk factors: Age, gender</a:t>
            </a:r>
            <a:br>
              <a:rPr lang="en-US" altLang="ko-K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Greatest risk if instability in first 2 years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912544" y="1443479"/>
            <a:ext cx="3789631" cy="36746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321 dislocations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42% overall redislocation rate</a:t>
            </a:r>
            <a:b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ko-K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ko-K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&lt;10 yo  100% (4/4)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11-20     94% (46/49)</a:t>
            </a:r>
            <a:b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21-30     79% (51/64)</a:t>
            </a:r>
            <a:b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31-49     50% (8/16)</a:t>
            </a:r>
            <a:b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41-50     24% (8/33)</a:t>
            </a:r>
            <a:b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51-60     14% (9/63)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ko-KR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ko-K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63577" y="5330826"/>
            <a:ext cx="2235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cs typeface="Arial" panose="020B0604020202020204" pitchFamily="34" charset="0"/>
              </a:rPr>
              <a:t>Rowe et al. Orth Clin NA 1980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4948245" y="1443478"/>
            <a:ext cx="3789631" cy="36746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2 years redislocation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252 patients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15-35 yo at first dislocation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Male 			Female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yo  86%			54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       72			40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       56			28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       41			19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       29			13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48245" y="5296288"/>
            <a:ext cx="1625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cs typeface="Arial" panose="020B0604020202020204" pitchFamily="34" charset="0"/>
              </a:rPr>
              <a:t>JBJS 2006;88A:2326</a:t>
            </a:r>
          </a:p>
        </p:txBody>
      </p:sp>
    </p:spTree>
    <p:extLst>
      <p:ext uri="{BB962C8B-B14F-4D97-AF65-F5344CB8AC3E}">
        <p14:creationId xmlns:p14="http://schemas.microsoft.com/office/powerpoint/2010/main" val="19373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내용 개체 틀 2"/>
          <p:cNvSpPr txBox="1">
            <a:spLocks/>
          </p:cNvSpPr>
          <p:nvPr/>
        </p:nvSpPr>
        <p:spPr bwMode="auto">
          <a:xfrm>
            <a:off x="1205004" y="442901"/>
            <a:ext cx="7004050" cy="5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628650" indent="-30480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898525" indent="-269875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241425" indent="-233363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1601788" indent="-233363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altLang="ko-KR" b="1" dirty="0">
                <a:cs typeface="Arial" panose="020B0604020202020204" pitchFamily="34" charset="0"/>
              </a:rPr>
              <a:t>Shoulder Dislocation</a:t>
            </a:r>
          </a:p>
        </p:txBody>
      </p:sp>
      <p:pic>
        <p:nvPicPr>
          <p:cNvPr id="62467" name="Picture 6" descr="0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r="28656" b="14737"/>
          <a:stretch>
            <a:fillRect/>
          </a:stretch>
        </p:blipFill>
        <p:spPr bwMode="auto">
          <a:xfrm>
            <a:off x="1348673" y="2592387"/>
            <a:ext cx="2136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8496" r="17963" b="23271"/>
          <a:stretch>
            <a:fillRect/>
          </a:stretch>
        </p:blipFill>
        <p:spPr bwMode="auto">
          <a:xfrm>
            <a:off x="1348672" y="4712363"/>
            <a:ext cx="2144035" cy="21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5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7520" r="10352" b="18619"/>
          <a:stretch>
            <a:fillRect/>
          </a:stretch>
        </p:blipFill>
        <p:spPr bwMode="auto">
          <a:xfrm>
            <a:off x="3642610" y="4729162"/>
            <a:ext cx="21288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5" descr="02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22804" r="39124" b="39616"/>
          <a:stretch>
            <a:fillRect/>
          </a:stretch>
        </p:blipFill>
        <p:spPr bwMode="auto">
          <a:xfrm>
            <a:off x="5928610" y="4729162"/>
            <a:ext cx="21653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"/>
          <a:stretch>
            <a:fillRect/>
          </a:stretch>
        </p:blipFill>
        <p:spPr bwMode="auto">
          <a:xfrm>
            <a:off x="3642610" y="2592386"/>
            <a:ext cx="21288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r="11098" b="10944"/>
          <a:stretch>
            <a:fillRect/>
          </a:stretch>
        </p:blipFill>
        <p:spPr bwMode="auto">
          <a:xfrm>
            <a:off x="5928610" y="2592385"/>
            <a:ext cx="21510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1274632" y="1119828"/>
            <a:ext cx="5736653" cy="9817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Engaged vs non-engaged lesion (Burkhart S. 2000)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On-tract vs off-tract lesion </a:t>
            </a:r>
            <a:r>
              <a:rPr lang="en-US" altLang="ko-K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(Itoi E. 2007)</a:t>
            </a:r>
          </a:p>
        </p:txBody>
      </p:sp>
    </p:spTree>
    <p:extLst>
      <p:ext uri="{BB962C8B-B14F-4D97-AF65-F5344CB8AC3E}">
        <p14:creationId xmlns:p14="http://schemas.microsoft.com/office/powerpoint/2010/main" val="37328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939532" y="1099439"/>
            <a:ext cx="3431532" cy="5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628650" indent="-30480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898525" indent="-269875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241425" indent="-233363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1601788" indent="-233363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altLang="ko-KR" sz="2800" b="1" dirty="0">
                <a:cs typeface="Arial" panose="020B0604020202020204" pitchFamily="34" charset="0"/>
              </a:rPr>
              <a:t>Hill-Sachs Lesion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939532" y="1668904"/>
            <a:ext cx="4414133" cy="276217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Posterior superior location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2.5 cm from superior aspect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Above coracoid process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Articular surface involve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&lt;20% Small (stable)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20-40% Intermediate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&gt;40% Large (likely to engaged)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altLang="ko-K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65" y="1685950"/>
            <a:ext cx="2286000" cy="1978143"/>
          </a:xfrm>
          <a:prstGeom prst="rect">
            <a:avLst/>
          </a:prstGeom>
        </p:spPr>
      </p:pic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939532" y="4751043"/>
            <a:ext cx="3091444" cy="5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628650" indent="-304800" defTabSz="45720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898525" indent="-269875" defTabSz="4572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241425" indent="-233363" defTabSz="4572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1601788" indent="-233363" defTabSz="4572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altLang="ko-KR" sz="2800" b="1" dirty="0">
                <a:cs typeface="Arial" panose="020B0604020202020204" pitchFamily="34" charset="0"/>
              </a:rPr>
              <a:t>Bankart Lesion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 txBox="1">
            <a:spLocks/>
          </p:cNvSpPr>
          <p:nvPr/>
        </p:nvSpPr>
        <p:spPr>
          <a:xfrm>
            <a:off x="1154204" y="5220624"/>
            <a:ext cx="4459654" cy="59248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 20-25% Surgical repair/reconstruction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83" y="3865864"/>
            <a:ext cx="1633682" cy="22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8439" y="1288356"/>
            <a:ext cx="4703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Engaging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Predisposes to failure of arthroscopic repair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9" y="3231601"/>
            <a:ext cx="1600021" cy="22893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150" y="3231601"/>
            <a:ext cx="1920107" cy="22893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rcRect b="5375"/>
          <a:stretch/>
        </p:blipFill>
        <p:spPr>
          <a:xfrm>
            <a:off x="5218772" y="3231600"/>
            <a:ext cx="1686573" cy="23234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345" y="3231600"/>
            <a:ext cx="1887083" cy="232347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929018" y="5244871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61495" y="5213182"/>
            <a:ext cx="675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3548" y="5706305"/>
            <a:ext cx="4145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Hill-Sachs lesion obliquely oriented 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HS margin and anterior glenoid: parallel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68476" y="1220555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Nonengaging</a:t>
            </a:r>
            <a:endParaRPr lang="ko-KR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68476" y="5706305"/>
            <a:ext cx="3673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Hill-Sachs lesion vertical 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HS margin and anterior glenoid: diagonal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44223" y="5244846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42434" y="5185740"/>
            <a:ext cx="675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56223" y="6436625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AJR 2013;201:W633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8580" y="807618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Hill-Sachs Lesion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41805" y="2278697"/>
            <a:ext cx="7474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Misleading term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Any Hill-Sachs lesion resulted from engagement of the anterior glenoid with humeral head</a:t>
            </a:r>
          </a:p>
        </p:txBody>
      </p:sp>
    </p:spTree>
    <p:extLst>
      <p:ext uri="{BB962C8B-B14F-4D97-AF65-F5344CB8AC3E}">
        <p14:creationId xmlns:p14="http://schemas.microsoft.com/office/powerpoint/2010/main" val="9023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4439" y="1171450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Engaging Hill-Sachs Lesion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45695"/>
          <a:stretch/>
        </p:blipFill>
        <p:spPr>
          <a:xfrm>
            <a:off x="5295844" y="2820755"/>
            <a:ext cx="1930984" cy="174053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54918"/>
          <a:stretch/>
        </p:blipFill>
        <p:spPr>
          <a:xfrm>
            <a:off x="7213018" y="2820756"/>
            <a:ext cx="1603050" cy="174053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074251" y="6182269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AJR 2013;201:W633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4439" y="1633115"/>
            <a:ext cx="4265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During motion recurrent shoulder dislocation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09" y="2820755"/>
            <a:ext cx="2428992" cy="25648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08" y="2820755"/>
            <a:ext cx="2247900" cy="256372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95844" y="4856253"/>
            <a:ext cx="3685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Engaging </a:t>
            </a:r>
            <a:r>
              <a:rPr lang="en-US" altLang="ko-KR" sz="14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Hill-Sachs </a:t>
            </a:r>
            <a:r>
              <a:rPr lang="en-US" altLang="ko-KR" sz="1400" dirty="0">
                <a:solidFill>
                  <a:srgbClr val="666666"/>
                </a:solidFill>
                <a:latin typeface="Arial" panose="020B0604020202020204" pitchFamily="34" charset="0"/>
              </a:rPr>
              <a:t>lesion on physical examination and the degree of </a:t>
            </a:r>
            <a:r>
              <a:rPr lang="en-US" altLang="ko-KR" sz="1400" b="1" dirty="0">
                <a:solidFill>
                  <a:srgbClr val="666666"/>
                </a:solidFill>
                <a:latin typeface="Arial" panose="020B0604020202020204" pitchFamily="34" charset="0"/>
              </a:rPr>
              <a:t>glenoid bone loss</a:t>
            </a:r>
            <a:r>
              <a:rPr lang="en-US" altLang="ko-KR" sz="1400" dirty="0">
                <a:solidFill>
                  <a:srgbClr val="666666"/>
                </a:solidFill>
                <a:latin typeface="Arial" panose="020B0604020202020204" pitchFamily="34" charset="0"/>
              </a:rPr>
              <a:t> as well as a trend toward increased engagement with more </a:t>
            </a:r>
            <a:r>
              <a:rPr lang="en-US" altLang="ko-KR" sz="1400" b="1" dirty="0">
                <a:solidFill>
                  <a:srgbClr val="666666"/>
                </a:solidFill>
                <a:latin typeface="Arial" panose="020B0604020202020204" pitchFamily="34" charset="0"/>
              </a:rPr>
              <a:t>medially oriented</a:t>
            </a:r>
            <a:r>
              <a:rPr lang="en-US" altLang="ko-KR" sz="1400" dirty="0">
                <a:solidFill>
                  <a:srgbClr val="666666"/>
                </a:solidFill>
                <a:latin typeface="Arial" panose="020B0604020202020204" pitchFamily="34" charset="0"/>
              </a:rPr>
              <a:t> Hill-Sachs lesions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581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57" y="1488368"/>
            <a:ext cx="4175673" cy="18989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Definition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of contact between the glenoid and humeral head during motion from neutral to ABER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9AE0ECD-8D78-43C7-BAC5-A31432E078AC}"/>
              </a:ext>
            </a:extLst>
          </p:cNvPr>
          <p:cNvGrpSpPr/>
          <p:nvPr/>
        </p:nvGrpSpPr>
        <p:grpSpPr>
          <a:xfrm>
            <a:off x="5125113" y="2334471"/>
            <a:ext cx="3207133" cy="3350197"/>
            <a:chOff x="-5352387" y="4378354"/>
            <a:chExt cx="3207133" cy="3350197"/>
          </a:xfrm>
        </p:grpSpPr>
        <p:pic>
          <p:nvPicPr>
            <p:cNvPr id="22" name="그림 21" descr="화면 캡처">
              <a:extLst>
                <a:ext uri="{FF2B5EF4-FFF2-40B4-BE49-F238E27FC236}">
                  <a16:creationId xmlns:a16="http://schemas.microsoft.com/office/drawing/2014/main" id="{76DD2A8F-3F3A-4194-9397-DF6A98F87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71" b="89850" l="9896" r="89583">
                          <a14:foregroundMark x1="51042" y1="8271" x2="51042" y2="8271"/>
                          <a14:foregroundMark x1="23438" y1="15038" x2="23438" y2="15038"/>
                          <a14:foregroundMark x1="20313" y1="18797" x2="20313" y2="18797"/>
                          <a14:foregroundMark x1="23958" y1="13534" x2="23958" y2="13534"/>
                          <a14:foregroundMark x1="14063" y1="21053" x2="14063" y2="21053"/>
                          <a14:foregroundMark x1="11979" y1="25564" x2="11979" y2="25564"/>
                          <a14:foregroundMark x1="10938" y1="47368" x2="10938" y2="47368"/>
                          <a14:foregroundMark x1="17708" y1="51504" x2="17708" y2="51504"/>
                          <a14:foregroundMark x1="23438" y1="53008" x2="23438" y2="53008"/>
                          <a14:foregroundMark x1="29688" y1="59398" x2="29688" y2="59398"/>
                          <a14:foregroundMark x1="86979" y1="24436" x2="86979" y2="24436"/>
                          <a14:foregroundMark x1="89063" y1="21805" x2="89063" y2="21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4309" y="5194547"/>
              <a:ext cx="1829055" cy="2534004"/>
            </a:xfrm>
            <a:prstGeom prst="rect">
              <a:avLst/>
            </a:prstGeom>
          </p:spPr>
        </p:pic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0783037-4A76-4C1B-9B9F-235AA53F3E0A}"/>
                </a:ext>
              </a:extLst>
            </p:cNvPr>
            <p:cNvSpPr/>
            <p:nvPr/>
          </p:nvSpPr>
          <p:spPr>
            <a:xfrm>
              <a:off x="-3842872" y="5648258"/>
              <a:ext cx="329027" cy="715094"/>
            </a:xfrm>
            <a:custGeom>
              <a:avLst/>
              <a:gdLst>
                <a:gd name="connsiteX0" fmla="*/ 175747 w 329027"/>
                <a:gd name="connsiteY0" fmla="*/ 67 h 715094"/>
                <a:gd name="connsiteX1" fmla="*/ 23347 w 329027"/>
                <a:gd name="connsiteY1" fmla="*/ 209617 h 715094"/>
                <a:gd name="connsiteX2" fmla="*/ 4297 w 329027"/>
                <a:gd name="connsiteY2" fmla="*/ 438217 h 715094"/>
                <a:gd name="connsiteX3" fmla="*/ 61447 w 329027"/>
                <a:gd name="connsiteY3" fmla="*/ 714442 h 715094"/>
                <a:gd name="connsiteX4" fmla="*/ 261472 w 329027"/>
                <a:gd name="connsiteY4" fmla="*/ 504892 h 715094"/>
                <a:gd name="connsiteX5" fmla="*/ 328147 w 329027"/>
                <a:gd name="connsiteY5" fmla="*/ 190567 h 715094"/>
                <a:gd name="connsiteX6" fmla="*/ 175747 w 329027"/>
                <a:gd name="connsiteY6" fmla="*/ 67 h 71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027" h="715094">
                  <a:moveTo>
                    <a:pt x="175747" y="67"/>
                  </a:moveTo>
                  <a:cubicBezTo>
                    <a:pt x="124947" y="3242"/>
                    <a:pt x="51922" y="136592"/>
                    <a:pt x="23347" y="209617"/>
                  </a:cubicBezTo>
                  <a:cubicBezTo>
                    <a:pt x="-5228" y="282642"/>
                    <a:pt x="-2053" y="354080"/>
                    <a:pt x="4297" y="438217"/>
                  </a:cubicBezTo>
                  <a:cubicBezTo>
                    <a:pt x="10647" y="522354"/>
                    <a:pt x="18585" y="703330"/>
                    <a:pt x="61447" y="714442"/>
                  </a:cubicBezTo>
                  <a:cubicBezTo>
                    <a:pt x="104309" y="725554"/>
                    <a:pt x="217022" y="592204"/>
                    <a:pt x="261472" y="504892"/>
                  </a:cubicBezTo>
                  <a:cubicBezTo>
                    <a:pt x="305922" y="417580"/>
                    <a:pt x="334497" y="274704"/>
                    <a:pt x="328147" y="190567"/>
                  </a:cubicBezTo>
                  <a:cubicBezTo>
                    <a:pt x="321797" y="106430"/>
                    <a:pt x="226547" y="-3108"/>
                    <a:pt x="175747" y="67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pic>
          <p:nvPicPr>
            <p:cNvPr id="24" name="내용 개체 틀 5" descr="화면 캡처">
              <a:extLst>
                <a:ext uri="{FF2B5EF4-FFF2-40B4-BE49-F238E27FC236}">
                  <a16:creationId xmlns:a16="http://schemas.microsoft.com/office/drawing/2014/main" id="{E92B27DC-E6B0-49F7-A9A2-8DDDD3A2C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52387" y="4378354"/>
              <a:ext cx="2886478" cy="278168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EB6B10-18DB-409C-A267-29BA1921E899}"/>
              </a:ext>
            </a:extLst>
          </p:cNvPr>
          <p:cNvGrpSpPr/>
          <p:nvPr/>
        </p:nvGrpSpPr>
        <p:grpSpPr>
          <a:xfrm>
            <a:off x="5125113" y="2343996"/>
            <a:ext cx="3459391" cy="3459677"/>
            <a:chOff x="-2589802" y="4251395"/>
            <a:chExt cx="3459391" cy="3459677"/>
          </a:xfrm>
        </p:grpSpPr>
        <p:pic>
          <p:nvPicPr>
            <p:cNvPr id="32" name="그림 31" descr="화면 캡처">
              <a:extLst>
                <a:ext uri="{FF2B5EF4-FFF2-40B4-BE49-F238E27FC236}">
                  <a16:creationId xmlns:a16="http://schemas.microsoft.com/office/drawing/2014/main" id="{61044FA4-C2F0-4E8D-BCC6-93192445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74" b="91489" l="9746" r="95339">
                          <a14:foregroundMark x1="27966" y1="15603" x2="27966" y2="15603"/>
                          <a14:foregroundMark x1="36441" y1="12766" x2="36441" y2="12766"/>
                          <a14:foregroundMark x1="39831" y1="11348" x2="39831" y2="11348"/>
                          <a14:foregroundMark x1="61864" y1="15957" x2="61864" y2="15957"/>
                          <a14:foregroundMark x1="65678" y1="15957" x2="65678" y2="15957"/>
                          <a14:foregroundMark x1="70339" y1="16312" x2="70339" y2="16312"/>
                          <a14:foregroundMark x1="75424" y1="18794" x2="75424" y2="18794"/>
                          <a14:foregroundMark x1="73729" y1="24113" x2="73729" y2="24113"/>
                          <a14:foregroundMark x1="75000" y1="32979" x2="75000" y2="32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8625" y="5024647"/>
              <a:ext cx="2248214" cy="2686425"/>
            </a:xfrm>
            <a:prstGeom prst="rect">
              <a:avLst/>
            </a:prstGeom>
          </p:spPr>
        </p:pic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562823D1-4F2E-4A4B-8E83-FBE25DC55E45}"/>
                </a:ext>
              </a:extLst>
            </p:cNvPr>
            <p:cNvSpPr/>
            <p:nvPr/>
          </p:nvSpPr>
          <p:spPr>
            <a:xfrm>
              <a:off x="-1115457" y="5407836"/>
              <a:ext cx="439771" cy="884148"/>
            </a:xfrm>
            <a:custGeom>
              <a:avLst/>
              <a:gdLst>
                <a:gd name="connsiteX0" fmla="*/ 182007 w 439771"/>
                <a:gd name="connsiteY0" fmla="*/ 116664 h 884148"/>
                <a:gd name="connsiteX1" fmla="*/ 48657 w 439771"/>
                <a:gd name="connsiteY1" fmla="*/ 307164 h 884148"/>
                <a:gd name="connsiteX2" fmla="*/ 1032 w 439771"/>
                <a:gd name="connsiteY2" fmla="*/ 602439 h 884148"/>
                <a:gd name="connsiteX3" fmla="*/ 86757 w 439771"/>
                <a:gd name="connsiteY3" fmla="*/ 821514 h 884148"/>
                <a:gd name="connsiteX4" fmla="*/ 143907 w 439771"/>
                <a:gd name="connsiteY4" fmla="*/ 869139 h 884148"/>
                <a:gd name="connsiteX5" fmla="*/ 382032 w 439771"/>
                <a:gd name="connsiteY5" fmla="*/ 592914 h 884148"/>
                <a:gd name="connsiteX6" fmla="*/ 439182 w 439771"/>
                <a:gd name="connsiteY6" fmla="*/ 269064 h 884148"/>
                <a:gd name="connsiteX7" fmla="*/ 410607 w 439771"/>
                <a:gd name="connsiteY7" fmla="*/ 49989 h 884148"/>
                <a:gd name="connsiteX8" fmla="*/ 391557 w 439771"/>
                <a:gd name="connsiteY8" fmla="*/ 2364 h 884148"/>
                <a:gd name="connsiteX9" fmla="*/ 182007 w 439771"/>
                <a:gd name="connsiteY9" fmla="*/ 116664 h 88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771" h="884148">
                  <a:moveTo>
                    <a:pt x="182007" y="116664"/>
                  </a:moveTo>
                  <a:cubicBezTo>
                    <a:pt x="124857" y="167464"/>
                    <a:pt x="78819" y="226202"/>
                    <a:pt x="48657" y="307164"/>
                  </a:cubicBezTo>
                  <a:cubicBezTo>
                    <a:pt x="18495" y="388126"/>
                    <a:pt x="-5318" y="516714"/>
                    <a:pt x="1032" y="602439"/>
                  </a:cubicBezTo>
                  <a:cubicBezTo>
                    <a:pt x="7382" y="688164"/>
                    <a:pt x="62945" y="777064"/>
                    <a:pt x="86757" y="821514"/>
                  </a:cubicBezTo>
                  <a:cubicBezTo>
                    <a:pt x="110569" y="865964"/>
                    <a:pt x="94694" y="907239"/>
                    <a:pt x="143907" y="869139"/>
                  </a:cubicBezTo>
                  <a:cubicBezTo>
                    <a:pt x="193120" y="831039"/>
                    <a:pt x="332820" y="692926"/>
                    <a:pt x="382032" y="592914"/>
                  </a:cubicBezTo>
                  <a:cubicBezTo>
                    <a:pt x="431244" y="492902"/>
                    <a:pt x="434420" y="359551"/>
                    <a:pt x="439182" y="269064"/>
                  </a:cubicBezTo>
                  <a:cubicBezTo>
                    <a:pt x="443944" y="178577"/>
                    <a:pt x="418544" y="94439"/>
                    <a:pt x="410607" y="49989"/>
                  </a:cubicBezTo>
                  <a:cubicBezTo>
                    <a:pt x="402670" y="5539"/>
                    <a:pt x="428069" y="-5573"/>
                    <a:pt x="391557" y="2364"/>
                  </a:cubicBezTo>
                  <a:cubicBezTo>
                    <a:pt x="355045" y="10301"/>
                    <a:pt x="239157" y="65864"/>
                    <a:pt x="182007" y="116664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pic>
          <p:nvPicPr>
            <p:cNvPr id="34" name="내용 개체 틀 5" descr="화면 캡처">
              <a:extLst>
                <a:ext uri="{FF2B5EF4-FFF2-40B4-BE49-F238E27FC236}">
                  <a16:creationId xmlns:a16="http://schemas.microsoft.com/office/drawing/2014/main" id="{8C34202D-4F6C-4D04-8E72-2FCF3362B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9802" y="4251395"/>
              <a:ext cx="2886478" cy="2781688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170BA37-A5C8-47FB-B3A7-BD380E1C6C3F}"/>
              </a:ext>
            </a:extLst>
          </p:cNvPr>
          <p:cNvGrpSpPr/>
          <p:nvPr/>
        </p:nvGrpSpPr>
        <p:grpSpPr>
          <a:xfrm>
            <a:off x="5134638" y="2334471"/>
            <a:ext cx="3672049" cy="3195750"/>
            <a:chOff x="547227" y="4257414"/>
            <a:chExt cx="3672049" cy="3195750"/>
          </a:xfrm>
        </p:grpSpPr>
        <p:pic>
          <p:nvPicPr>
            <p:cNvPr id="36" name="그림 35" descr="화면 캡처">
              <a:extLst>
                <a:ext uri="{FF2B5EF4-FFF2-40B4-BE49-F238E27FC236}">
                  <a16:creationId xmlns:a16="http://schemas.microsoft.com/office/drawing/2014/main" id="{A76D1FCB-DED7-454B-A07C-013B809C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37" b="92887" l="6400" r="94800">
                          <a14:foregroundMark x1="25200" y1="9623" x2="25200" y2="9623"/>
                          <a14:foregroundMark x1="30800" y1="6695" x2="30800" y2="6695"/>
                          <a14:foregroundMark x1="36400" y1="5439" x2="36800" y2="5021"/>
                          <a14:foregroundMark x1="41200" y1="5021" x2="41200" y2="5021"/>
                          <a14:foregroundMark x1="57600" y1="10042" x2="57600" y2="10042"/>
                          <a14:foregroundMark x1="62000" y1="10460" x2="62000" y2="104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694" y="5176371"/>
              <a:ext cx="2381582" cy="2276793"/>
            </a:xfrm>
            <a:prstGeom prst="rect">
              <a:avLst/>
            </a:prstGeom>
          </p:spPr>
        </p:pic>
        <p:pic>
          <p:nvPicPr>
            <p:cNvPr id="37" name="내용 개체 틀 5" descr="화면 캡처">
              <a:extLst>
                <a:ext uri="{FF2B5EF4-FFF2-40B4-BE49-F238E27FC236}">
                  <a16:creationId xmlns:a16="http://schemas.microsoft.com/office/drawing/2014/main" id="{6AE9E162-A6F2-4761-9843-2F23C8567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27" y="4257414"/>
              <a:ext cx="2886478" cy="2781688"/>
            </a:xfrm>
            <a:prstGeom prst="rect">
              <a:avLst/>
            </a:prstGeom>
          </p:spPr>
        </p:pic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D76E8CA-C197-4433-B589-0ECA79712D5D}"/>
                </a:ext>
              </a:extLst>
            </p:cNvPr>
            <p:cNvSpPr/>
            <p:nvPr/>
          </p:nvSpPr>
          <p:spPr>
            <a:xfrm>
              <a:off x="2047056" y="5310256"/>
              <a:ext cx="648519" cy="922623"/>
            </a:xfrm>
            <a:custGeom>
              <a:avLst/>
              <a:gdLst>
                <a:gd name="connsiteX0" fmla="*/ 134169 w 648519"/>
                <a:gd name="connsiteY0" fmla="*/ 261869 h 922623"/>
                <a:gd name="connsiteX1" fmla="*/ 19869 w 648519"/>
                <a:gd name="connsiteY1" fmla="*/ 395219 h 922623"/>
                <a:gd name="connsiteX2" fmla="*/ 819 w 648519"/>
                <a:gd name="connsiteY2" fmla="*/ 661919 h 922623"/>
                <a:gd name="connsiteX3" fmla="*/ 29394 w 648519"/>
                <a:gd name="connsiteY3" fmla="*/ 842894 h 922623"/>
                <a:gd name="connsiteX4" fmla="*/ 86544 w 648519"/>
                <a:gd name="connsiteY4" fmla="*/ 919094 h 922623"/>
                <a:gd name="connsiteX5" fmla="*/ 219894 w 648519"/>
                <a:gd name="connsiteY5" fmla="*/ 738119 h 922623"/>
                <a:gd name="connsiteX6" fmla="*/ 248469 w 648519"/>
                <a:gd name="connsiteY6" fmla="*/ 690494 h 922623"/>
                <a:gd name="connsiteX7" fmla="*/ 381819 w 648519"/>
                <a:gd name="connsiteY7" fmla="*/ 528569 h 922623"/>
                <a:gd name="connsiteX8" fmla="*/ 581844 w 648519"/>
                <a:gd name="connsiteY8" fmla="*/ 395219 h 922623"/>
                <a:gd name="connsiteX9" fmla="*/ 648519 w 648519"/>
                <a:gd name="connsiteY9" fmla="*/ 214244 h 922623"/>
                <a:gd name="connsiteX10" fmla="*/ 581844 w 648519"/>
                <a:gd name="connsiteY10" fmla="*/ 4694 h 922623"/>
                <a:gd name="connsiteX11" fmla="*/ 362769 w 648519"/>
                <a:gd name="connsiteY11" fmla="*/ 80894 h 922623"/>
                <a:gd name="connsiteX12" fmla="*/ 134169 w 648519"/>
                <a:gd name="connsiteY12" fmla="*/ 261869 h 92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519" h="922623">
                  <a:moveTo>
                    <a:pt x="134169" y="261869"/>
                  </a:moveTo>
                  <a:cubicBezTo>
                    <a:pt x="77019" y="314257"/>
                    <a:pt x="42094" y="328544"/>
                    <a:pt x="19869" y="395219"/>
                  </a:cubicBezTo>
                  <a:cubicBezTo>
                    <a:pt x="-2356" y="461894"/>
                    <a:pt x="-768" y="587307"/>
                    <a:pt x="819" y="661919"/>
                  </a:cubicBezTo>
                  <a:cubicBezTo>
                    <a:pt x="2406" y="736531"/>
                    <a:pt x="15107" y="800032"/>
                    <a:pt x="29394" y="842894"/>
                  </a:cubicBezTo>
                  <a:cubicBezTo>
                    <a:pt x="43681" y="885756"/>
                    <a:pt x="54794" y="936556"/>
                    <a:pt x="86544" y="919094"/>
                  </a:cubicBezTo>
                  <a:cubicBezTo>
                    <a:pt x="118294" y="901632"/>
                    <a:pt x="192907" y="776219"/>
                    <a:pt x="219894" y="738119"/>
                  </a:cubicBezTo>
                  <a:cubicBezTo>
                    <a:pt x="246881" y="700019"/>
                    <a:pt x="221482" y="725419"/>
                    <a:pt x="248469" y="690494"/>
                  </a:cubicBezTo>
                  <a:cubicBezTo>
                    <a:pt x="275457" y="655569"/>
                    <a:pt x="326256" y="577782"/>
                    <a:pt x="381819" y="528569"/>
                  </a:cubicBezTo>
                  <a:cubicBezTo>
                    <a:pt x="437382" y="479356"/>
                    <a:pt x="537394" y="447606"/>
                    <a:pt x="581844" y="395219"/>
                  </a:cubicBezTo>
                  <a:cubicBezTo>
                    <a:pt x="626294" y="342832"/>
                    <a:pt x="648519" y="279331"/>
                    <a:pt x="648519" y="214244"/>
                  </a:cubicBezTo>
                  <a:cubicBezTo>
                    <a:pt x="648519" y="149157"/>
                    <a:pt x="629469" y="26919"/>
                    <a:pt x="581844" y="4694"/>
                  </a:cubicBezTo>
                  <a:cubicBezTo>
                    <a:pt x="534219" y="-17531"/>
                    <a:pt x="435794" y="44382"/>
                    <a:pt x="362769" y="80894"/>
                  </a:cubicBezTo>
                  <a:cubicBezTo>
                    <a:pt x="289744" y="117406"/>
                    <a:pt x="191319" y="209481"/>
                    <a:pt x="134169" y="261869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88B2EF2-E8CA-4F0D-8C87-05DD5F761ECC}"/>
              </a:ext>
            </a:extLst>
          </p:cNvPr>
          <p:cNvGrpSpPr/>
          <p:nvPr/>
        </p:nvGrpSpPr>
        <p:grpSpPr>
          <a:xfrm>
            <a:off x="5043153" y="2344518"/>
            <a:ext cx="3840511" cy="2835305"/>
            <a:chOff x="3100208" y="4378354"/>
            <a:chExt cx="3840511" cy="2835305"/>
          </a:xfrm>
        </p:grpSpPr>
        <p:pic>
          <p:nvPicPr>
            <p:cNvPr id="40" name="그림 39" descr="화면 캡처">
              <a:extLst>
                <a:ext uri="{FF2B5EF4-FFF2-40B4-BE49-F238E27FC236}">
                  <a16:creationId xmlns:a16="http://schemas.microsoft.com/office/drawing/2014/main" id="{F5B15938-24C6-46D2-9095-D2D4D97FC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826" b="94521" l="2672" r="93130">
                          <a14:foregroundMark x1="13359" y1="21461" x2="13359" y2="21461"/>
                          <a14:foregroundMark x1="16412" y1="18721" x2="16412" y2="18721"/>
                          <a14:foregroundMark x1="20992" y1="14612" x2="20992" y2="14612"/>
                          <a14:foregroundMark x1="24046" y1="12785" x2="24046" y2="12785"/>
                          <a14:foregroundMark x1="26336" y1="11416" x2="26336" y2="11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821" y="5127393"/>
              <a:ext cx="2495898" cy="2086266"/>
            </a:xfrm>
            <a:prstGeom prst="rect">
              <a:avLst/>
            </a:prstGeom>
          </p:spPr>
        </p:pic>
        <p:pic>
          <p:nvPicPr>
            <p:cNvPr id="41" name="내용 개체 틀 5" descr="화면 캡처">
              <a:extLst>
                <a:ext uri="{FF2B5EF4-FFF2-40B4-BE49-F238E27FC236}">
                  <a16:creationId xmlns:a16="http://schemas.microsoft.com/office/drawing/2014/main" id="{678B4F06-7422-4719-B921-24EAA2DB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2786">
              <a:off x="3100208" y="4378354"/>
              <a:ext cx="2886478" cy="2781688"/>
            </a:xfrm>
            <a:prstGeom prst="rect">
              <a:avLst/>
            </a:prstGeom>
          </p:spPr>
        </p:pic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07D0C3E-58FD-44EA-B4C2-41F5C46575FF}"/>
                </a:ext>
              </a:extLst>
            </p:cNvPr>
            <p:cNvSpPr/>
            <p:nvPr/>
          </p:nvSpPr>
          <p:spPr>
            <a:xfrm>
              <a:off x="4628895" y="5292919"/>
              <a:ext cx="765238" cy="1079465"/>
            </a:xfrm>
            <a:custGeom>
              <a:avLst/>
              <a:gdLst>
                <a:gd name="connsiteX0" fmla="*/ 143130 w 765238"/>
                <a:gd name="connsiteY0" fmla="*/ 1079306 h 1079465"/>
                <a:gd name="connsiteX1" fmla="*/ 47880 w 765238"/>
                <a:gd name="connsiteY1" fmla="*/ 917381 h 1079465"/>
                <a:gd name="connsiteX2" fmla="*/ 255 w 765238"/>
                <a:gd name="connsiteY2" fmla="*/ 698306 h 1079465"/>
                <a:gd name="connsiteX3" fmla="*/ 66930 w 765238"/>
                <a:gd name="connsiteY3" fmla="*/ 412556 h 1079465"/>
                <a:gd name="connsiteX4" fmla="*/ 209805 w 765238"/>
                <a:gd name="connsiteY4" fmla="*/ 203006 h 1079465"/>
                <a:gd name="connsiteX5" fmla="*/ 505080 w 765238"/>
                <a:gd name="connsiteY5" fmla="*/ 22031 h 1079465"/>
                <a:gd name="connsiteX6" fmla="*/ 657480 w 765238"/>
                <a:gd name="connsiteY6" fmla="*/ 12506 h 1079465"/>
                <a:gd name="connsiteX7" fmla="*/ 752730 w 765238"/>
                <a:gd name="connsiteY7" fmla="*/ 107756 h 1079465"/>
                <a:gd name="connsiteX8" fmla="*/ 752730 w 765238"/>
                <a:gd name="connsiteY8" fmla="*/ 260156 h 1079465"/>
                <a:gd name="connsiteX9" fmla="*/ 647955 w 765238"/>
                <a:gd name="connsiteY9" fmla="*/ 403031 h 1079465"/>
                <a:gd name="connsiteX10" fmla="*/ 419355 w 765238"/>
                <a:gd name="connsiteY10" fmla="*/ 479231 h 1079465"/>
                <a:gd name="connsiteX11" fmla="*/ 286005 w 765238"/>
                <a:gd name="connsiteY11" fmla="*/ 622106 h 1079465"/>
                <a:gd name="connsiteX12" fmla="*/ 219330 w 765238"/>
                <a:gd name="connsiteY12" fmla="*/ 888806 h 1079465"/>
                <a:gd name="connsiteX13" fmla="*/ 143130 w 765238"/>
                <a:gd name="connsiteY13" fmla="*/ 1079306 h 107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238" h="1079465">
                  <a:moveTo>
                    <a:pt x="143130" y="1079306"/>
                  </a:moveTo>
                  <a:cubicBezTo>
                    <a:pt x="114555" y="1084068"/>
                    <a:pt x="71692" y="980881"/>
                    <a:pt x="47880" y="917381"/>
                  </a:cubicBezTo>
                  <a:cubicBezTo>
                    <a:pt x="24068" y="853881"/>
                    <a:pt x="-2920" y="782443"/>
                    <a:pt x="255" y="698306"/>
                  </a:cubicBezTo>
                  <a:cubicBezTo>
                    <a:pt x="3430" y="614169"/>
                    <a:pt x="32005" y="495106"/>
                    <a:pt x="66930" y="412556"/>
                  </a:cubicBezTo>
                  <a:cubicBezTo>
                    <a:pt x="101855" y="330006"/>
                    <a:pt x="136780" y="268093"/>
                    <a:pt x="209805" y="203006"/>
                  </a:cubicBezTo>
                  <a:cubicBezTo>
                    <a:pt x="282830" y="137919"/>
                    <a:pt x="430468" y="53781"/>
                    <a:pt x="505080" y="22031"/>
                  </a:cubicBezTo>
                  <a:cubicBezTo>
                    <a:pt x="579693" y="-9719"/>
                    <a:pt x="616205" y="-1782"/>
                    <a:pt x="657480" y="12506"/>
                  </a:cubicBezTo>
                  <a:cubicBezTo>
                    <a:pt x="698755" y="26793"/>
                    <a:pt x="736855" y="66481"/>
                    <a:pt x="752730" y="107756"/>
                  </a:cubicBezTo>
                  <a:cubicBezTo>
                    <a:pt x="768605" y="149031"/>
                    <a:pt x="770192" y="210944"/>
                    <a:pt x="752730" y="260156"/>
                  </a:cubicBezTo>
                  <a:cubicBezTo>
                    <a:pt x="735268" y="309368"/>
                    <a:pt x="703518" y="366518"/>
                    <a:pt x="647955" y="403031"/>
                  </a:cubicBezTo>
                  <a:cubicBezTo>
                    <a:pt x="592393" y="439543"/>
                    <a:pt x="479680" y="442719"/>
                    <a:pt x="419355" y="479231"/>
                  </a:cubicBezTo>
                  <a:cubicBezTo>
                    <a:pt x="359030" y="515743"/>
                    <a:pt x="319342" y="553844"/>
                    <a:pt x="286005" y="622106"/>
                  </a:cubicBezTo>
                  <a:cubicBezTo>
                    <a:pt x="252668" y="690368"/>
                    <a:pt x="238380" y="809431"/>
                    <a:pt x="219330" y="888806"/>
                  </a:cubicBezTo>
                  <a:cubicBezTo>
                    <a:pt x="200280" y="968181"/>
                    <a:pt x="171705" y="1074544"/>
                    <a:pt x="143130" y="1079306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A2F6C7E-8FB3-4864-AFE5-618B8A151E3A}"/>
              </a:ext>
            </a:extLst>
          </p:cNvPr>
          <p:cNvGrpSpPr/>
          <p:nvPr/>
        </p:nvGrpSpPr>
        <p:grpSpPr>
          <a:xfrm>
            <a:off x="5044642" y="2446760"/>
            <a:ext cx="3989173" cy="2781688"/>
            <a:chOff x="5434601" y="4459065"/>
            <a:chExt cx="3989173" cy="2781688"/>
          </a:xfrm>
        </p:grpSpPr>
        <p:pic>
          <p:nvPicPr>
            <p:cNvPr id="44" name="그림 43" descr="화면 캡처">
              <a:extLst>
                <a:ext uri="{FF2B5EF4-FFF2-40B4-BE49-F238E27FC236}">
                  <a16:creationId xmlns:a16="http://schemas.microsoft.com/office/drawing/2014/main" id="{01415CC4-9D08-41B0-818D-B3F06C5E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4608" l="741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665" y="5029410"/>
              <a:ext cx="2572109" cy="1943371"/>
            </a:xfrm>
            <a:prstGeom prst="rect">
              <a:avLst/>
            </a:prstGeom>
          </p:spPr>
        </p:pic>
        <p:pic>
          <p:nvPicPr>
            <p:cNvPr id="45" name="내용 개체 틀 5" descr="화면 캡처">
              <a:extLst>
                <a:ext uri="{FF2B5EF4-FFF2-40B4-BE49-F238E27FC236}">
                  <a16:creationId xmlns:a16="http://schemas.microsoft.com/office/drawing/2014/main" id="{1D717D80-67F0-45D8-8A9D-AF603B50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2614">
              <a:off x="5434601" y="4459065"/>
              <a:ext cx="2886478" cy="2781688"/>
            </a:xfrm>
            <a:prstGeom prst="rect">
              <a:avLst/>
            </a:prstGeom>
          </p:spPr>
        </p:pic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004868A-641A-4C7A-9757-2065A75BD434}"/>
                </a:ext>
              </a:extLst>
            </p:cNvPr>
            <p:cNvSpPr/>
            <p:nvPr/>
          </p:nvSpPr>
          <p:spPr>
            <a:xfrm>
              <a:off x="7027881" y="5243415"/>
              <a:ext cx="887682" cy="1149169"/>
            </a:xfrm>
            <a:custGeom>
              <a:avLst/>
              <a:gdLst>
                <a:gd name="connsiteX0" fmla="*/ 30144 w 887682"/>
                <a:gd name="connsiteY0" fmla="*/ 471585 h 1149169"/>
                <a:gd name="connsiteX1" fmla="*/ 1569 w 887682"/>
                <a:gd name="connsiteY1" fmla="*/ 623985 h 1149169"/>
                <a:gd name="connsiteX2" fmla="*/ 49194 w 887682"/>
                <a:gd name="connsiteY2" fmla="*/ 947835 h 1149169"/>
                <a:gd name="connsiteX3" fmla="*/ 230169 w 887682"/>
                <a:gd name="connsiteY3" fmla="*/ 1147860 h 1149169"/>
                <a:gd name="connsiteX4" fmla="*/ 287319 w 887682"/>
                <a:gd name="connsiteY4" fmla="*/ 1024035 h 1149169"/>
                <a:gd name="connsiteX5" fmla="*/ 268269 w 887682"/>
                <a:gd name="connsiteY5" fmla="*/ 824010 h 1149169"/>
                <a:gd name="connsiteX6" fmla="*/ 334944 w 887682"/>
                <a:gd name="connsiteY6" fmla="*/ 538260 h 1149169"/>
                <a:gd name="connsiteX7" fmla="*/ 554019 w 887682"/>
                <a:gd name="connsiteY7" fmla="*/ 366810 h 1149169"/>
                <a:gd name="connsiteX8" fmla="*/ 754044 w 887682"/>
                <a:gd name="connsiteY8" fmla="*/ 319185 h 1149169"/>
                <a:gd name="connsiteX9" fmla="*/ 868344 w 887682"/>
                <a:gd name="connsiteY9" fmla="*/ 252510 h 1149169"/>
                <a:gd name="connsiteX10" fmla="*/ 868344 w 887682"/>
                <a:gd name="connsiteY10" fmla="*/ 109635 h 1149169"/>
                <a:gd name="connsiteX11" fmla="*/ 677844 w 887682"/>
                <a:gd name="connsiteY11" fmla="*/ 14385 h 1149169"/>
                <a:gd name="connsiteX12" fmla="*/ 449244 w 887682"/>
                <a:gd name="connsiteY12" fmla="*/ 14385 h 1149169"/>
                <a:gd name="connsiteX13" fmla="*/ 201594 w 887682"/>
                <a:gd name="connsiteY13" fmla="*/ 147735 h 1149169"/>
                <a:gd name="connsiteX14" fmla="*/ 30144 w 887682"/>
                <a:gd name="connsiteY14" fmla="*/ 471585 h 114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682" h="1149169">
                  <a:moveTo>
                    <a:pt x="30144" y="471585"/>
                  </a:moveTo>
                  <a:cubicBezTo>
                    <a:pt x="-3193" y="550960"/>
                    <a:pt x="-1606" y="544610"/>
                    <a:pt x="1569" y="623985"/>
                  </a:cubicBezTo>
                  <a:cubicBezTo>
                    <a:pt x="4744" y="703360"/>
                    <a:pt x="11094" y="860523"/>
                    <a:pt x="49194" y="947835"/>
                  </a:cubicBezTo>
                  <a:cubicBezTo>
                    <a:pt x="87294" y="1035148"/>
                    <a:pt x="190482" y="1135160"/>
                    <a:pt x="230169" y="1147860"/>
                  </a:cubicBezTo>
                  <a:cubicBezTo>
                    <a:pt x="269857" y="1160560"/>
                    <a:pt x="280969" y="1078010"/>
                    <a:pt x="287319" y="1024035"/>
                  </a:cubicBezTo>
                  <a:cubicBezTo>
                    <a:pt x="293669" y="970060"/>
                    <a:pt x="260332" y="904972"/>
                    <a:pt x="268269" y="824010"/>
                  </a:cubicBezTo>
                  <a:cubicBezTo>
                    <a:pt x="276206" y="743048"/>
                    <a:pt x="287319" y="614460"/>
                    <a:pt x="334944" y="538260"/>
                  </a:cubicBezTo>
                  <a:cubicBezTo>
                    <a:pt x="382569" y="462060"/>
                    <a:pt x="484169" y="403323"/>
                    <a:pt x="554019" y="366810"/>
                  </a:cubicBezTo>
                  <a:cubicBezTo>
                    <a:pt x="623869" y="330297"/>
                    <a:pt x="701657" y="338235"/>
                    <a:pt x="754044" y="319185"/>
                  </a:cubicBezTo>
                  <a:cubicBezTo>
                    <a:pt x="806432" y="300135"/>
                    <a:pt x="849294" y="287435"/>
                    <a:pt x="868344" y="252510"/>
                  </a:cubicBezTo>
                  <a:cubicBezTo>
                    <a:pt x="887394" y="217585"/>
                    <a:pt x="900094" y="149322"/>
                    <a:pt x="868344" y="109635"/>
                  </a:cubicBezTo>
                  <a:cubicBezTo>
                    <a:pt x="836594" y="69947"/>
                    <a:pt x="747694" y="30260"/>
                    <a:pt x="677844" y="14385"/>
                  </a:cubicBezTo>
                  <a:cubicBezTo>
                    <a:pt x="607994" y="-1490"/>
                    <a:pt x="528619" y="-7840"/>
                    <a:pt x="449244" y="14385"/>
                  </a:cubicBezTo>
                  <a:cubicBezTo>
                    <a:pt x="369869" y="36610"/>
                    <a:pt x="271444" y="79473"/>
                    <a:pt x="201594" y="147735"/>
                  </a:cubicBezTo>
                  <a:cubicBezTo>
                    <a:pt x="131744" y="215997"/>
                    <a:pt x="63481" y="392210"/>
                    <a:pt x="30144" y="471585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727C259-619B-42B6-99F2-3C95115EB44D}"/>
              </a:ext>
            </a:extLst>
          </p:cNvPr>
          <p:cNvGrpSpPr/>
          <p:nvPr/>
        </p:nvGrpSpPr>
        <p:grpSpPr>
          <a:xfrm>
            <a:off x="4928990" y="2533455"/>
            <a:ext cx="3954674" cy="2781688"/>
            <a:chOff x="8307382" y="4753180"/>
            <a:chExt cx="3954674" cy="2781688"/>
          </a:xfrm>
        </p:grpSpPr>
        <p:pic>
          <p:nvPicPr>
            <p:cNvPr id="48" name="그림 47" descr="화면 캡처">
              <a:extLst>
                <a:ext uri="{FF2B5EF4-FFF2-40B4-BE49-F238E27FC236}">
                  <a16:creationId xmlns:a16="http://schemas.microsoft.com/office/drawing/2014/main" id="{5428D4D4-D59A-4CBB-BA24-520C1EF2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68" b="94634" l="3663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368" y="5011214"/>
              <a:ext cx="2600688" cy="1952898"/>
            </a:xfrm>
            <a:prstGeom prst="rect">
              <a:avLst/>
            </a:prstGeom>
          </p:spPr>
        </p:pic>
        <p:pic>
          <p:nvPicPr>
            <p:cNvPr id="49" name="내용 개체 틀 5" descr="화면 캡처">
              <a:extLst>
                <a:ext uri="{FF2B5EF4-FFF2-40B4-BE49-F238E27FC236}">
                  <a16:creationId xmlns:a16="http://schemas.microsoft.com/office/drawing/2014/main" id="{F9E8201A-3480-4EF9-9508-187DFAF3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8182">
              <a:off x="8307382" y="4753180"/>
              <a:ext cx="2886478" cy="2781688"/>
            </a:xfrm>
            <a:prstGeom prst="rect">
              <a:avLst/>
            </a:prstGeom>
          </p:spPr>
        </p:pic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0CE07A88-AE90-4FA3-B10C-A0D9CA5B994F}"/>
                </a:ext>
              </a:extLst>
            </p:cNvPr>
            <p:cNvSpPr/>
            <p:nvPr/>
          </p:nvSpPr>
          <p:spPr>
            <a:xfrm>
              <a:off x="9848750" y="5390911"/>
              <a:ext cx="514790" cy="1210233"/>
            </a:xfrm>
            <a:custGeom>
              <a:avLst/>
              <a:gdLst>
                <a:gd name="connsiteX0" fmla="*/ 343000 w 514790"/>
                <a:gd name="connsiteY0" fmla="*/ 1209914 h 1210233"/>
                <a:gd name="connsiteX1" fmla="*/ 162025 w 514790"/>
                <a:gd name="connsiteY1" fmla="*/ 1086089 h 1210233"/>
                <a:gd name="connsiteX2" fmla="*/ 19150 w 514790"/>
                <a:gd name="connsiteY2" fmla="*/ 828914 h 1210233"/>
                <a:gd name="connsiteX3" fmla="*/ 9625 w 514790"/>
                <a:gd name="connsiteY3" fmla="*/ 600314 h 1210233"/>
                <a:gd name="connsiteX4" fmla="*/ 95350 w 514790"/>
                <a:gd name="connsiteY4" fmla="*/ 305039 h 1210233"/>
                <a:gd name="connsiteX5" fmla="*/ 228700 w 514790"/>
                <a:gd name="connsiteY5" fmla="*/ 76439 h 1210233"/>
                <a:gd name="connsiteX6" fmla="*/ 371575 w 514790"/>
                <a:gd name="connsiteY6" fmla="*/ 239 h 1210233"/>
                <a:gd name="connsiteX7" fmla="*/ 485875 w 514790"/>
                <a:gd name="connsiteY7" fmla="*/ 95489 h 1210233"/>
                <a:gd name="connsiteX8" fmla="*/ 333475 w 514790"/>
                <a:gd name="connsiteY8" fmla="*/ 295514 h 1210233"/>
                <a:gd name="connsiteX9" fmla="*/ 266800 w 514790"/>
                <a:gd name="connsiteY9" fmla="*/ 609839 h 1210233"/>
                <a:gd name="connsiteX10" fmla="*/ 457300 w 514790"/>
                <a:gd name="connsiteY10" fmla="*/ 762239 h 1210233"/>
                <a:gd name="connsiteX11" fmla="*/ 514450 w 514790"/>
                <a:gd name="connsiteY11" fmla="*/ 905114 h 1210233"/>
                <a:gd name="connsiteX12" fmla="*/ 438250 w 514790"/>
                <a:gd name="connsiteY12" fmla="*/ 1114664 h 1210233"/>
                <a:gd name="connsiteX13" fmla="*/ 343000 w 514790"/>
                <a:gd name="connsiteY13" fmla="*/ 1209914 h 121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790" h="1210233">
                  <a:moveTo>
                    <a:pt x="343000" y="1209914"/>
                  </a:moveTo>
                  <a:cubicBezTo>
                    <a:pt x="296962" y="1205151"/>
                    <a:pt x="216000" y="1149589"/>
                    <a:pt x="162025" y="1086089"/>
                  </a:cubicBezTo>
                  <a:cubicBezTo>
                    <a:pt x="108050" y="1022589"/>
                    <a:pt x="44550" y="909876"/>
                    <a:pt x="19150" y="828914"/>
                  </a:cubicBezTo>
                  <a:cubicBezTo>
                    <a:pt x="-6250" y="747952"/>
                    <a:pt x="-3075" y="687627"/>
                    <a:pt x="9625" y="600314"/>
                  </a:cubicBezTo>
                  <a:cubicBezTo>
                    <a:pt x="22325" y="513001"/>
                    <a:pt x="58838" y="392351"/>
                    <a:pt x="95350" y="305039"/>
                  </a:cubicBezTo>
                  <a:cubicBezTo>
                    <a:pt x="131862" y="217727"/>
                    <a:pt x="182662" y="127239"/>
                    <a:pt x="228700" y="76439"/>
                  </a:cubicBezTo>
                  <a:cubicBezTo>
                    <a:pt x="274737" y="25639"/>
                    <a:pt x="328713" y="-2936"/>
                    <a:pt x="371575" y="239"/>
                  </a:cubicBezTo>
                  <a:cubicBezTo>
                    <a:pt x="414437" y="3414"/>
                    <a:pt x="492225" y="46276"/>
                    <a:pt x="485875" y="95489"/>
                  </a:cubicBezTo>
                  <a:cubicBezTo>
                    <a:pt x="479525" y="144702"/>
                    <a:pt x="369987" y="209789"/>
                    <a:pt x="333475" y="295514"/>
                  </a:cubicBezTo>
                  <a:cubicBezTo>
                    <a:pt x="296963" y="381239"/>
                    <a:pt x="246162" y="532051"/>
                    <a:pt x="266800" y="609839"/>
                  </a:cubicBezTo>
                  <a:cubicBezTo>
                    <a:pt x="287437" y="687626"/>
                    <a:pt x="416025" y="713027"/>
                    <a:pt x="457300" y="762239"/>
                  </a:cubicBezTo>
                  <a:cubicBezTo>
                    <a:pt x="498575" y="811451"/>
                    <a:pt x="517625" y="846376"/>
                    <a:pt x="514450" y="905114"/>
                  </a:cubicBezTo>
                  <a:cubicBezTo>
                    <a:pt x="511275" y="963851"/>
                    <a:pt x="465237" y="1063864"/>
                    <a:pt x="438250" y="1114664"/>
                  </a:cubicBezTo>
                  <a:cubicBezTo>
                    <a:pt x="411263" y="1165464"/>
                    <a:pt x="389038" y="1214677"/>
                    <a:pt x="343000" y="1209914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8457" y="922975"/>
            <a:ext cx="2561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Glenoid Track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3F371870-8383-41FE-8154-F65751CFEEC4}"/>
              </a:ext>
            </a:extLst>
          </p:cNvPr>
          <p:cNvGrpSpPr/>
          <p:nvPr/>
        </p:nvGrpSpPr>
        <p:grpSpPr>
          <a:xfrm>
            <a:off x="5563758" y="2233475"/>
            <a:ext cx="3258005" cy="3324689"/>
            <a:chOff x="3769714" y="7245257"/>
            <a:chExt cx="3258005" cy="3324689"/>
          </a:xfrm>
        </p:grpSpPr>
        <p:pic>
          <p:nvPicPr>
            <p:cNvPr id="118" name="그림 117" descr="화면 캡처">
              <a:extLst>
                <a:ext uri="{FF2B5EF4-FFF2-40B4-BE49-F238E27FC236}">
                  <a16:creationId xmlns:a16="http://schemas.microsoft.com/office/drawing/2014/main" id="{1A994B56-9965-47E3-A9E9-0B8DC594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714" y="7245257"/>
              <a:ext cx="3258005" cy="3324689"/>
            </a:xfrm>
            <a:prstGeom prst="rect">
              <a:avLst/>
            </a:prstGeom>
          </p:spPr>
        </p:pic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5D1726B8-3400-46D6-942E-66533C4E072A}"/>
                </a:ext>
              </a:extLst>
            </p:cNvPr>
            <p:cNvSpPr/>
            <p:nvPr/>
          </p:nvSpPr>
          <p:spPr>
            <a:xfrm>
              <a:off x="3827761" y="7317698"/>
              <a:ext cx="300625" cy="3068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3D748401-1BF5-4470-9A77-21089558F2AB}"/>
              </a:ext>
            </a:extLst>
          </p:cNvPr>
          <p:cNvGrpSpPr/>
          <p:nvPr/>
        </p:nvGrpSpPr>
        <p:grpSpPr>
          <a:xfrm>
            <a:off x="5466803" y="2233475"/>
            <a:ext cx="3629290" cy="3492703"/>
            <a:chOff x="1862278" y="6127015"/>
            <a:chExt cx="3225521" cy="2843965"/>
          </a:xfrm>
        </p:grpSpPr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7A19794B-BE52-45BC-B6E8-CC2F7B93C42D}"/>
                </a:ext>
              </a:extLst>
            </p:cNvPr>
            <p:cNvSpPr/>
            <p:nvPr/>
          </p:nvSpPr>
          <p:spPr>
            <a:xfrm>
              <a:off x="1862278" y="6127015"/>
              <a:ext cx="3225521" cy="284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7E472021-E5C6-4876-B2D2-2CC5AD0F3F56}"/>
                </a:ext>
              </a:extLst>
            </p:cNvPr>
            <p:cNvGrpSpPr/>
            <p:nvPr/>
          </p:nvGrpSpPr>
          <p:grpSpPr>
            <a:xfrm>
              <a:off x="1922481" y="6351838"/>
              <a:ext cx="2740801" cy="2463541"/>
              <a:chOff x="5573042" y="6245252"/>
              <a:chExt cx="2740801" cy="2463541"/>
            </a:xfrm>
          </p:grpSpPr>
          <p:pic>
            <p:nvPicPr>
              <p:cNvPr id="133" name="그림 132" descr="화면 캡처">
                <a:extLst>
                  <a:ext uri="{FF2B5EF4-FFF2-40B4-BE49-F238E27FC236}">
                    <a16:creationId xmlns:a16="http://schemas.microsoft.com/office/drawing/2014/main" id="{CB4F6BC7-B2CC-4C80-84D4-EB1E286AB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45" b="89119" l="4641" r="957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8794" flipH="1">
                <a:off x="5573042" y="6245252"/>
                <a:ext cx="2740801" cy="1838582"/>
              </a:xfrm>
              <a:prstGeom prst="rect">
                <a:avLst/>
              </a:prstGeom>
            </p:spPr>
          </p:pic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57655761-2E6D-49B8-BD82-629BF7F38DBC}"/>
                  </a:ext>
                </a:extLst>
              </p:cNvPr>
              <p:cNvSpPr/>
              <p:nvPr/>
            </p:nvSpPr>
            <p:spPr>
              <a:xfrm rot="285928">
                <a:off x="7011105" y="7884488"/>
                <a:ext cx="750165" cy="824305"/>
              </a:xfrm>
              <a:custGeom>
                <a:avLst/>
                <a:gdLst>
                  <a:gd name="connsiteX0" fmla="*/ 23927 w 807956"/>
                  <a:gd name="connsiteY0" fmla="*/ 288187 h 835795"/>
                  <a:gd name="connsiteX1" fmla="*/ 312026 w 807956"/>
                  <a:gd name="connsiteY1" fmla="*/ 288187 h 835795"/>
                  <a:gd name="connsiteX2" fmla="*/ 587598 w 807956"/>
                  <a:gd name="connsiteY2" fmla="*/ 187979 h 835795"/>
                  <a:gd name="connsiteX3" fmla="*/ 788015 w 807956"/>
                  <a:gd name="connsiteY3" fmla="*/ 88 h 835795"/>
                  <a:gd name="connsiteX4" fmla="*/ 788015 w 807956"/>
                  <a:gd name="connsiteY4" fmla="*/ 213031 h 835795"/>
                  <a:gd name="connsiteX5" fmla="*/ 675281 w 807956"/>
                  <a:gd name="connsiteY5" fmla="*/ 451025 h 835795"/>
                  <a:gd name="connsiteX6" fmla="*/ 725385 w 807956"/>
                  <a:gd name="connsiteY6" fmla="*/ 776702 h 835795"/>
                  <a:gd name="connsiteX7" fmla="*/ 324552 w 807956"/>
                  <a:gd name="connsiteY7" fmla="*/ 814280 h 835795"/>
                  <a:gd name="connsiteX8" fmla="*/ 211818 w 807956"/>
                  <a:gd name="connsiteY8" fmla="*/ 538708 h 835795"/>
                  <a:gd name="connsiteX9" fmla="*/ 36453 w 807956"/>
                  <a:gd name="connsiteY9" fmla="*/ 350817 h 835795"/>
                  <a:gd name="connsiteX10" fmla="*/ 23927 w 807956"/>
                  <a:gd name="connsiteY10" fmla="*/ 288187 h 83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7956" h="835795">
                    <a:moveTo>
                      <a:pt x="23927" y="288187"/>
                    </a:moveTo>
                    <a:cubicBezTo>
                      <a:pt x="69856" y="277749"/>
                      <a:pt x="218081" y="304888"/>
                      <a:pt x="312026" y="288187"/>
                    </a:cubicBezTo>
                    <a:cubicBezTo>
                      <a:pt x="405971" y="271486"/>
                      <a:pt x="508267" y="235995"/>
                      <a:pt x="587598" y="187979"/>
                    </a:cubicBezTo>
                    <a:cubicBezTo>
                      <a:pt x="666930" y="139962"/>
                      <a:pt x="754612" y="-4087"/>
                      <a:pt x="788015" y="88"/>
                    </a:cubicBezTo>
                    <a:cubicBezTo>
                      <a:pt x="821418" y="4263"/>
                      <a:pt x="806804" y="137875"/>
                      <a:pt x="788015" y="213031"/>
                    </a:cubicBezTo>
                    <a:cubicBezTo>
                      <a:pt x="769226" y="288187"/>
                      <a:pt x="685719" y="357080"/>
                      <a:pt x="675281" y="451025"/>
                    </a:cubicBezTo>
                    <a:cubicBezTo>
                      <a:pt x="664843" y="544970"/>
                      <a:pt x="783840" y="716160"/>
                      <a:pt x="725385" y="776702"/>
                    </a:cubicBezTo>
                    <a:cubicBezTo>
                      <a:pt x="666930" y="837244"/>
                      <a:pt x="410147" y="853946"/>
                      <a:pt x="324552" y="814280"/>
                    </a:cubicBezTo>
                    <a:cubicBezTo>
                      <a:pt x="238957" y="774614"/>
                      <a:pt x="259834" y="615952"/>
                      <a:pt x="211818" y="538708"/>
                    </a:cubicBezTo>
                    <a:cubicBezTo>
                      <a:pt x="163802" y="461464"/>
                      <a:pt x="36453" y="350817"/>
                      <a:pt x="36453" y="350817"/>
                    </a:cubicBezTo>
                    <a:cubicBezTo>
                      <a:pt x="7225" y="311151"/>
                      <a:pt x="-22002" y="298625"/>
                      <a:pt x="23927" y="288187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  <a:alpha val="82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83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7D150686-49DD-493B-B15E-95EA416ED638}"/>
                  </a:ext>
                </a:extLst>
              </p:cNvPr>
              <p:cNvSpPr/>
              <p:nvPr/>
            </p:nvSpPr>
            <p:spPr>
              <a:xfrm>
                <a:off x="7125600" y="7205426"/>
                <a:ext cx="631229" cy="932819"/>
              </a:xfrm>
              <a:custGeom>
                <a:avLst/>
                <a:gdLst>
                  <a:gd name="connsiteX0" fmla="*/ 1816 w 631229"/>
                  <a:gd name="connsiteY0" fmla="*/ 187269 h 932819"/>
                  <a:gd name="connsiteX1" fmla="*/ 189707 w 631229"/>
                  <a:gd name="connsiteY1" fmla="*/ 475368 h 932819"/>
                  <a:gd name="connsiteX2" fmla="*/ 139603 w 631229"/>
                  <a:gd name="connsiteY2" fmla="*/ 901253 h 932819"/>
                  <a:gd name="connsiteX3" fmla="*/ 427701 w 631229"/>
                  <a:gd name="connsiteY3" fmla="*/ 876201 h 932819"/>
                  <a:gd name="connsiteX4" fmla="*/ 628118 w 631229"/>
                  <a:gd name="connsiteY4" fmla="*/ 675784 h 932819"/>
                  <a:gd name="connsiteX5" fmla="*/ 540435 w 631229"/>
                  <a:gd name="connsiteY5" fmla="*/ 325056 h 932819"/>
                  <a:gd name="connsiteX6" fmla="*/ 415175 w 631229"/>
                  <a:gd name="connsiteY6" fmla="*/ 36957 h 932819"/>
                  <a:gd name="connsiteX7" fmla="*/ 252337 w 631229"/>
                  <a:gd name="connsiteY7" fmla="*/ 11905 h 932819"/>
                  <a:gd name="connsiteX8" fmla="*/ 102024 w 631229"/>
                  <a:gd name="connsiteY8" fmla="*/ 112113 h 932819"/>
                  <a:gd name="connsiteX9" fmla="*/ 1816 w 631229"/>
                  <a:gd name="connsiteY9" fmla="*/ 187269 h 93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1229" h="932819">
                    <a:moveTo>
                      <a:pt x="1816" y="187269"/>
                    </a:moveTo>
                    <a:cubicBezTo>
                      <a:pt x="16430" y="247811"/>
                      <a:pt x="166743" y="356371"/>
                      <a:pt x="189707" y="475368"/>
                    </a:cubicBezTo>
                    <a:cubicBezTo>
                      <a:pt x="212671" y="594365"/>
                      <a:pt x="99937" y="834448"/>
                      <a:pt x="139603" y="901253"/>
                    </a:cubicBezTo>
                    <a:cubicBezTo>
                      <a:pt x="179269" y="968058"/>
                      <a:pt x="346282" y="913779"/>
                      <a:pt x="427701" y="876201"/>
                    </a:cubicBezTo>
                    <a:cubicBezTo>
                      <a:pt x="509120" y="838623"/>
                      <a:pt x="609329" y="767641"/>
                      <a:pt x="628118" y="675784"/>
                    </a:cubicBezTo>
                    <a:cubicBezTo>
                      <a:pt x="646907" y="583927"/>
                      <a:pt x="575926" y="431527"/>
                      <a:pt x="540435" y="325056"/>
                    </a:cubicBezTo>
                    <a:cubicBezTo>
                      <a:pt x="504944" y="218585"/>
                      <a:pt x="463191" y="89149"/>
                      <a:pt x="415175" y="36957"/>
                    </a:cubicBezTo>
                    <a:cubicBezTo>
                      <a:pt x="367159" y="-15235"/>
                      <a:pt x="304529" y="-621"/>
                      <a:pt x="252337" y="11905"/>
                    </a:cubicBezTo>
                    <a:cubicBezTo>
                      <a:pt x="200145" y="24431"/>
                      <a:pt x="139602" y="84973"/>
                      <a:pt x="102024" y="112113"/>
                    </a:cubicBezTo>
                    <a:cubicBezTo>
                      <a:pt x="64446" y="139253"/>
                      <a:pt x="-12798" y="126727"/>
                      <a:pt x="1816" y="187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perspective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83%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73C3E286-3AE4-4775-8B1C-C6B314DF890F}"/>
                  </a:ext>
                </a:extLst>
              </p:cNvPr>
              <p:cNvSpPr/>
              <p:nvPr/>
            </p:nvSpPr>
            <p:spPr>
              <a:xfrm>
                <a:off x="7060075" y="7631511"/>
                <a:ext cx="251183" cy="482602"/>
              </a:xfrm>
              <a:custGeom>
                <a:avLst/>
                <a:gdLst>
                  <a:gd name="connsiteX0" fmla="*/ 180075 w 251183"/>
                  <a:gd name="connsiteY0" fmla="*/ 482602 h 482602"/>
                  <a:gd name="connsiteX1" fmla="*/ 4711 w 251183"/>
                  <a:gd name="connsiteY1" fmla="*/ 394920 h 482602"/>
                  <a:gd name="connsiteX2" fmla="*/ 54815 w 251183"/>
                  <a:gd name="connsiteY2" fmla="*/ 194503 h 482602"/>
                  <a:gd name="connsiteX3" fmla="*/ 104919 w 251183"/>
                  <a:gd name="connsiteY3" fmla="*/ 56717 h 482602"/>
                  <a:gd name="connsiteX4" fmla="*/ 242706 w 251183"/>
                  <a:gd name="connsiteY4" fmla="*/ 6613 h 482602"/>
                  <a:gd name="connsiteX5" fmla="*/ 230180 w 251183"/>
                  <a:gd name="connsiteY5" fmla="*/ 194503 h 482602"/>
                  <a:gd name="connsiteX6" fmla="*/ 180075 w 251183"/>
                  <a:gd name="connsiteY6" fmla="*/ 344816 h 482602"/>
                  <a:gd name="connsiteX7" fmla="*/ 242706 w 251183"/>
                  <a:gd name="connsiteY7" fmla="*/ 482602 h 48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183" h="482602">
                    <a:moveTo>
                      <a:pt x="180075" y="482602"/>
                    </a:moveTo>
                    <a:cubicBezTo>
                      <a:pt x="102831" y="462769"/>
                      <a:pt x="25588" y="442936"/>
                      <a:pt x="4711" y="394920"/>
                    </a:cubicBezTo>
                    <a:cubicBezTo>
                      <a:pt x="-16166" y="346904"/>
                      <a:pt x="38114" y="250870"/>
                      <a:pt x="54815" y="194503"/>
                    </a:cubicBezTo>
                    <a:cubicBezTo>
                      <a:pt x="71516" y="138136"/>
                      <a:pt x="73604" y="88032"/>
                      <a:pt x="104919" y="56717"/>
                    </a:cubicBezTo>
                    <a:cubicBezTo>
                      <a:pt x="136234" y="25402"/>
                      <a:pt x="221829" y="-16351"/>
                      <a:pt x="242706" y="6613"/>
                    </a:cubicBezTo>
                    <a:cubicBezTo>
                      <a:pt x="263583" y="29577"/>
                      <a:pt x="240618" y="138136"/>
                      <a:pt x="230180" y="194503"/>
                    </a:cubicBezTo>
                    <a:cubicBezTo>
                      <a:pt x="219742" y="250870"/>
                      <a:pt x="177987" y="296800"/>
                      <a:pt x="180075" y="344816"/>
                    </a:cubicBezTo>
                    <a:cubicBezTo>
                      <a:pt x="182163" y="392832"/>
                      <a:pt x="212434" y="437717"/>
                      <a:pt x="242706" y="48260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F302E10-3F2B-4279-B2FC-1C91BE220F8D}"/>
                  </a:ext>
                </a:extLst>
              </p:cNvPr>
              <p:cNvSpPr txBox="1"/>
              <p:nvPr/>
            </p:nvSpPr>
            <p:spPr>
              <a:xfrm>
                <a:off x="6934738" y="7641691"/>
                <a:ext cx="442750" cy="22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17%</a:t>
                </a:r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746" y="3316876"/>
            <a:ext cx="5068717" cy="22412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Width of Glenoid Track  </a:t>
            </a: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Approximately 83% of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glenoid AP diameter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Glenoid bone loss results in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smaller glenoid track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174FE903-5527-4932-8324-A55E0EA02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57" y="1488368"/>
            <a:ext cx="4175673" cy="18989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Definition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of contact between the glenoid and humeral head during motion from neutral to ABER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457" y="922975"/>
            <a:ext cx="2561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Glenoid Track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g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50" y="3895819"/>
            <a:ext cx="1545298" cy="23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362120" y="6396511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AJR 2013;201:W633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E420221-AFC1-454D-BF64-A6FC1E759243}"/>
              </a:ext>
            </a:extLst>
          </p:cNvPr>
          <p:cNvGrpSpPr/>
          <p:nvPr/>
        </p:nvGrpSpPr>
        <p:grpSpPr>
          <a:xfrm>
            <a:off x="5082491" y="2061986"/>
            <a:ext cx="2428875" cy="2755959"/>
            <a:chOff x="6715125" y="2547667"/>
            <a:chExt cx="2428875" cy="2755959"/>
          </a:xfrm>
        </p:grpSpPr>
        <p:pic>
          <p:nvPicPr>
            <p:cNvPr id="9" name="그림 8" descr="화면 캡처">
              <a:extLst>
                <a:ext uri="{FF2B5EF4-FFF2-40B4-BE49-F238E27FC236}">
                  <a16:creationId xmlns:a16="http://schemas.microsoft.com/office/drawing/2014/main" id="{18A15B55-80A1-496A-9011-51786B1C6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2"/>
            <a:stretch/>
          </p:blipFill>
          <p:spPr>
            <a:xfrm>
              <a:off x="6715125" y="2547667"/>
              <a:ext cx="2428875" cy="275595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C1B9C8D-46BB-4597-8188-7C97AE36425C}"/>
                </a:ext>
              </a:extLst>
            </p:cNvPr>
            <p:cNvSpPr/>
            <p:nvPr/>
          </p:nvSpPr>
          <p:spPr>
            <a:xfrm>
              <a:off x="6811027" y="2558754"/>
              <a:ext cx="273150" cy="2611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EA326F-829D-4FDD-BBBC-A9F526E2705B}"/>
              </a:ext>
            </a:extLst>
          </p:cNvPr>
          <p:cNvSpPr txBox="1"/>
          <p:nvPr/>
        </p:nvSpPr>
        <p:spPr>
          <a:xfrm>
            <a:off x="5082491" y="5055271"/>
            <a:ext cx="3324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Off-track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Hill-Sachs lesion extends medially over medial margin of glenoid track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E14FDAB-186F-41BB-B339-17B24CCFD920}"/>
              </a:ext>
            </a:extLst>
          </p:cNvPr>
          <p:cNvSpPr/>
          <p:nvPr/>
        </p:nvSpPr>
        <p:spPr>
          <a:xfrm>
            <a:off x="5195346" y="2152421"/>
            <a:ext cx="273150" cy="261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CAB0F0B-C1E1-411B-8537-B91EB31B0345}"/>
              </a:ext>
            </a:extLst>
          </p:cNvPr>
          <p:cNvGrpSpPr/>
          <p:nvPr/>
        </p:nvGrpSpPr>
        <p:grpSpPr>
          <a:xfrm>
            <a:off x="1806541" y="2020877"/>
            <a:ext cx="2432253" cy="2797068"/>
            <a:chOff x="5212663" y="2574465"/>
            <a:chExt cx="2676899" cy="3286584"/>
          </a:xfrm>
        </p:grpSpPr>
        <p:pic>
          <p:nvPicPr>
            <p:cNvPr id="10" name="그림 9" descr="화면 캡처">
              <a:extLst>
                <a:ext uri="{FF2B5EF4-FFF2-40B4-BE49-F238E27FC236}">
                  <a16:creationId xmlns:a16="http://schemas.microsoft.com/office/drawing/2014/main" id="{ED4812EE-81E9-4829-8739-26C001141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663" y="2574465"/>
              <a:ext cx="2676899" cy="3286584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E14FDAB-186F-41BB-B339-17B24CCFD920}"/>
                </a:ext>
              </a:extLst>
            </p:cNvPr>
            <p:cNvSpPr/>
            <p:nvPr/>
          </p:nvSpPr>
          <p:spPr>
            <a:xfrm>
              <a:off x="5248405" y="2605414"/>
              <a:ext cx="300625" cy="3068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56ECDF1-83AE-42E2-8A55-433C4BC3AA64}"/>
              </a:ext>
            </a:extLst>
          </p:cNvPr>
          <p:cNvSpPr txBox="1"/>
          <p:nvPr/>
        </p:nvSpPr>
        <p:spPr>
          <a:xfrm>
            <a:off x="1806541" y="5153996"/>
            <a:ext cx="291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On track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Hill-Sachs lesion is located within glenoid track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5902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분할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분할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분할</Template>
  <TotalTime>4280</TotalTime>
  <Words>661</Words>
  <Application>Microsoft Office PowerPoint</Application>
  <PresentationFormat>화면 슬라이드 쇼(4:3)</PresentationFormat>
  <Paragraphs>124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굴림</vt:lpstr>
      <vt:lpstr>맑은 고딕</vt:lpstr>
      <vt:lpstr>바탕</vt:lpstr>
      <vt:lpstr>휴먼매직체</vt:lpstr>
      <vt:lpstr>Arial</vt:lpstr>
      <vt:lpstr>Gill Sans MT</vt:lpstr>
      <vt:lpstr>Wingdings 2</vt:lpstr>
      <vt:lpstr>분할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GLENOID and LABRUm</dc:title>
  <dc:creator>JY Jung</dc:creator>
  <cp:lastModifiedBy>서 경진</cp:lastModifiedBy>
  <cp:revision>249</cp:revision>
  <dcterms:created xsi:type="dcterms:W3CDTF">2017-12-28T23:07:47Z</dcterms:created>
  <dcterms:modified xsi:type="dcterms:W3CDTF">2024-01-19T01:03:50Z</dcterms:modified>
</cp:coreProperties>
</file>