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2376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7AC4-FA9B-499E-A676-FB250D2F8C07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9B58-BBF5-46E2-8DE9-C0DC20F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1" y="3294756"/>
            <a:ext cx="9144000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/>
              <a:t/>
            </a:r>
            <a:br>
              <a:rPr lang="fr-BE" sz="2800" dirty="0"/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/>
              <a:t/>
            </a:r>
            <a:br>
              <a:rPr lang="fr-BE" sz="2800" dirty="0"/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000" dirty="0" smtClean="0">
                <a:latin typeface="+mn-lt"/>
              </a:rPr>
              <a:t>8-yo male </a:t>
            </a:r>
            <a:r>
              <a:rPr lang="fr-BE" sz="2000" dirty="0" err="1" smtClean="0">
                <a:latin typeface="+mn-lt"/>
              </a:rPr>
              <a:t>with</a:t>
            </a:r>
            <a:r>
              <a:rPr lang="fr-BE" sz="2000" dirty="0" smtClean="0">
                <a:latin typeface="+mn-lt"/>
              </a:rPr>
              <a:t> pain of </a:t>
            </a:r>
            <a:r>
              <a:rPr lang="fr-BE" sz="2000" dirty="0" err="1" smtClean="0">
                <a:latin typeface="+mn-lt"/>
              </a:rPr>
              <a:t>his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left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pinky</a:t>
            </a:r>
            <a:r>
              <a:rPr lang="fr-BE" sz="2000" dirty="0" smtClean="0">
                <a:latin typeface="+mn-lt"/>
              </a:rPr>
              <a:t>. No trauma in </a:t>
            </a:r>
            <a:r>
              <a:rPr lang="fr-BE" sz="2000" dirty="0" err="1" smtClean="0">
                <a:latin typeface="+mn-lt"/>
              </a:rPr>
              <a:t>his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clinical</a:t>
            </a:r>
            <a:r>
              <a:rPr lang="fr-BE" sz="2000" dirty="0" smtClean="0">
                <a:latin typeface="+mn-lt"/>
              </a:rPr>
              <a:t> record.</a:t>
            </a:r>
            <a:br>
              <a:rPr lang="fr-BE" sz="2000" dirty="0" smtClean="0">
                <a:latin typeface="+mn-lt"/>
              </a:rPr>
            </a:br>
            <a:r>
              <a:rPr lang="fr-BE" sz="2000" dirty="0" err="1" smtClean="0">
                <a:latin typeface="+mn-lt"/>
              </a:rPr>
              <a:t>Glomic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tumor</a:t>
            </a:r>
            <a:r>
              <a:rPr lang="fr-BE" sz="2000" dirty="0" smtClean="0">
                <a:latin typeface="+mn-lt"/>
              </a:rPr>
              <a:t>?: not the </a:t>
            </a:r>
            <a:r>
              <a:rPr lang="fr-BE" sz="2000" dirty="0" err="1" smtClean="0">
                <a:latin typeface="+mn-lt"/>
              </a:rPr>
              <a:t>usual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age</a:t>
            </a:r>
            <a:r>
              <a:rPr lang="fr-BE" sz="2000" dirty="0" smtClean="0">
                <a:latin typeface="+mn-lt"/>
              </a:rPr>
              <a:t>; </a:t>
            </a:r>
            <a:r>
              <a:rPr lang="fr-BE" sz="2000" dirty="0" err="1" smtClean="0">
                <a:latin typeface="+mn-lt"/>
              </a:rPr>
              <a:t>why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sclerosis</a:t>
            </a:r>
            <a:r>
              <a:rPr lang="fr-BE" sz="2000" dirty="0" smtClean="0">
                <a:latin typeface="+mn-lt"/>
              </a:rPr>
              <a:t>?</a:t>
            </a:r>
            <a:br>
              <a:rPr lang="fr-BE" sz="2000" dirty="0" smtClean="0">
                <a:latin typeface="+mn-lt"/>
              </a:rPr>
            </a:br>
            <a:r>
              <a:rPr lang="fr-BE" sz="2000" dirty="0" err="1" smtClean="0">
                <a:latin typeface="+mn-lt"/>
              </a:rPr>
              <a:t>Epidermoid</a:t>
            </a:r>
            <a:r>
              <a:rPr lang="fr-BE" sz="2000" dirty="0" smtClean="0">
                <a:latin typeface="+mn-lt"/>
              </a:rPr>
              <a:t> inclusion </a:t>
            </a:r>
            <a:r>
              <a:rPr lang="fr-BE" sz="2000" dirty="0" err="1" smtClean="0">
                <a:latin typeface="+mn-lt"/>
              </a:rPr>
              <a:t>cyst</a:t>
            </a:r>
            <a:r>
              <a:rPr lang="fr-BE" sz="2000" dirty="0" smtClean="0">
                <a:latin typeface="+mn-lt"/>
              </a:rPr>
              <a:t>: no trauma </a:t>
            </a:r>
            <a:r>
              <a:rPr lang="fr-BE" sz="2000" dirty="0" err="1" smtClean="0">
                <a:latin typeface="+mn-lt"/>
              </a:rPr>
              <a:t>history</a:t>
            </a:r>
            <a:r>
              <a:rPr lang="fr-BE" sz="2000" dirty="0" smtClean="0">
                <a:latin typeface="+mn-lt"/>
              </a:rPr>
              <a:t>; </a:t>
            </a:r>
            <a:r>
              <a:rPr lang="fr-BE" sz="2000" dirty="0" err="1" smtClean="0">
                <a:latin typeface="+mn-lt"/>
              </a:rPr>
              <a:t>why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sclerosis</a:t>
            </a: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GTC: rare; not the </a:t>
            </a:r>
            <a:r>
              <a:rPr lang="fr-BE" sz="2000" dirty="0" err="1" smtClean="0">
                <a:latin typeface="+mn-lt"/>
              </a:rPr>
              <a:t>age</a:t>
            </a:r>
            <a:r>
              <a:rPr lang="fr-BE" sz="2000" dirty="0" smtClean="0">
                <a:latin typeface="+mn-lt"/>
              </a:rPr>
              <a:t> ; </a:t>
            </a:r>
            <a:r>
              <a:rPr lang="fr-BE" sz="2000" dirty="0" err="1" smtClean="0">
                <a:latin typeface="+mn-lt"/>
              </a:rPr>
              <a:t>sclerosis</a:t>
            </a: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I </a:t>
            </a:r>
            <a:r>
              <a:rPr lang="fr-BE" sz="2000" dirty="0" err="1" smtClean="0">
                <a:latin typeface="+mn-lt"/>
              </a:rPr>
              <a:t>would</a:t>
            </a:r>
            <a:r>
              <a:rPr lang="fr-BE" sz="2000" dirty="0" smtClean="0">
                <a:latin typeface="+mn-lt"/>
              </a:rPr>
              <a:t> go </a:t>
            </a:r>
            <a:r>
              <a:rPr lang="fr-BE" sz="2000" dirty="0" err="1" smtClean="0">
                <a:latin typeface="+mn-lt"/>
              </a:rPr>
              <a:t>with</a:t>
            </a:r>
            <a:r>
              <a:rPr lang="fr-BE" sz="2000" dirty="0" smtClean="0">
                <a:latin typeface="+mn-lt"/>
              </a:rPr>
              <a:t> a OO: </a:t>
            </a:r>
            <a:r>
              <a:rPr lang="fr-BE" sz="2000" dirty="0" err="1" smtClean="0">
                <a:latin typeface="+mn-lt"/>
              </a:rPr>
              <a:t>there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is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some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sclerosis</a:t>
            </a:r>
            <a:r>
              <a:rPr lang="fr-BE" sz="2000" dirty="0" smtClean="0">
                <a:latin typeface="+mn-lt"/>
              </a:rPr>
              <a:t>  and </a:t>
            </a:r>
            <a:r>
              <a:rPr lang="fr-BE" sz="2000" dirty="0" err="1" smtClean="0">
                <a:latin typeface="+mn-lt"/>
              </a:rPr>
              <a:t>subtle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oedema</a:t>
            </a:r>
            <a:r>
              <a:rPr lang="fr-BE" sz="2000" dirty="0" smtClean="0">
                <a:latin typeface="+mn-lt"/>
              </a:rPr>
              <a:t> of the </a:t>
            </a:r>
            <a:r>
              <a:rPr lang="fr-BE" sz="2000" dirty="0" err="1" smtClean="0">
                <a:latin typeface="+mn-lt"/>
              </a:rPr>
              <a:t>nearby</a:t>
            </a:r>
            <a:r>
              <a:rPr lang="fr-BE" sz="2000" dirty="0" smtClean="0">
                <a:latin typeface="+mn-lt"/>
              </a:rPr>
              <a:t> soft tissues </a:t>
            </a:r>
            <a:r>
              <a:rPr lang="fr-BE" sz="2000" dirty="0" err="1" smtClean="0">
                <a:latin typeface="+mn-lt"/>
              </a:rPr>
              <a:t>after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contrast</a:t>
            </a:r>
            <a:r>
              <a:rPr lang="fr-BE" sz="2000" dirty="0" smtClean="0">
                <a:latin typeface="+mn-lt"/>
              </a:rPr>
              <a:t> agent injection.  Am i </a:t>
            </a:r>
            <a:r>
              <a:rPr lang="fr-BE" sz="2000" dirty="0" err="1" smtClean="0">
                <a:latin typeface="+mn-lt"/>
              </a:rPr>
              <a:t>overdiagnosing</a:t>
            </a:r>
            <a:r>
              <a:rPr lang="fr-BE" sz="2000" dirty="0" smtClean="0">
                <a:latin typeface="+mn-lt"/>
              </a:rPr>
              <a:t>? </a:t>
            </a:r>
            <a:r>
              <a:rPr lang="fr-BE" sz="2000" dirty="0" err="1" smtClean="0">
                <a:latin typeface="+mn-lt"/>
              </a:rPr>
              <a:t>Epidermoid</a:t>
            </a:r>
            <a:r>
              <a:rPr lang="fr-BE" sz="2000" dirty="0" smtClean="0">
                <a:latin typeface="+mn-lt"/>
              </a:rPr>
              <a:t> inclusion </a:t>
            </a:r>
            <a:r>
              <a:rPr lang="fr-BE" sz="2000" dirty="0" err="1" smtClean="0">
                <a:latin typeface="+mn-lt"/>
              </a:rPr>
              <a:t>cyst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is</a:t>
            </a:r>
            <a:r>
              <a:rPr lang="fr-BE" sz="2000" dirty="0" smtClean="0">
                <a:latin typeface="+mn-lt"/>
              </a:rPr>
              <a:t> a </a:t>
            </a:r>
            <a:r>
              <a:rPr lang="fr-BE" sz="2000" dirty="0" err="1" smtClean="0">
                <a:latin typeface="+mn-lt"/>
              </a:rPr>
              <a:t>better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hypotesis</a:t>
            </a:r>
            <a:r>
              <a:rPr lang="fr-BE" sz="2000" dirty="0" smtClean="0">
                <a:latin typeface="+mn-lt"/>
              </a:rPr>
              <a:t>?</a:t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I </a:t>
            </a:r>
            <a:r>
              <a:rPr lang="fr-BE" sz="2000" dirty="0" err="1" smtClean="0">
                <a:latin typeface="+mn-lt"/>
              </a:rPr>
              <a:t>need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OCADers</a:t>
            </a:r>
            <a:r>
              <a:rPr lang="fr-BE" sz="2000" dirty="0" smtClean="0">
                <a:latin typeface="+mn-lt"/>
              </a:rPr>
              <a:t> help. It </a:t>
            </a:r>
            <a:r>
              <a:rPr lang="fr-BE" sz="2000" dirty="0" err="1" smtClean="0">
                <a:latin typeface="+mn-lt"/>
              </a:rPr>
              <a:t>is</a:t>
            </a:r>
            <a:r>
              <a:rPr lang="fr-BE" sz="2000" dirty="0" smtClean="0">
                <a:latin typeface="+mn-lt"/>
              </a:rPr>
              <a:t> a </a:t>
            </a:r>
            <a:r>
              <a:rPr lang="fr-BE" sz="2000" dirty="0" err="1" smtClean="0">
                <a:latin typeface="+mn-lt"/>
              </a:rPr>
              <a:t>tumor</a:t>
            </a:r>
            <a:r>
              <a:rPr lang="fr-BE" sz="2000" dirty="0" smtClean="0">
                <a:latin typeface="+mn-lt"/>
              </a:rPr>
              <a:t>/</a:t>
            </a:r>
            <a:r>
              <a:rPr lang="fr-BE" sz="2000" dirty="0" err="1" smtClean="0">
                <a:latin typeface="+mn-lt"/>
              </a:rPr>
              <a:t>lesion</a:t>
            </a:r>
            <a:r>
              <a:rPr lang="fr-BE" sz="2000" dirty="0" smtClean="0">
                <a:latin typeface="+mn-lt"/>
              </a:rPr>
              <a:t> I </a:t>
            </a:r>
            <a:r>
              <a:rPr lang="fr-BE" sz="2000" dirty="0" err="1" smtClean="0">
                <a:latin typeface="+mn-lt"/>
              </a:rPr>
              <a:t>seldom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encounter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lately</a:t>
            </a:r>
            <a:r>
              <a:rPr lang="fr-BE" sz="2000" dirty="0" smtClean="0">
                <a:latin typeface="+mn-lt"/>
              </a:rPr>
              <a:t> as a </a:t>
            </a:r>
            <a:r>
              <a:rPr lang="fr-BE" sz="2000" dirty="0" err="1" smtClean="0">
                <a:latin typeface="+mn-lt"/>
              </a:rPr>
              <a:t>ped</a:t>
            </a:r>
            <a:r>
              <a:rPr lang="fr-BE" sz="2000" dirty="0" smtClean="0">
                <a:latin typeface="+mn-lt"/>
              </a:rPr>
              <a:t> MSK </a:t>
            </a:r>
            <a:r>
              <a:rPr lang="fr-BE" sz="2000" dirty="0" err="1" smtClean="0">
                <a:latin typeface="+mn-lt"/>
              </a:rPr>
              <a:t>radiologist</a:t>
            </a:r>
            <a:r>
              <a:rPr lang="fr-BE" sz="2000" dirty="0" smtClean="0">
                <a:latin typeface="+mn-lt"/>
              </a:rPr>
              <a:t> . 	</a:t>
            </a:r>
            <a:r>
              <a:rPr lang="fr-BE" sz="2000" dirty="0" err="1" smtClean="0">
                <a:latin typeface="+mn-lt"/>
              </a:rPr>
              <a:t>Any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hints?I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haven’t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got</a:t>
            </a:r>
            <a:r>
              <a:rPr lang="fr-BE" sz="2000" dirty="0" smtClean="0">
                <a:latin typeface="+mn-lt"/>
              </a:rPr>
              <a:t> the </a:t>
            </a:r>
            <a:r>
              <a:rPr lang="fr-BE" sz="2000" dirty="0" err="1" smtClean="0">
                <a:latin typeface="+mn-lt"/>
              </a:rPr>
              <a:t>histology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yet</a:t>
            </a:r>
            <a:r>
              <a:rPr lang="fr-BE" sz="2000" dirty="0" smtClean="0">
                <a:latin typeface="+mn-lt"/>
              </a:rPr>
              <a:t>.</a:t>
            </a:r>
            <a:br>
              <a:rPr lang="fr-BE" sz="2000" dirty="0" smtClean="0">
                <a:latin typeface="+mn-lt"/>
              </a:rPr>
            </a:br>
            <a:r>
              <a:rPr lang="fr-BE" sz="2000" dirty="0">
                <a:latin typeface="+mn-lt"/>
              </a:rPr>
              <a:t/>
            </a:r>
            <a:br>
              <a:rPr lang="fr-BE" sz="2000" dirty="0">
                <a:latin typeface="+mn-lt"/>
              </a:rPr>
            </a:br>
            <a:r>
              <a:rPr lang="fr-BE" sz="2000" dirty="0" smtClean="0">
                <a:latin typeface="+mn-lt"/>
              </a:rPr>
              <a:t>Paolo </a:t>
            </a:r>
            <a:r>
              <a:rPr lang="fr-BE" sz="2000" dirty="0" err="1" smtClean="0">
                <a:latin typeface="+mn-lt"/>
              </a:rPr>
              <a:t>Simoni,</a:t>
            </a:r>
            <a:r>
              <a:rPr lang="fr-BE" sz="2000" dirty="0" smtClean="0">
                <a:latin typeface="+mn-lt"/>
              </a:rPr>
              <a:t> Bruxelles</a:t>
            </a:r>
            <a:r>
              <a:rPr lang="fr-BE" sz="2000" dirty="0" smtClean="0"/>
              <a:t/>
            </a:r>
            <a:br>
              <a:rPr lang="fr-BE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35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1" y="677663"/>
            <a:ext cx="3452176" cy="481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26" y="696279"/>
            <a:ext cx="3425494" cy="4779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29" y="696279"/>
            <a:ext cx="3438835" cy="47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r="21354"/>
          <a:stretch/>
        </p:blipFill>
        <p:spPr>
          <a:xfrm>
            <a:off x="739831" y="296021"/>
            <a:ext cx="1878677" cy="6170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t="70" r="21620"/>
          <a:stretch/>
        </p:blipFill>
        <p:spPr>
          <a:xfrm>
            <a:off x="2867891" y="296021"/>
            <a:ext cx="1895301" cy="6221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6"/>
          <a:stretch/>
        </p:blipFill>
        <p:spPr>
          <a:xfrm>
            <a:off x="4920361" y="296021"/>
            <a:ext cx="2608199" cy="6332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3367" y="6076604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T1w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253" y="6076604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PDwFS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389" y="5600592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PDwFS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" r="50903" b="8037"/>
          <a:stretch/>
        </p:blipFill>
        <p:spPr>
          <a:xfrm>
            <a:off x="7908786" y="296021"/>
            <a:ext cx="2622053" cy="6287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6149" y="5686090"/>
            <a:ext cx="86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T2W STIR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9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 b="34690"/>
          <a:stretch/>
        </p:blipFill>
        <p:spPr>
          <a:xfrm>
            <a:off x="223668" y="349133"/>
            <a:ext cx="5948921" cy="3067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8" b="31758"/>
          <a:stretch/>
        </p:blipFill>
        <p:spPr>
          <a:xfrm>
            <a:off x="223669" y="3416530"/>
            <a:ext cx="5948921" cy="285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32120" r="13174" b="33455"/>
          <a:stretch/>
        </p:blipFill>
        <p:spPr>
          <a:xfrm>
            <a:off x="6216924" y="349133"/>
            <a:ext cx="5731236" cy="3067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6647" y="2940022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T1w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6647" y="5822753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PDwFS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3788" y="2160104"/>
            <a:ext cx="128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T1 FS Gd+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" t="606" r="54422" b="40735"/>
          <a:stretch/>
        </p:blipFill>
        <p:spPr>
          <a:xfrm>
            <a:off x="8472747" y="3577612"/>
            <a:ext cx="1768533" cy="2987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15547" y="6035709"/>
            <a:ext cx="128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T1 FS Gd+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9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8-yo male with pain of his left pinky. No trauma in his clinical record. Glomic tumor?: not the usual age; why sclerosis? Epidermoid inclusion cyst: no trauma history; why sclerosis GTC: rare; not the age ; sclerosis I would go with a OO: there is some sclerosis  and subtle oedema of the nearby soft tissues after contrast agent injection.  Am i overdiagnosing? Epidermoid inclusion cyst is a better hypotesis? I need OCADers help. It is a tumor/lesion I seldom encounter lately as a ped MSK radiologist .  Any hints?I haven’t got the histology yet.  Paolo Simoni, Bruxelles </vt:lpstr>
      <vt:lpstr>PowerPoint Presentation</vt:lpstr>
      <vt:lpstr>PowerPoint Presentation</vt:lpstr>
      <vt:lpstr>PowerPoint Presentation</vt:lpstr>
    </vt:vector>
  </TitlesOfParts>
  <Company>Chu-Brugmann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8-yo male with pain of his left pinky. No trauma in his clinical record. Glomic tumor: not the usual age:; topography Epidermoid inclusion cyst: no trauma history I would go with a OO: ther eis some sclesoris but not oedema of the nearby sof tissues. I need OCADers help? It is a tumor/lesion I seldom go through lately as a ped MSK radiologist .  Any hints?</dc:title>
  <dc:creator>SIMONI, Paolo (Huderf)</dc:creator>
  <cp:lastModifiedBy>SIMONI, Paolo (Huderf)</cp:lastModifiedBy>
  <cp:revision>4</cp:revision>
  <dcterms:created xsi:type="dcterms:W3CDTF">2023-07-12T12:09:31Z</dcterms:created>
  <dcterms:modified xsi:type="dcterms:W3CDTF">2023-07-12T12:29:30Z</dcterms:modified>
</cp:coreProperties>
</file>