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991" r:id="rId2"/>
    <p:sldId id="996" r:id="rId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9" d="100"/>
          <a:sy n="129" d="100"/>
        </p:scale>
        <p:origin x="559" y="75"/>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B8ADA-3B0D-F9BB-03C0-863229CA09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E218F56A-E15C-121A-40DA-30007D09D3A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7B5EEF19-AC3F-46C0-ABA5-54B935E435DE}" type="datetimeFigureOut">
              <a:rPr lang="en-US"/>
              <a:pPr>
                <a:defRPr/>
              </a:pPr>
              <a:t>5/9/2023</a:t>
            </a:fld>
            <a:endParaRPr lang="en-US"/>
          </a:p>
        </p:txBody>
      </p:sp>
      <p:sp>
        <p:nvSpPr>
          <p:cNvPr id="4" name="Slide Image Placeholder 3">
            <a:extLst>
              <a:ext uri="{FF2B5EF4-FFF2-40B4-BE49-F238E27FC236}">
                <a16:creationId xmlns:a16="http://schemas.microsoft.com/office/drawing/2014/main" id="{633B6E49-5488-F5B7-F20D-F677B2B6A17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2FE74DB-F20C-6B9F-D162-5493C6EFF19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D1B973A-53CF-A8FA-EE61-D3152627C75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C4868B52-B348-9239-6F3A-383F11D5901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DD50F2D-A109-4078-B85B-3C68BB9F5C4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89B8841-04D9-6D1F-2BB2-FBF679B813E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4586662-CBFF-9C79-93AB-C0D72AD86A4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1C4EC20-D24D-521F-1316-F13F45C13263}"/>
              </a:ext>
            </a:extLst>
          </p:cNvPr>
          <p:cNvSpPr>
            <a:spLocks noGrp="1"/>
          </p:cNvSpPr>
          <p:nvPr>
            <p:ph type="sldNum" sz="quarter" idx="12"/>
          </p:nvPr>
        </p:nvSpPr>
        <p:spPr/>
        <p:txBody>
          <a:bodyPr/>
          <a:lstStyle>
            <a:lvl1pPr>
              <a:defRPr/>
            </a:lvl1pPr>
          </a:lstStyle>
          <a:p>
            <a:fld id="{CDF41CB3-B239-4D8A-ADB4-13174D18E5A5}" type="slidenum">
              <a:rPr lang="en-US" altLang="en-US"/>
              <a:pPr/>
              <a:t>‹#›</a:t>
            </a:fld>
            <a:endParaRPr lang="en-US" altLang="en-US"/>
          </a:p>
        </p:txBody>
      </p:sp>
    </p:spTree>
    <p:extLst>
      <p:ext uri="{BB962C8B-B14F-4D97-AF65-F5344CB8AC3E}">
        <p14:creationId xmlns:p14="http://schemas.microsoft.com/office/powerpoint/2010/main" val="405825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31490E6-4881-C256-5DEB-ACAA4070391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7845BD6-2A27-567E-ADFB-FE018FD0980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D76E64D-1769-E018-1C25-73C52517CAE3}"/>
              </a:ext>
            </a:extLst>
          </p:cNvPr>
          <p:cNvSpPr>
            <a:spLocks noGrp="1"/>
          </p:cNvSpPr>
          <p:nvPr>
            <p:ph type="sldNum" sz="quarter" idx="12"/>
          </p:nvPr>
        </p:nvSpPr>
        <p:spPr/>
        <p:txBody>
          <a:bodyPr/>
          <a:lstStyle>
            <a:lvl1pPr>
              <a:defRPr/>
            </a:lvl1pPr>
          </a:lstStyle>
          <a:p>
            <a:fld id="{10389E48-2C8C-4228-84E0-C6CD3A6C9196}" type="slidenum">
              <a:rPr lang="en-US" altLang="en-US"/>
              <a:pPr/>
              <a:t>‹#›</a:t>
            </a:fld>
            <a:endParaRPr lang="en-US" altLang="en-US"/>
          </a:p>
        </p:txBody>
      </p:sp>
    </p:spTree>
    <p:extLst>
      <p:ext uri="{BB962C8B-B14F-4D97-AF65-F5344CB8AC3E}">
        <p14:creationId xmlns:p14="http://schemas.microsoft.com/office/powerpoint/2010/main" val="133102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0BF994-F3C2-D5DC-593F-21D2058B7B0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2393442-38BE-C8FB-AC89-0C11A15CB41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F0622D7-86BA-CBA4-97C4-70783E98003B}"/>
              </a:ext>
            </a:extLst>
          </p:cNvPr>
          <p:cNvSpPr>
            <a:spLocks noGrp="1"/>
          </p:cNvSpPr>
          <p:nvPr>
            <p:ph type="sldNum" sz="quarter" idx="12"/>
          </p:nvPr>
        </p:nvSpPr>
        <p:spPr/>
        <p:txBody>
          <a:bodyPr/>
          <a:lstStyle>
            <a:lvl1pPr>
              <a:defRPr/>
            </a:lvl1pPr>
          </a:lstStyle>
          <a:p>
            <a:fld id="{50B29C11-5637-4292-88C7-AE1BDD5E990C}" type="slidenum">
              <a:rPr lang="en-US" altLang="en-US"/>
              <a:pPr/>
              <a:t>‹#›</a:t>
            </a:fld>
            <a:endParaRPr lang="en-US" altLang="en-US"/>
          </a:p>
        </p:txBody>
      </p:sp>
    </p:spTree>
    <p:extLst>
      <p:ext uri="{BB962C8B-B14F-4D97-AF65-F5344CB8AC3E}">
        <p14:creationId xmlns:p14="http://schemas.microsoft.com/office/powerpoint/2010/main" val="307207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BDF545-642B-7AE0-D41A-01A420D425E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0EDF67E-6E7C-1F27-2D3B-86713B0B1A8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DFA4DA1-967A-86AD-AC2A-009571C286BA}"/>
              </a:ext>
            </a:extLst>
          </p:cNvPr>
          <p:cNvSpPr>
            <a:spLocks noGrp="1"/>
          </p:cNvSpPr>
          <p:nvPr>
            <p:ph type="sldNum" sz="quarter" idx="12"/>
          </p:nvPr>
        </p:nvSpPr>
        <p:spPr/>
        <p:txBody>
          <a:bodyPr/>
          <a:lstStyle>
            <a:lvl1pPr>
              <a:defRPr/>
            </a:lvl1pPr>
          </a:lstStyle>
          <a:p>
            <a:fld id="{40593A49-91DD-4191-A70F-8E844BDA80BB}" type="slidenum">
              <a:rPr lang="en-US" altLang="en-US"/>
              <a:pPr/>
              <a:t>‹#›</a:t>
            </a:fld>
            <a:endParaRPr lang="en-US" altLang="en-US"/>
          </a:p>
        </p:txBody>
      </p:sp>
    </p:spTree>
    <p:extLst>
      <p:ext uri="{BB962C8B-B14F-4D97-AF65-F5344CB8AC3E}">
        <p14:creationId xmlns:p14="http://schemas.microsoft.com/office/powerpoint/2010/main" val="99686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8F5134-3D96-905F-78BB-277626885D8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32110CA-8FC3-456C-3BF9-037C1925767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5573981-CDFA-509B-49A3-896337C85F02}"/>
              </a:ext>
            </a:extLst>
          </p:cNvPr>
          <p:cNvSpPr>
            <a:spLocks noGrp="1"/>
          </p:cNvSpPr>
          <p:nvPr>
            <p:ph type="sldNum" sz="quarter" idx="12"/>
          </p:nvPr>
        </p:nvSpPr>
        <p:spPr/>
        <p:txBody>
          <a:bodyPr/>
          <a:lstStyle>
            <a:lvl1pPr>
              <a:defRPr/>
            </a:lvl1pPr>
          </a:lstStyle>
          <a:p>
            <a:fld id="{0535E746-589A-415C-8814-57C39C4BC6B9}" type="slidenum">
              <a:rPr lang="en-US" altLang="en-US"/>
              <a:pPr/>
              <a:t>‹#›</a:t>
            </a:fld>
            <a:endParaRPr lang="en-US" altLang="en-US"/>
          </a:p>
        </p:txBody>
      </p:sp>
    </p:spTree>
    <p:extLst>
      <p:ext uri="{BB962C8B-B14F-4D97-AF65-F5344CB8AC3E}">
        <p14:creationId xmlns:p14="http://schemas.microsoft.com/office/powerpoint/2010/main" val="86059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55E2B27-1379-E36A-C731-A9F99A571F5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3091D67E-C309-6CBD-AF05-9B98F4DC414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63D8C97-9E8B-61E7-1DBA-16D98EE619ED}"/>
              </a:ext>
            </a:extLst>
          </p:cNvPr>
          <p:cNvSpPr>
            <a:spLocks noGrp="1"/>
          </p:cNvSpPr>
          <p:nvPr>
            <p:ph type="sldNum" sz="quarter" idx="12"/>
          </p:nvPr>
        </p:nvSpPr>
        <p:spPr/>
        <p:txBody>
          <a:bodyPr/>
          <a:lstStyle>
            <a:lvl1pPr>
              <a:defRPr/>
            </a:lvl1pPr>
          </a:lstStyle>
          <a:p>
            <a:fld id="{F7DC214D-3DE4-46BF-B760-26E22A563692}" type="slidenum">
              <a:rPr lang="en-US" altLang="en-US"/>
              <a:pPr/>
              <a:t>‹#›</a:t>
            </a:fld>
            <a:endParaRPr lang="en-US" altLang="en-US"/>
          </a:p>
        </p:txBody>
      </p:sp>
    </p:spTree>
    <p:extLst>
      <p:ext uri="{BB962C8B-B14F-4D97-AF65-F5344CB8AC3E}">
        <p14:creationId xmlns:p14="http://schemas.microsoft.com/office/powerpoint/2010/main" val="52775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CBA2226-3FA9-6D7A-1A62-EFF4121103D0}"/>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5E8F84F1-CC32-9164-DAF7-55A929EE598D}"/>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8AC4F0C8-0F2A-F81F-42F7-69CFF240C014}"/>
              </a:ext>
            </a:extLst>
          </p:cNvPr>
          <p:cNvSpPr>
            <a:spLocks noGrp="1"/>
          </p:cNvSpPr>
          <p:nvPr>
            <p:ph type="sldNum" sz="quarter" idx="12"/>
          </p:nvPr>
        </p:nvSpPr>
        <p:spPr/>
        <p:txBody>
          <a:bodyPr/>
          <a:lstStyle>
            <a:lvl1pPr>
              <a:defRPr/>
            </a:lvl1pPr>
          </a:lstStyle>
          <a:p>
            <a:fld id="{0A17346C-40B2-4CFF-95F1-D53069188F9B}" type="slidenum">
              <a:rPr lang="en-US" altLang="en-US"/>
              <a:pPr/>
              <a:t>‹#›</a:t>
            </a:fld>
            <a:endParaRPr lang="en-US" altLang="en-US"/>
          </a:p>
        </p:txBody>
      </p:sp>
    </p:spTree>
    <p:extLst>
      <p:ext uri="{BB962C8B-B14F-4D97-AF65-F5344CB8AC3E}">
        <p14:creationId xmlns:p14="http://schemas.microsoft.com/office/powerpoint/2010/main" val="166161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459A49F-833E-8C7D-CE14-4DAB57E3805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1EF333DC-7594-5FFE-DE92-A1DDF81C2B0D}"/>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CDEEEE70-AC2C-C8E4-958E-B661848170E2}"/>
              </a:ext>
            </a:extLst>
          </p:cNvPr>
          <p:cNvSpPr>
            <a:spLocks noGrp="1"/>
          </p:cNvSpPr>
          <p:nvPr>
            <p:ph type="sldNum" sz="quarter" idx="12"/>
          </p:nvPr>
        </p:nvSpPr>
        <p:spPr/>
        <p:txBody>
          <a:bodyPr/>
          <a:lstStyle>
            <a:lvl1pPr>
              <a:defRPr/>
            </a:lvl1pPr>
          </a:lstStyle>
          <a:p>
            <a:fld id="{CB375CB4-CAB7-429B-BBAF-868C513AE763}" type="slidenum">
              <a:rPr lang="en-US" altLang="en-US"/>
              <a:pPr/>
              <a:t>‹#›</a:t>
            </a:fld>
            <a:endParaRPr lang="en-US" altLang="en-US"/>
          </a:p>
        </p:txBody>
      </p:sp>
    </p:spTree>
    <p:extLst>
      <p:ext uri="{BB962C8B-B14F-4D97-AF65-F5344CB8AC3E}">
        <p14:creationId xmlns:p14="http://schemas.microsoft.com/office/powerpoint/2010/main" val="257721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8645521-264D-3D9A-DFD8-20D670E6316A}"/>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0AD99140-B464-9F3B-C6C7-444CD4D2E35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DB300E79-A336-67A4-1C8C-D62E10CAB6C2}"/>
              </a:ext>
            </a:extLst>
          </p:cNvPr>
          <p:cNvSpPr>
            <a:spLocks noGrp="1"/>
          </p:cNvSpPr>
          <p:nvPr>
            <p:ph type="sldNum" sz="quarter" idx="12"/>
          </p:nvPr>
        </p:nvSpPr>
        <p:spPr/>
        <p:txBody>
          <a:bodyPr/>
          <a:lstStyle>
            <a:lvl1pPr>
              <a:defRPr/>
            </a:lvl1pPr>
          </a:lstStyle>
          <a:p>
            <a:fld id="{F15B52E0-839B-46FE-8F7E-5BCFA6362F53}" type="slidenum">
              <a:rPr lang="en-US" altLang="en-US"/>
              <a:pPr/>
              <a:t>‹#›</a:t>
            </a:fld>
            <a:endParaRPr lang="en-US" altLang="en-US"/>
          </a:p>
        </p:txBody>
      </p:sp>
    </p:spTree>
    <p:extLst>
      <p:ext uri="{BB962C8B-B14F-4D97-AF65-F5344CB8AC3E}">
        <p14:creationId xmlns:p14="http://schemas.microsoft.com/office/powerpoint/2010/main" val="4042910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BC77E71-BA37-F035-7448-97BDED23C13A}"/>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C5C55EE5-3351-1D2E-8292-7C85217130B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0A5918B-CA89-F2A1-C15E-91F94DCD9180}"/>
              </a:ext>
            </a:extLst>
          </p:cNvPr>
          <p:cNvSpPr>
            <a:spLocks noGrp="1"/>
          </p:cNvSpPr>
          <p:nvPr>
            <p:ph type="sldNum" sz="quarter" idx="12"/>
          </p:nvPr>
        </p:nvSpPr>
        <p:spPr/>
        <p:txBody>
          <a:bodyPr/>
          <a:lstStyle>
            <a:lvl1pPr>
              <a:defRPr/>
            </a:lvl1pPr>
          </a:lstStyle>
          <a:p>
            <a:fld id="{15DD6D5B-D807-43B2-A38E-1708B790A740}" type="slidenum">
              <a:rPr lang="en-US" altLang="en-US"/>
              <a:pPr/>
              <a:t>‹#›</a:t>
            </a:fld>
            <a:endParaRPr lang="en-US" altLang="en-US"/>
          </a:p>
        </p:txBody>
      </p:sp>
    </p:spTree>
    <p:extLst>
      <p:ext uri="{BB962C8B-B14F-4D97-AF65-F5344CB8AC3E}">
        <p14:creationId xmlns:p14="http://schemas.microsoft.com/office/powerpoint/2010/main" val="3854525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9DD3909C-6A79-F7C6-1BCD-719C8475BB6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FF5EFF5-C9A2-6FEE-9564-43380823240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5967B10-C840-C780-0045-65DBD31A6237}"/>
              </a:ext>
            </a:extLst>
          </p:cNvPr>
          <p:cNvSpPr>
            <a:spLocks noGrp="1"/>
          </p:cNvSpPr>
          <p:nvPr>
            <p:ph type="sldNum" sz="quarter" idx="12"/>
          </p:nvPr>
        </p:nvSpPr>
        <p:spPr/>
        <p:txBody>
          <a:bodyPr/>
          <a:lstStyle>
            <a:lvl1pPr>
              <a:defRPr/>
            </a:lvl1pPr>
          </a:lstStyle>
          <a:p>
            <a:fld id="{CACC4141-AF18-4051-BB5D-DD810ED5D40A}" type="slidenum">
              <a:rPr lang="en-US" altLang="en-US"/>
              <a:pPr/>
              <a:t>‹#›</a:t>
            </a:fld>
            <a:endParaRPr lang="en-US" altLang="en-US"/>
          </a:p>
        </p:txBody>
      </p:sp>
    </p:spTree>
    <p:extLst>
      <p:ext uri="{BB962C8B-B14F-4D97-AF65-F5344CB8AC3E}">
        <p14:creationId xmlns:p14="http://schemas.microsoft.com/office/powerpoint/2010/main" val="2807998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D8DE429-2BB8-EDAC-B62A-8B792FED8FE8}"/>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1474959-A257-9E77-40C2-EF5EE1A7E45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0786B29-C640-80BB-8638-E8674472C2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E51D595B-4EDD-30E0-C87E-870D0569BE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EE75EBBE-ABFA-257A-C5B3-E5D2FCA4E3E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CA95435-F42C-4056-92F0-3252F6CB001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a:extLst>
              <a:ext uri="{FF2B5EF4-FFF2-40B4-BE49-F238E27FC236}">
                <a16:creationId xmlns:a16="http://schemas.microsoft.com/office/drawing/2014/main" id="{5AA0692E-9172-C1E2-E74E-FA379795C635}"/>
              </a:ext>
            </a:extLst>
          </p:cNvPr>
          <p:cNvSpPr>
            <a:spLocks noChangeArrowheads="1"/>
          </p:cNvSpPr>
          <p:nvPr/>
        </p:nvSpPr>
        <p:spPr bwMode="auto">
          <a:xfrm>
            <a:off x="1981200" y="2133600"/>
            <a:ext cx="8305800" cy="1295400"/>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graphicFrame>
        <p:nvGraphicFramePr>
          <p:cNvPr id="803848" name="Group 8">
            <a:extLst>
              <a:ext uri="{FF2B5EF4-FFF2-40B4-BE49-F238E27FC236}">
                <a16:creationId xmlns:a16="http://schemas.microsoft.com/office/drawing/2014/main" id="{B502D7BA-D83E-0EE4-10AC-3F0457412F81}"/>
              </a:ext>
            </a:extLst>
          </p:cNvPr>
          <p:cNvGraphicFramePr>
            <a:graphicFrameLocks noGrp="1"/>
          </p:cNvGraphicFramePr>
          <p:nvPr/>
        </p:nvGraphicFramePr>
        <p:xfrm>
          <a:off x="1981200" y="2133600"/>
          <a:ext cx="8305800" cy="1295400"/>
        </p:xfrm>
        <a:graphic>
          <a:graphicData uri="http://schemas.openxmlformats.org/drawingml/2006/table">
            <a:tbl>
              <a:tblPr/>
              <a:tblGrid>
                <a:gridCol w="27432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1295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000066"/>
                          </a:solidFill>
                          <a:effectLst/>
                          <a:latin typeface="Arial" panose="020B0604020202020204" pitchFamily="34" charset="0"/>
                        </a:rPr>
                        <a:t>FOSBURY FLOP TEAR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rgbClr val="000066"/>
                          </a:solidFill>
                          <a:effectLst/>
                          <a:latin typeface="Arial" panose="020B0604020202020204" pitchFamily="34" charset="0"/>
                        </a:rPr>
                        <a:t>Full-thickness tear that involves the posterior cuff that inverts with adhesions between the torn inverted tendon and the wall of the subacromial bursa, leading to abnormal orientation of the torn fibers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pic>
        <p:nvPicPr>
          <p:cNvPr id="232459" name="Picture 16">
            <a:extLst>
              <a:ext uri="{FF2B5EF4-FFF2-40B4-BE49-F238E27FC236}">
                <a16:creationId xmlns:a16="http://schemas.microsoft.com/office/drawing/2014/main" id="{15536524-E9DC-BA28-62A9-A669E02D4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716" b="20258"/>
          <a:stretch>
            <a:fillRect/>
          </a:stretch>
        </p:blipFill>
        <p:spPr bwMode="auto">
          <a:xfrm>
            <a:off x="1981200" y="3505200"/>
            <a:ext cx="2438400" cy="1866900"/>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2460" name="Picture 17">
            <a:extLst>
              <a:ext uri="{FF2B5EF4-FFF2-40B4-BE49-F238E27FC236}">
                <a16:creationId xmlns:a16="http://schemas.microsoft.com/office/drawing/2014/main" id="{5DAAA689-3D4B-6625-99DA-373F4090F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0"/>
            <a:ext cx="2359025" cy="2724150"/>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2461" name="Picture 19">
            <a:extLst>
              <a:ext uri="{FF2B5EF4-FFF2-40B4-BE49-F238E27FC236}">
                <a16:creationId xmlns:a16="http://schemas.microsoft.com/office/drawing/2014/main" id="{24FFADFA-938B-36E8-9D5A-024F14D40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010" t="25000" r="8118" b="19231"/>
          <a:stretch>
            <a:fillRect/>
          </a:stretch>
        </p:blipFill>
        <p:spPr bwMode="auto">
          <a:xfrm>
            <a:off x="7391400" y="3810000"/>
            <a:ext cx="2895600" cy="2714625"/>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2462" name="Text Box 21">
            <a:extLst>
              <a:ext uri="{FF2B5EF4-FFF2-40B4-BE49-F238E27FC236}">
                <a16:creationId xmlns:a16="http://schemas.microsoft.com/office/drawing/2014/main" id="{3461DD70-07CC-3E02-F41B-076E326C211E}"/>
              </a:ext>
            </a:extLst>
          </p:cNvPr>
          <p:cNvSpPr txBox="1">
            <a:spLocks noChangeArrowheads="1"/>
          </p:cNvSpPr>
          <p:nvPr/>
        </p:nvSpPr>
        <p:spPr bwMode="auto">
          <a:xfrm>
            <a:off x="6934200" y="6629400"/>
            <a:ext cx="3733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en-US" sz="900">
                <a:solidFill>
                  <a:schemeClr val="bg1"/>
                </a:solidFill>
                <a:latin typeface="Arial" panose="020B0604020202020204" pitchFamily="34" charset="0"/>
              </a:rPr>
              <a:t>Kolo FC, et al: Br J Radiol 90: 146, 2017</a:t>
            </a:r>
          </a:p>
        </p:txBody>
      </p:sp>
      <p:pic>
        <p:nvPicPr>
          <p:cNvPr id="232463" name="Picture 22">
            <a:extLst>
              <a:ext uri="{FF2B5EF4-FFF2-40B4-BE49-F238E27FC236}">
                <a16:creationId xmlns:a16="http://schemas.microsoft.com/office/drawing/2014/main" id="{7E310AA4-0188-89AD-64D5-4CC4DC9A3F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472113"/>
            <a:ext cx="2438400" cy="1198562"/>
          </a:xfrm>
          <a:prstGeom prst="rect">
            <a:avLst/>
          </a:prstGeom>
          <a:noFill/>
          <a:ln w="190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2464" name="Text Box 23">
            <a:extLst>
              <a:ext uri="{FF2B5EF4-FFF2-40B4-BE49-F238E27FC236}">
                <a16:creationId xmlns:a16="http://schemas.microsoft.com/office/drawing/2014/main" id="{C4E5E15E-8A70-3E22-6927-14FA6BD7F525}"/>
              </a:ext>
            </a:extLst>
          </p:cNvPr>
          <p:cNvSpPr txBox="1">
            <a:spLocks noChangeArrowheads="1"/>
          </p:cNvSpPr>
          <p:nvPr/>
        </p:nvSpPr>
        <p:spPr bwMode="auto">
          <a:xfrm>
            <a:off x="1524000" y="6629400"/>
            <a:ext cx="3733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900">
                <a:solidFill>
                  <a:schemeClr val="bg1"/>
                </a:solidFill>
                <a:latin typeface="Arial" panose="020B0604020202020204" pitchFamily="34" charset="0"/>
              </a:rPr>
              <a:t>Dick Fosbury, 1968 Olympic Games</a:t>
            </a:r>
          </a:p>
        </p:txBody>
      </p:sp>
      <p:sp>
        <p:nvSpPr>
          <p:cNvPr id="232465" name="Text Box 2">
            <a:extLst>
              <a:ext uri="{FF2B5EF4-FFF2-40B4-BE49-F238E27FC236}">
                <a16:creationId xmlns:a16="http://schemas.microsoft.com/office/drawing/2014/main" id="{DE924113-6E1E-ECE2-1866-20C9C9EE0B7E}"/>
              </a:ext>
            </a:extLst>
          </p:cNvPr>
          <p:cNvSpPr txBox="1">
            <a:spLocks noChangeArrowheads="1"/>
          </p:cNvSpPr>
          <p:nvPr/>
        </p:nvSpPr>
        <p:spPr bwMode="auto">
          <a:xfrm>
            <a:off x="1828800" y="228600"/>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rgbClr val="FFFF00"/>
                </a:solidFill>
                <a:latin typeface="Arial" panose="020B0604020202020204" pitchFamily="34" charset="0"/>
              </a:rPr>
              <a:t>PATHOLOGIC  CONSIDERATIONS</a:t>
            </a:r>
          </a:p>
        </p:txBody>
      </p:sp>
      <p:sp>
        <p:nvSpPr>
          <p:cNvPr id="232466" name="Text Box 3">
            <a:extLst>
              <a:ext uri="{FF2B5EF4-FFF2-40B4-BE49-F238E27FC236}">
                <a16:creationId xmlns:a16="http://schemas.microsoft.com/office/drawing/2014/main" id="{00C938E9-8FCD-290E-6EE8-864EDFFD4B53}"/>
              </a:ext>
            </a:extLst>
          </p:cNvPr>
          <p:cNvSpPr txBox="1">
            <a:spLocks noChangeArrowheads="1"/>
          </p:cNvSpPr>
          <p:nvPr/>
        </p:nvSpPr>
        <p:spPr bwMode="auto">
          <a:xfrm>
            <a:off x="1895475" y="900113"/>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Char char="•"/>
            </a:pPr>
            <a:r>
              <a:rPr lang="en-US" altLang="en-US" sz="2400">
                <a:solidFill>
                  <a:srgbClr val="FFFF00"/>
                </a:solidFill>
                <a:latin typeface="Arial" panose="020B0604020202020204" pitchFamily="34" charset="0"/>
              </a:rPr>
              <a:t> TENDON TEARS</a:t>
            </a:r>
          </a:p>
        </p:txBody>
      </p:sp>
      <p:sp>
        <p:nvSpPr>
          <p:cNvPr id="232467" name="Text Box 4">
            <a:extLst>
              <a:ext uri="{FF2B5EF4-FFF2-40B4-BE49-F238E27FC236}">
                <a16:creationId xmlns:a16="http://schemas.microsoft.com/office/drawing/2014/main" id="{9FBF4B9E-11CE-61B4-6C8E-6723F2D744CC}"/>
              </a:ext>
            </a:extLst>
          </p:cNvPr>
          <p:cNvSpPr txBox="1">
            <a:spLocks noChangeArrowheads="1"/>
          </p:cNvSpPr>
          <p:nvPr/>
        </p:nvSpPr>
        <p:spPr bwMode="auto">
          <a:xfrm>
            <a:off x="6248400" y="908050"/>
            <a:ext cx="3200400" cy="46672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400">
                <a:solidFill>
                  <a:srgbClr val="FFFF00"/>
                </a:solidFill>
                <a:latin typeface="Arial" panose="020B0604020202020204" pitchFamily="34" charset="0"/>
              </a:rPr>
              <a:t>TERMINOLOGY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0228" name="Group 4">
            <a:extLst>
              <a:ext uri="{FF2B5EF4-FFF2-40B4-BE49-F238E27FC236}">
                <a16:creationId xmlns:a16="http://schemas.microsoft.com/office/drawing/2014/main" id="{D1B2F13D-5A60-B951-74DE-D00A3D61491B}"/>
              </a:ext>
            </a:extLst>
          </p:cNvPr>
          <p:cNvGraphicFramePr>
            <a:graphicFrameLocks noGrp="1"/>
          </p:cNvGraphicFramePr>
          <p:nvPr/>
        </p:nvGraphicFramePr>
        <p:xfrm>
          <a:off x="1981200" y="2133600"/>
          <a:ext cx="8305800" cy="1295400"/>
        </p:xfrm>
        <a:graphic>
          <a:graphicData uri="http://schemas.openxmlformats.org/drawingml/2006/table">
            <a:tbl>
              <a:tblPr/>
              <a:tblGrid>
                <a:gridCol w="27432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1295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000066"/>
                          </a:solidFill>
                          <a:effectLst/>
                          <a:latin typeface="Arial" panose="020B0604020202020204" pitchFamily="34" charset="0"/>
                        </a:rPr>
                        <a:t>FOSBURY FLOP TEAR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rgbClr val="000066"/>
                          </a:solidFill>
                          <a:effectLst/>
                          <a:latin typeface="Arial" panose="020B0604020202020204" pitchFamily="34" charset="0"/>
                        </a:rPr>
                        <a:t>Full-thickness tear that involves the posterior cuff that inverts with adhesions between the torn inverted tendon and the wall of the subacromial bursa, leading to abnormal orientation of the torn fibers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bl>
          </a:graphicData>
        </a:graphic>
      </p:graphicFrame>
      <p:sp>
        <p:nvSpPr>
          <p:cNvPr id="235530" name="Text Box 2">
            <a:extLst>
              <a:ext uri="{FF2B5EF4-FFF2-40B4-BE49-F238E27FC236}">
                <a16:creationId xmlns:a16="http://schemas.microsoft.com/office/drawing/2014/main" id="{7CB742F6-CB64-1C64-FE95-B1B45D78FAAD}"/>
              </a:ext>
            </a:extLst>
          </p:cNvPr>
          <p:cNvSpPr txBox="1">
            <a:spLocks noChangeArrowheads="1"/>
          </p:cNvSpPr>
          <p:nvPr/>
        </p:nvSpPr>
        <p:spPr bwMode="auto">
          <a:xfrm>
            <a:off x="1828800" y="228600"/>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a:solidFill>
                  <a:srgbClr val="FFFF00"/>
                </a:solidFill>
                <a:latin typeface="Arial" panose="020B0604020202020204" pitchFamily="34" charset="0"/>
              </a:rPr>
              <a:t>PATHOLOGIC  CONSIDERATIONS</a:t>
            </a:r>
          </a:p>
        </p:txBody>
      </p:sp>
      <p:sp>
        <p:nvSpPr>
          <p:cNvPr id="235531" name="Text Box 3">
            <a:extLst>
              <a:ext uri="{FF2B5EF4-FFF2-40B4-BE49-F238E27FC236}">
                <a16:creationId xmlns:a16="http://schemas.microsoft.com/office/drawing/2014/main" id="{7BB546CC-37DC-A9D9-7123-3C12718B8340}"/>
              </a:ext>
            </a:extLst>
          </p:cNvPr>
          <p:cNvSpPr txBox="1">
            <a:spLocks noChangeArrowheads="1"/>
          </p:cNvSpPr>
          <p:nvPr/>
        </p:nvSpPr>
        <p:spPr bwMode="auto">
          <a:xfrm>
            <a:off x="1895475" y="900113"/>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Char char="•"/>
            </a:pPr>
            <a:r>
              <a:rPr lang="en-US" altLang="en-US" sz="2400">
                <a:solidFill>
                  <a:srgbClr val="FFFF00"/>
                </a:solidFill>
                <a:latin typeface="Arial" panose="020B0604020202020204" pitchFamily="34" charset="0"/>
              </a:rPr>
              <a:t> TENDON TEARS</a:t>
            </a:r>
          </a:p>
        </p:txBody>
      </p:sp>
      <p:sp>
        <p:nvSpPr>
          <p:cNvPr id="235532" name="Text Box 4">
            <a:extLst>
              <a:ext uri="{FF2B5EF4-FFF2-40B4-BE49-F238E27FC236}">
                <a16:creationId xmlns:a16="http://schemas.microsoft.com/office/drawing/2014/main" id="{DC725761-02A7-5040-E8AA-678A475E0CB4}"/>
              </a:ext>
            </a:extLst>
          </p:cNvPr>
          <p:cNvSpPr txBox="1">
            <a:spLocks noChangeArrowheads="1"/>
          </p:cNvSpPr>
          <p:nvPr/>
        </p:nvSpPr>
        <p:spPr bwMode="auto">
          <a:xfrm>
            <a:off x="6248400" y="908050"/>
            <a:ext cx="3200400" cy="46672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400">
                <a:solidFill>
                  <a:srgbClr val="FFFF00"/>
                </a:solidFill>
                <a:latin typeface="Arial" panose="020B0604020202020204" pitchFamily="34" charset="0"/>
              </a:rPr>
              <a:t>TERMINOLOGY</a:t>
            </a:r>
          </a:p>
        </p:txBody>
      </p:sp>
      <p:pic>
        <p:nvPicPr>
          <p:cNvPr id="2" name="Picture 1">
            <a:extLst>
              <a:ext uri="{FF2B5EF4-FFF2-40B4-BE49-F238E27FC236}">
                <a16:creationId xmlns:a16="http://schemas.microsoft.com/office/drawing/2014/main" id="{533B9038-6597-92E0-B31A-75CCBAED36C9}"/>
              </a:ext>
            </a:extLst>
          </p:cNvPr>
          <p:cNvPicPr>
            <a:picLocks noChangeAspect="1"/>
          </p:cNvPicPr>
          <p:nvPr/>
        </p:nvPicPr>
        <p:blipFill rotWithShape="1">
          <a:blip r:embed="rId2"/>
          <a:srcRect b="17857"/>
          <a:stretch/>
        </p:blipFill>
        <p:spPr>
          <a:xfrm>
            <a:off x="2057400" y="3505200"/>
            <a:ext cx="3048000" cy="1604963"/>
          </a:xfrm>
          <a:prstGeom prst="rect">
            <a:avLst/>
          </a:prstGeom>
          <a:ln>
            <a:solidFill>
              <a:schemeClr val="accent5">
                <a:lumMod val="50000"/>
              </a:schemeClr>
            </a:solidFill>
          </a:ln>
        </p:spPr>
      </p:pic>
      <p:pic>
        <p:nvPicPr>
          <p:cNvPr id="3" name="Picture 2">
            <a:extLst>
              <a:ext uri="{FF2B5EF4-FFF2-40B4-BE49-F238E27FC236}">
                <a16:creationId xmlns:a16="http://schemas.microsoft.com/office/drawing/2014/main" id="{6712BE66-1095-AF2D-6B51-DE0135464CDF}"/>
              </a:ext>
            </a:extLst>
          </p:cNvPr>
          <p:cNvPicPr>
            <a:picLocks noChangeAspect="1"/>
          </p:cNvPicPr>
          <p:nvPr/>
        </p:nvPicPr>
        <p:blipFill rotWithShape="1">
          <a:blip r:embed="rId3"/>
          <a:srcRect b="19769"/>
          <a:stretch/>
        </p:blipFill>
        <p:spPr>
          <a:xfrm>
            <a:off x="2057400" y="5110163"/>
            <a:ext cx="3048000" cy="1568450"/>
          </a:xfrm>
          <a:prstGeom prst="rect">
            <a:avLst/>
          </a:prstGeom>
          <a:ln>
            <a:solidFill>
              <a:schemeClr val="accent5">
                <a:lumMod val="50000"/>
              </a:schemeClr>
            </a:solidFill>
          </a:ln>
        </p:spPr>
      </p:pic>
      <p:pic>
        <p:nvPicPr>
          <p:cNvPr id="4" name="Picture 3">
            <a:extLst>
              <a:ext uri="{FF2B5EF4-FFF2-40B4-BE49-F238E27FC236}">
                <a16:creationId xmlns:a16="http://schemas.microsoft.com/office/drawing/2014/main" id="{54FBC381-C092-C9FF-F0A2-ECAA12F6B1BE}"/>
              </a:ext>
            </a:extLst>
          </p:cNvPr>
          <p:cNvPicPr>
            <a:picLocks noChangeAspect="1"/>
          </p:cNvPicPr>
          <p:nvPr/>
        </p:nvPicPr>
        <p:blipFill rotWithShape="1">
          <a:blip r:embed="rId4"/>
          <a:srcRect l="14391" r="11597"/>
          <a:stretch/>
        </p:blipFill>
        <p:spPr>
          <a:xfrm>
            <a:off x="7543800" y="3500438"/>
            <a:ext cx="2667000" cy="3168650"/>
          </a:xfrm>
          <a:prstGeom prst="rect">
            <a:avLst/>
          </a:prstGeom>
          <a:ln>
            <a:solidFill>
              <a:schemeClr val="accent5">
                <a:lumMod val="50000"/>
              </a:schemeClr>
            </a:solidFill>
          </a:ln>
        </p:spPr>
      </p:pic>
      <p:pic>
        <p:nvPicPr>
          <p:cNvPr id="5" name="Picture 4">
            <a:extLst>
              <a:ext uri="{FF2B5EF4-FFF2-40B4-BE49-F238E27FC236}">
                <a16:creationId xmlns:a16="http://schemas.microsoft.com/office/drawing/2014/main" id="{83A4D5D9-A5F6-288E-3BBE-67730BF39881}"/>
              </a:ext>
            </a:extLst>
          </p:cNvPr>
          <p:cNvPicPr>
            <a:picLocks noChangeAspect="1"/>
          </p:cNvPicPr>
          <p:nvPr/>
        </p:nvPicPr>
        <p:blipFill>
          <a:blip r:embed="rId5"/>
          <a:stretch>
            <a:fillRect/>
          </a:stretch>
        </p:blipFill>
        <p:spPr>
          <a:xfrm>
            <a:off x="5073650" y="3505200"/>
            <a:ext cx="2528888" cy="3173413"/>
          </a:xfrm>
          <a:prstGeom prst="rect">
            <a:avLst/>
          </a:prstGeom>
          <a:ln>
            <a:solidFill>
              <a:schemeClr val="accent5">
                <a:lumMod val="50000"/>
              </a:schemeClr>
            </a:solidFill>
          </a:ln>
        </p:spPr>
      </p:pic>
      <p:sp>
        <p:nvSpPr>
          <p:cNvPr id="235537" name="AutoShape 17">
            <a:extLst>
              <a:ext uri="{FF2B5EF4-FFF2-40B4-BE49-F238E27FC236}">
                <a16:creationId xmlns:a16="http://schemas.microsoft.com/office/drawing/2014/main" id="{4463A01E-8EA5-7569-E8BA-0E6D9BFC703B}"/>
              </a:ext>
            </a:extLst>
          </p:cNvPr>
          <p:cNvSpPr>
            <a:spLocks noChangeArrowheads="1"/>
          </p:cNvSpPr>
          <p:nvPr/>
        </p:nvSpPr>
        <p:spPr bwMode="auto">
          <a:xfrm rot="-1250002">
            <a:off x="2951163" y="5303838"/>
            <a:ext cx="333375" cy="381000"/>
          </a:xfrm>
          <a:prstGeom prst="downArrow">
            <a:avLst>
              <a:gd name="adj1" fmla="val 46509"/>
              <a:gd name="adj2" fmla="val 6360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235538" name="AutoShape 17">
            <a:extLst>
              <a:ext uri="{FF2B5EF4-FFF2-40B4-BE49-F238E27FC236}">
                <a16:creationId xmlns:a16="http://schemas.microsoft.com/office/drawing/2014/main" id="{2FF55653-B88D-372E-6428-9020259EFDC9}"/>
              </a:ext>
            </a:extLst>
          </p:cNvPr>
          <p:cNvSpPr>
            <a:spLocks noChangeArrowheads="1"/>
          </p:cNvSpPr>
          <p:nvPr/>
        </p:nvSpPr>
        <p:spPr bwMode="auto">
          <a:xfrm rot="-1250002">
            <a:off x="5967413" y="3767138"/>
            <a:ext cx="333375" cy="381000"/>
          </a:xfrm>
          <a:prstGeom prst="downArrow">
            <a:avLst>
              <a:gd name="adj1" fmla="val 46509"/>
              <a:gd name="adj2" fmla="val 6360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235539" name="AutoShape 17">
            <a:extLst>
              <a:ext uri="{FF2B5EF4-FFF2-40B4-BE49-F238E27FC236}">
                <a16:creationId xmlns:a16="http://schemas.microsoft.com/office/drawing/2014/main" id="{AA96F957-48EB-73AF-C9B9-093171844CA3}"/>
              </a:ext>
            </a:extLst>
          </p:cNvPr>
          <p:cNvSpPr>
            <a:spLocks noChangeArrowheads="1"/>
          </p:cNvSpPr>
          <p:nvPr/>
        </p:nvSpPr>
        <p:spPr bwMode="auto">
          <a:xfrm rot="-1250002">
            <a:off x="2876550" y="3627438"/>
            <a:ext cx="333375" cy="381000"/>
          </a:xfrm>
          <a:prstGeom prst="downArrow">
            <a:avLst>
              <a:gd name="adj1" fmla="val 46509"/>
              <a:gd name="adj2" fmla="val 6360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235540" name="AutoShape 17">
            <a:extLst>
              <a:ext uri="{FF2B5EF4-FFF2-40B4-BE49-F238E27FC236}">
                <a16:creationId xmlns:a16="http://schemas.microsoft.com/office/drawing/2014/main" id="{A8A78839-1E2C-C8F0-83C7-A07ED4753D7E}"/>
              </a:ext>
            </a:extLst>
          </p:cNvPr>
          <p:cNvSpPr>
            <a:spLocks noChangeArrowheads="1"/>
          </p:cNvSpPr>
          <p:nvPr/>
        </p:nvSpPr>
        <p:spPr bwMode="auto">
          <a:xfrm rot="-1250002">
            <a:off x="8362950" y="3932238"/>
            <a:ext cx="333375" cy="381000"/>
          </a:xfrm>
          <a:prstGeom prst="downArrow">
            <a:avLst>
              <a:gd name="adj1" fmla="val 46509"/>
              <a:gd name="adj2" fmla="val 63603"/>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3172</TotalTime>
  <Words>102</Words>
  <Application>Microsoft Office PowerPoint</Application>
  <PresentationFormat>Widescreen</PresentationFormat>
  <Paragraphs>12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Default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DRESNICK</dc:creator>
  <cp:lastModifiedBy>Resnick, Donald</cp:lastModifiedBy>
  <cp:revision>106</cp:revision>
  <dcterms:created xsi:type="dcterms:W3CDTF">2020-08-14T17:27:45Z</dcterms:created>
  <dcterms:modified xsi:type="dcterms:W3CDTF">2023-05-09T20:47:57Z</dcterms:modified>
</cp:coreProperties>
</file>