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0" r:id="rId2"/>
    <p:sldId id="314" r:id="rId3"/>
    <p:sldId id="320" r:id="rId4"/>
    <p:sldId id="321" r:id="rId5"/>
    <p:sldId id="457" r:id="rId6"/>
    <p:sldId id="458" r:id="rId7"/>
    <p:sldId id="459" r:id="rId8"/>
    <p:sldId id="460" r:id="rId9"/>
    <p:sldId id="422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6" autoAdjust="0"/>
    <p:restoredTop sz="94660"/>
  </p:normalViewPr>
  <p:slideViewPr>
    <p:cSldViewPr>
      <p:cViewPr varScale="1">
        <p:scale>
          <a:sx n="129" d="100"/>
          <a:sy n="129" d="100"/>
        </p:scale>
        <p:origin x="665" y="7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B8ADA-3B0D-F9BB-03C0-863229CA09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8F56A-E15C-121A-40DA-30007D09D3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5EEF19-AC3F-46C0-ABA5-54B935E435DE}" type="datetimeFigureOut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3B6E49-5488-F5B7-F20D-F677B2B6A1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FE74DB-F20C-6B9F-D162-5493C6EFF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B973A-53CF-A8FA-EE61-D3152627C7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68B52-B348-9239-6F3A-383F11D59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D50F2D-A109-4078-B85B-3C68BB9F5C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53B05B-1458-D746-1092-9AAB988A2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37A1C-8EC8-4CA9-A099-E2BCAED7763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3954" name="Slide Image Placeholder 1">
            <a:extLst>
              <a:ext uri="{FF2B5EF4-FFF2-40B4-BE49-F238E27FC236}">
                <a16:creationId xmlns:a16="http://schemas.microsoft.com/office/drawing/2014/main" id="{325BE93A-B2D7-5FA6-8E85-0B25B1237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3955" name="Notes Placeholder 2">
            <a:extLst>
              <a:ext uri="{FF2B5EF4-FFF2-40B4-BE49-F238E27FC236}">
                <a16:creationId xmlns:a16="http://schemas.microsoft.com/office/drawing/2014/main" id="{2072B6B6-190A-C4B0-CD10-968596561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3956" name="Slide Number Placeholder 3">
            <a:extLst>
              <a:ext uri="{FF2B5EF4-FFF2-40B4-BE49-F238E27FC236}">
                <a16:creationId xmlns:a16="http://schemas.microsoft.com/office/drawing/2014/main" id="{13FC0549-D56E-878B-5DE6-B2EAD72768A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F0EDF7C-F76F-49D6-9B5F-E432E094EA85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A58AF2-B0E7-ACAE-667D-EBDA699C0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7AA4C-B87B-4630-9056-85F3892C04E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56002" name="Slide Image Placeholder 1">
            <a:extLst>
              <a:ext uri="{FF2B5EF4-FFF2-40B4-BE49-F238E27FC236}">
                <a16:creationId xmlns:a16="http://schemas.microsoft.com/office/drawing/2014/main" id="{2D6AECA9-62F4-D9B9-4374-FDDCADDD2D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6003" name="Notes Placeholder 2">
            <a:extLst>
              <a:ext uri="{FF2B5EF4-FFF2-40B4-BE49-F238E27FC236}">
                <a16:creationId xmlns:a16="http://schemas.microsoft.com/office/drawing/2014/main" id="{E8AC48EF-4A59-E913-1345-856CE2E53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And therefore it is not an accessory muscle or fascicle, but a true hypertrophy of the muscle.</a:t>
            </a:r>
          </a:p>
        </p:txBody>
      </p:sp>
      <p:sp>
        <p:nvSpPr>
          <p:cNvPr id="256004" name="Slide Number Placeholder 3">
            <a:extLst>
              <a:ext uri="{FF2B5EF4-FFF2-40B4-BE49-F238E27FC236}">
                <a16:creationId xmlns:a16="http://schemas.microsoft.com/office/drawing/2014/main" id="{5C449999-4A2A-8337-9EA4-B31CEE17FB2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4BBF486-65CF-45A7-BFB9-E30977603636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B8841-04D9-6D1F-2BB2-FBF679B8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86662-CBFF-9C79-93AB-C0D72AD8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4EC20-D24D-521F-1316-F13F45C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41CB3-B239-4D8A-ADB4-13174D18E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25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490E6-4881-C256-5DEB-ACAA407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5BD6-2A27-567E-ADFB-FE018FD0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E64D-1769-E018-1C25-73C52517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89E48-2C8C-4228-84E0-C6CD3A6C9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02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BF994-F3C2-D5DC-593F-21D2058B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93442-38BE-C8FB-AC89-0C11A15C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622D7-86BA-CBA4-97C4-70783E98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29C11-5637-4292-88C7-AE1BDD5E9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7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F545-642B-7AE0-D41A-01A420D4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DF67E-6E7C-1F27-2D3B-86713B0B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A4DA1-967A-86AD-AC2A-009571C2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93A49-91DD-4191-A70F-8E844BDA8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6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5134-3D96-905F-78BB-27762688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110CA-8FC3-456C-3BF9-037C1925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73981-CDFA-509B-49A3-896337C8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E746-589A-415C-8814-57C39C4BC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59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5E2B27-1379-E36A-C731-A9F99A57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91D67E-C309-6CBD-AF05-9B98F4DC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D8C97-9E8B-61E7-1DBA-16D98EE6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214D-3DE4-46BF-B760-26E22A563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5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BA2226-3FA9-6D7A-1A62-EFF41211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8F84F1-CC32-9164-DAF7-55A929EE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C4F0C8-0F2A-F81F-42F7-69CFF240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7346C-40B2-4CFF-95F1-D53069188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61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59A49F-833E-8C7D-CE14-4DAB57E3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F333DC-7594-5FFE-DE92-A1DDF81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EEEE70-AC2C-C8E4-958E-B6618481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75CB4-CAB7-429B-BBAF-868C513AE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21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645521-264D-3D9A-DFD8-20D670E6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D99140-B464-9F3B-C6C7-444CD4D2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300E79-A336-67A4-1C8C-D62E10CA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B52E0-839B-46FE-8F7E-5BCFA6362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91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C77E71-BA37-F035-7448-97BDED23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55EE5-3351-1D2E-8292-7C852171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A5918B-CA89-F2A1-C15E-91F94DCD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D6D5B-D807-43B2-A38E-1708B790A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2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D3909C-6A79-F7C6-1BCD-719C8475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F5EFF5-C9A2-6FEE-9564-43380823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967B10-C840-C780-0045-65DBD31A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C4141-AF18-4051-BB5D-DD810ED5D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99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8DE429-2BB8-EDAC-B62A-8B792FED8F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1474959-A257-9E77-40C2-EF5EE1A7E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86B29-C640-80BB-8638-E8674472C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D595B-4EDD-30E0-C87E-870D0569B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5EBBE-ABFA-257A-C5B3-E5D2FCA4E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CA95435-F42C-4056-92F0-3252F6CB00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6BC3B6DB-5F6F-5013-14AD-7C045B17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600200"/>
            <a:ext cx="2089150" cy="510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1DE1772B-D869-B0A0-D5E2-9F12522B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655888" cy="510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1741A014-6F27-5891-DDC0-EDCB42F0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1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CASE 8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0A1B236E-9B36-61AD-D350-4920C02F3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14401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40 YEAR OLD WOMAN WITH MASS ON OUTSIDE OF LEFT FOOT AND SIMILAR BUT SMALLER MASS ON THE OPPOSITE SIDE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>
            <a:extLst>
              <a:ext uri="{FF2B5EF4-FFF2-40B4-BE49-F238E27FC236}">
                <a16:creationId xmlns:a16="http://schemas.microsoft.com/office/drawing/2014/main" id="{328B1BD9-3C4C-1894-AAF7-170DA1FB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743200"/>
            <a:ext cx="1674813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9" name="Picture 9">
            <a:extLst>
              <a:ext uri="{FF2B5EF4-FFF2-40B4-BE49-F238E27FC236}">
                <a16:creationId xmlns:a16="http://schemas.microsoft.com/office/drawing/2014/main" id="{B77101CA-BB62-DF11-03C4-303822FC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2192338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0" name="Picture 10">
            <a:extLst>
              <a:ext uri="{FF2B5EF4-FFF2-40B4-BE49-F238E27FC236}">
                <a16:creationId xmlns:a16="http://schemas.microsoft.com/office/drawing/2014/main" id="{02143403-1978-97B8-1DBB-CB09599B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5556" b="2040"/>
          <a:stretch>
            <a:fillRect/>
          </a:stretch>
        </p:blipFill>
        <p:spPr bwMode="auto">
          <a:xfrm>
            <a:off x="5638800" y="2743200"/>
            <a:ext cx="2514600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1" name="Picture 11">
            <a:extLst>
              <a:ext uri="{FF2B5EF4-FFF2-40B4-BE49-F238E27FC236}">
                <a16:creationId xmlns:a16="http://schemas.microsoft.com/office/drawing/2014/main" id="{2880485C-8613-0F27-E532-1D4FE25A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8" b="2248"/>
          <a:stretch>
            <a:fillRect/>
          </a:stretch>
        </p:blipFill>
        <p:spPr bwMode="auto">
          <a:xfrm>
            <a:off x="8153400" y="2743200"/>
            <a:ext cx="2438400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72" name="Text Box 12">
            <a:extLst>
              <a:ext uri="{FF2B5EF4-FFF2-40B4-BE49-F238E27FC236}">
                <a16:creationId xmlns:a16="http://schemas.microsoft.com/office/drawing/2014/main" id="{22160573-3470-92A1-56B2-31FFF131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1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CASE 8</a:t>
            </a:r>
          </a:p>
        </p:txBody>
      </p:sp>
      <p:sp>
        <p:nvSpPr>
          <p:cNvPr id="66573" name="Text Box 13">
            <a:extLst>
              <a:ext uri="{FF2B5EF4-FFF2-40B4-BE49-F238E27FC236}">
                <a16:creationId xmlns:a16="http://schemas.microsoft.com/office/drawing/2014/main" id="{80B2B25E-52B2-80CE-1834-6C86AFB56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33600"/>
            <a:ext cx="967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PROXIMAL                                                                                        DISTAL</a:t>
            </a:r>
          </a:p>
        </p:txBody>
      </p:sp>
      <p:sp>
        <p:nvSpPr>
          <p:cNvPr id="66574" name="Line 14">
            <a:extLst>
              <a:ext uri="{FF2B5EF4-FFF2-40B4-BE49-F238E27FC236}">
                <a16:creationId xmlns:a16="http://schemas.microsoft.com/office/drawing/2014/main" id="{5CBC6569-4849-4127-75C8-BA24FF77F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362200"/>
            <a:ext cx="54102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1DF2C414-55BD-F2DA-1FC1-8E41CBF5A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05401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T1 FSE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3" descr="ax_PD_FS_16.jpg">
            <a:extLst>
              <a:ext uri="{FF2B5EF4-FFF2-40B4-BE49-F238E27FC236}">
                <a16:creationId xmlns:a16="http://schemas.microsoft.com/office/drawing/2014/main" id="{FF3DDDD6-8C48-85A3-AE6A-E21928165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5714" r="11147" b="2856"/>
          <a:stretch>
            <a:fillRect/>
          </a:stretch>
        </p:blipFill>
        <p:spPr bwMode="auto">
          <a:xfrm>
            <a:off x="6096000" y="990601"/>
            <a:ext cx="2743200" cy="2309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4" descr="ax_T1_16.jpg">
            <a:extLst>
              <a:ext uri="{FF2B5EF4-FFF2-40B4-BE49-F238E27FC236}">
                <a16:creationId xmlns:a16="http://schemas.microsoft.com/office/drawing/2014/main" id="{9084E2A4-A9C9-FAC8-A188-5CBD78A3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5714" r="11147"/>
          <a:stretch>
            <a:fillRect/>
          </a:stretch>
        </p:blipFill>
        <p:spPr bwMode="auto">
          <a:xfrm>
            <a:off x="3200400" y="990600"/>
            <a:ext cx="2743200" cy="2382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5" descr="cor_PD_29.jpg">
            <a:extLst>
              <a:ext uri="{FF2B5EF4-FFF2-40B4-BE49-F238E27FC236}">
                <a16:creationId xmlns:a16="http://schemas.microsoft.com/office/drawing/2014/main" id="{0E47CB80-F94D-2347-8680-A70134353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8163" r="10051"/>
          <a:stretch>
            <a:fillRect/>
          </a:stretch>
        </p:blipFill>
        <p:spPr bwMode="auto">
          <a:xfrm>
            <a:off x="3200400" y="3276600"/>
            <a:ext cx="2743200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6" descr="cor_PD_FS_29.jpg">
            <a:extLst>
              <a:ext uri="{FF2B5EF4-FFF2-40B4-BE49-F238E27FC236}">
                <a16:creationId xmlns:a16="http://schemas.microsoft.com/office/drawing/2014/main" id="{E90A9FD3-E153-7485-3055-4C5BABBD9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8163" r="12579" b="2040"/>
          <a:stretch>
            <a:fillRect/>
          </a:stretch>
        </p:blipFill>
        <p:spPr bwMode="auto">
          <a:xfrm>
            <a:off x="6096000" y="3276600"/>
            <a:ext cx="2743200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4" name="Text Box 10">
            <a:extLst>
              <a:ext uri="{FF2B5EF4-FFF2-40B4-BE49-F238E27FC236}">
                <a16:creationId xmlns:a16="http://schemas.microsoft.com/office/drawing/2014/main" id="{92E1A5B2-B14C-1479-FF8B-BEC7E7E4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1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ANOTHER CASE WITH SAME DIAGNOSIS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757BB3ED-396A-047E-5A21-D316C2DB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1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CASE 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4518521C-F573-3AAF-0D8C-5AAE13E7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1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CASE 8</a:t>
            </a: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FE9A1F71-42DB-6790-303E-E4ABF762C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906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HYPERTROPHY OF THE ABDUCTOR DIGITI MINIMI MUSCLE</a:t>
            </a:r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F8ED523D-4CF0-493A-098D-4F6133378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743200"/>
            <a:ext cx="1744663" cy="335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>
            <a:extLst>
              <a:ext uri="{FF2B5EF4-FFF2-40B4-BE49-F238E27FC236}">
                <a16:creationId xmlns:a16="http://schemas.microsoft.com/office/drawing/2014/main" id="{DDA11C98-379C-F9EA-BC6A-0F76A75C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2192338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6" name="Picture 8">
            <a:extLst>
              <a:ext uri="{FF2B5EF4-FFF2-40B4-BE49-F238E27FC236}">
                <a16:creationId xmlns:a16="http://schemas.microsoft.com/office/drawing/2014/main" id="{FA448A25-AFFB-7F79-7269-4D46BE0C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5556" b="2040"/>
          <a:stretch>
            <a:fillRect/>
          </a:stretch>
        </p:blipFill>
        <p:spPr bwMode="auto">
          <a:xfrm>
            <a:off x="5638800" y="2743200"/>
            <a:ext cx="2514600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7" name="Picture 9">
            <a:extLst>
              <a:ext uri="{FF2B5EF4-FFF2-40B4-BE49-F238E27FC236}">
                <a16:creationId xmlns:a16="http://schemas.microsoft.com/office/drawing/2014/main" id="{DC0841BB-7719-E918-FB25-0975AE52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8" b="2248"/>
          <a:stretch>
            <a:fillRect/>
          </a:stretch>
        </p:blipFill>
        <p:spPr bwMode="auto">
          <a:xfrm>
            <a:off x="8153400" y="2743200"/>
            <a:ext cx="2438400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Content Placeholder 2">
            <a:extLst>
              <a:ext uri="{FF2B5EF4-FFF2-40B4-BE49-F238E27FC236}">
                <a16:creationId xmlns:a16="http://schemas.microsoft.com/office/drawing/2014/main" id="{A96DCF65-5EA8-257E-9934-553074D074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05000" y="2438401"/>
            <a:ext cx="5715000" cy="3395663"/>
          </a:xfrm>
        </p:spPr>
        <p:txBody>
          <a:bodyPr/>
          <a:lstStyle/>
          <a:p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Reported to occur in athletic children</a:t>
            </a:r>
          </a:p>
          <a:p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Ddx:</a:t>
            </a:r>
          </a:p>
          <a:p>
            <a:pPr lvl="1"/>
            <a:r>
              <a:rPr lang="en-US" altLang="en-US">
                <a:solidFill>
                  <a:schemeClr val="bg1"/>
                </a:solidFill>
                <a:cs typeface="Arial" panose="020B0604020202020204" pitchFamily="34" charset="0"/>
              </a:rPr>
              <a:t>“Pseudohypertrophy” in muscular dystrophy</a:t>
            </a:r>
          </a:p>
          <a:p>
            <a:pPr lvl="1"/>
            <a:r>
              <a:rPr lang="en-US" altLang="en-US">
                <a:solidFill>
                  <a:schemeClr val="bg1"/>
                </a:solidFill>
                <a:cs typeface="Arial" panose="020B0604020202020204" pitchFamily="34" charset="0"/>
              </a:rPr>
              <a:t>Hypertrophy in gigantism, but both bone and soft tissue involved</a:t>
            </a:r>
          </a:p>
          <a:p>
            <a:endParaRPr lang="en-US" alt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51907" name="Picture 3">
            <a:extLst>
              <a:ext uri="{FF2B5EF4-FFF2-40B4-BE49-F238E27FC236}">
                <a16:creationId xmlns:a16="http://schemas.microsoft.com/office/drawing/2014/main" id="{D81A4BA2-7A96-180E-96D5-33AEF3C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" r="45892"/>
          <a:stretch>
            <a:fillRect/>
          </a:stretch>
        </p:blipFill>
        <p:spPr bwMode="auto">
          <a:xfrm>
            <a:off x="7772400" y="2590800"/>
            <a:ext cx="2438400" cy="3505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9" name="TextBox 2">
            <a:extLst>
              <a:ext uri="{FF2B5EF4-FFF2-40B4-BE49-F238E27FC236}">
                <a16:creationId xmlns:a16="http://schemas.microsoft.com/office/drawing/2014/main" id="{53CBDDDD-0125-E4A4-9DB9-EAB704AB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6400800"/>
            <a:ext cx="80565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</a:rPr>
              <a:t>Raab P. Hypertrophy of the abductor digiti minimi.  Foot Ankle Surg 2008. 14: 43-6.</a:t>
            </a:r>
          </a:p>
          <a:p>
            <a:endParaRPr lang="en-US" altLang="en-US"/>
          </a:p>
        </p:txBody>
      </p:sp>
      <p:sp>
        <p:nvSpPr>
          <p:cNvPr id="251911" name="Text Box 7">
            <a:extLst>
              <a:ext uri="{FF2B5EF4-FFF2-40B4-BE49-F238E27FC236}">
                <a16:creationId xmlns:a16="http://schemas.microsoft.com/office/drawing/2014/main" id="{0BC6CF17-5365-EAEA-A557-3AA316C63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1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CASE 8</a:t>
            </a:r>
          </a:p>
        </p:txBody>
      </p:sp>
      <p:sp>
        <p:nvSpPr>
          <p:cNvPr id="251912" name="Text Box 8">
            <a:extLst>
              <a:ext uri="{FF2B5EF4-FFF2-40B4-BE49-F238E27FC236}">
                <a16:creationId xmlns:a16="http://schemas.microsoft.com/office/drawing/2014/main" id="{7195C31A-EF5B-6331-4F76-34F83CEF2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906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HYPERTROPHY OF THE ABDUCTOR DIGITI MINIMI MUSCLE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5C71-6083-11CB-452C-60D9097648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2133600"/>
            <a:ext cx="62484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300">
                <a:solidFill>
                  <a:schemeClr val="bg1"/>
                </a:solidFill>
              </a:rPr>
              <a:t>Abductor digiti minimi muscle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300">
                <a:solidFill>
                  <a:schemeClr val="bg1"/>
                </a:solidFill>
              </a:rPr>
              <a:t>	</a:t>
            </a:r>
            <a:r>
              <a:rPr lang="en-US" altLang="en-US" sz="1800">
                <a:solidFill>
                  <a:schemeClr val="bg1"/>
                </a:solidFill>
              </a:rPr>
              <a:t>Origin: calcaneal tuberosity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	Insertion: base of 5</a:t>
            </a:r>
            <a:r>
              <a:rPr lang="en-US" altLang="en-US" sz="1800" baseline="30000">
                <a:solidFill>
                  <a:schemeClr val="bg1"/>
                </a:solidFill>
              </a:rPr>
              <a:t>th</a:t>
            </a:r>
            <a:r>
              <a:rPr lang="en-US" altLang="en-US" sz="1800">
                <a:solidFill>
                  <a:schemeClr val="bg1"/>
                </a:solidFill>
              </a:rPr>
              <a:t> proximal phalanx</a:t>
            </a:r>
          </a:p>
          <a:p>
            <a:pPr>
              <a:lnSpc>
                <a:spcPct val="80000"/>
              </a:lnSpc>
            </a:pPr>
            <a:endParaRPr lang="en-US" altLang="en-US" sz="23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300">
                <a:solidFill>
                  <a:schemeClr val="bg1"/>
                </a:solidFill>
              </a:rPr>
              <a:t>Numerous variations exist</a:t>
            </a:r>
            <a:endParaRPr lang="en-US" altLang="en-US" sz="270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endParaRPr lang="en-US" altLang="en-US" sz="2300">
              <a:solidFill>
                <a:schemeClr val="bg1"/>
              </a:solidFill>
            </a:endParaRPr>
          </a:p>
        </p:txBody>
      </p:sp>
      <p:sp>
        <p:nvSpPr>
          <p:cNvPr id="252931" name="TextBox 5">
            <a:extLst>
              <a:ext uri="{FF2B5EF4-FFF2-40B4-BE49-F238E27FC236}">
                <a16:creationId xmlns:a16="http://schemas.microsoft.com/office/drawing/2014/main" id="{A877C397-9A01-BA97-D84E-A2EF5E0F8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1214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</a:rPr>
              <a:t>Kopuz C. A rare anomaly of the abductor digiti minimi. CTO 1999. 164:174-6.</a:t>
            </a:r>
          </a:p>
        </p:txBody>
      </p:sp>
      <p:pic>
        <p:nvPicPr>
          <p:cNvPr id="252932" name="Picture 5">
            <a:extLst>
              <a:ext uri="{FF2B5EF4-FFF2-40B4-BE49-F238E27FC236}">
                <a16:creationId xmlns:a16="http://schemas.microsoft.com/office/drawing/2014/main" id="{F5700AD8-922F-1B91-6218-F272E4EB3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/>
          <a:stretch>
            <a:fillRect/>
          </a:stretch>
        </p:blipFill>
        <p:spPr bwMode="auto">
          <a:xfrm>
            <a:off x="7772400" y="1981200"/>
            <a:ext cx="2590800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806A832-0300-F778-8592-DD6DED4AC4C0}"/>
              </a:ext>
            </a:extLst>
          </p:cNvPr>
          <p:cNvSpPr/>
          <p:nvPr/>
        </p:nvSpPr>
        <p:spPr>
          <a:xfrm>
            <a:off x="9172576" y="3397250"/>
            <a:ext cx="754063" cy="2825750"/>
          </a:xfrm>
          <a:custGeom>
            <a:avLst/>
            <a:gdLst>
              <a:gd name="connsiteX0" fmla="*/ 635508 w 754380"/>
              <a:gd name="connsiteY0" fmla="*/ 36576 h 2825496"/>
              <a:gd name="connsiteX1" fmla="*/ 649224 w 754380"/>
              <a:gd name="connsiteY1" fmla="*/ 233172 h 2825496"/>
              <a:gd name="connsiteX2" fmla="*/ 571500 w 754380"/>
              <a:gd name="connsiteY2" fmla="*/ 534924 h 2825496"/>
              <a:gd name="connsiteX3" fmla="*/ 480060 w 754380"/>
              <a:gd name="connsiteY3" fmla="*/ 868680 h 2825496"/>
              <a:gd name="connsiteX4" fmla="*/ 297180 w 754380"/>
              <a:gd name="connsiteY4" fmla="*/ 1147572 h 2825496"/>
              <a:gd name="connsiteX5" fmla="*/ 178308 w 754380"/>
              <a:gd name="connsiteY5" fmla="*/ 1527048 h 2825496"/>
              <a:gd name="connsiteX6" fmla="*/ 201168 w 754380"/>
              <a:gd name="connsiteY6" fmla="*/ 1892808 h 2825496"/>
              <a:gd name="connsiteX7" fmla="*/ 192024 w 754380"/>
              <a:gd name="connsiteY7" fmla="*/ 2199132 h 2825496"/>
              <a:gd name="connsiteX8" fmla="*/ 0 w 754380"/>
              <a:gd name="connsiteY8" fmla="*/ 2770632 h 2825496"/>
              <a:gd name="connsiteX9" fmla="*/ 201168 w 754380"/>
              <a:gd name="connsiteY9" fmla="*/ 2825496 h 2825496"/>
              <a:gd name="connsiteX10" fmla="*/ 379476 w 754380"/>
              <a:gd name="connsiteY10" fmla="*/ 2532888 h 2825496"/>
              <a:gd name="connsiteX11" fmla="*/ 484632 w 754380"/>
              <a:gd name="connsiteY11" fmla="*/ 2185416 h 2825496"/>
              <a:gd name="connsiteX12" fmla="*/ 502920 w 754380"/>
              <a:gd name="connsiteY12" fmla="*/ 1815084 h 2825496"/>
              <a:gd name="connsiteX13" fmla="*/ 502920 w 754380"/>
              <a:gd name="connsiteY13" fmla="*/ 1389888 h 2825496"/>
              <a:gd name="connsiteX14" fmla="*/ 681228 w 754380"/>
              <a:gd name="connsiteY14" fmla="*/ 1046988 h 2825496"/>
              <a:gd name="connsiteX15" fmla="*/ 754380 w 754380"/>
              <a:gd name="connsiteY15" fmla="*/ 667512 h 2825496"/>
              <a:gd name="connsiteX16" fmla="*/ 745236 w 754380"/>
              <a:gd name="connsiteY16" fmla="*/ 301752 h 2825496"/>
              <a:gd name="connsiteX17" fmla="*/ 685800 w 754380"/>
              <a:gd name="connsiteY17" fmla="*/ 0 h 2825496"/>
              <a:gd name="connsiteX18" fmla="*/ 635508 w 754380"/>
              <a:gd name="connsiteY18" fmla="*/ 36576 h 28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4380" h="2825496">
                <a:moveTo>
                  <a:pt x="635508" y="36576"/>
                </a:moveTo>
                <a:lnTo>
                  <a:pt x="649224" y="233172"/>
                </a:lnTo>
                <a:lnTo>
                  <a:pt x="571500" y="534924"/>
                </a:lnTo>
                <a:lnTo>
                  <a:pt x="480060" y="868680"/>
                </a:lnTo>
                <a:lnTo>
                  <a:pt x="297180" y="1147572"/>
                </a:lnTo>
                <a:lnTo>
                  <a:pt x="178308" y="1527048"/>
                </a:lnTo>
                <a:lnTo>
                  <a:pt x="201168" y="1892808"/>
                </a:lnTo>
                <a:lnTo>
                  <a:pt x="192024" y="2199132"/>
                </a:lnTo>
                <a:lnTo>
                  <a:pt x="0" y="2770632"/>
                </a:lnTo>
                <a:lnTo>
                  <a:pt x="201168" y="2825496"/>
                </a:lnTo>
                <a:lnTo>
                  <a:pt x="379476" y="2532888"/>
                </a:lnTo>
                <a:lnTo>
                  <a:pt x="484632" y="2185416"/>
                </a:lnTo>
                <a:lnTo>
                  <a:pt x="502920" y="1815084"/>
                </a:lnTo>
                <a:lnTo>
                  <a:pt x="502920" y="1389888"/>
                </a:lnTo>
                <a:lnTo>
                  <a:pt x="681228" y="1046988"/>
                </a:lnTo>
                <a:lnTo>
                  <a:pt x="754380" y="667512"/>
                </a:lnTo>
                <a:lnTo>
                  <a:pt x="745236" y="301752"/>
                </a:lnTo>
                <a:lnTo>
                  <a:pt x="685800" y="0"/>
                </a:lnTo>
                <a:lnTo>
                  <a:pt x="635508" y="3657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2936" name="Text Box 8">
            <a:extLst>
              <a:ext uri="{FF2B5EF4-FFF2-40B4-BE49-F238E27FC236}">
                <a16:creationId xmlns:a16="http://schemas.microsoft.com/office/drawing/2014/main" id="{A0D0FC4F-F544-9E47-C1BD-F565A4CA7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1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CASE 8</a:t>
            </a:r>
          </a:p>
        </p:txBody>
      </p:sp>
      <p:sp>
        <p:nvSpPr>
          <p:cNvPr id="252937" name="Text Box 9">
            <a:extLst>
              <a:ext uri="{FF2B5EF4-FFF2-40B4-BE49-F238E27FC236}">
                <a16:creationId xmlns:a16="http://schemas.microsoft.com/office/drawing/2014/main" id="{1F1C1BDB-25AC-6F48-6F3A-501F0BF8A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906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HYPERTROPHY OF THE ABDUCTOR DIGITI MINIMI MUSCLE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Content Placeholder 2">
            <a:extLst>
              <a:ext uri="{FF2B5EF4-FFF2-40B4-BE49-F238E27FC236}">
                <a16:creationId xmlns:a16="http://schemas.microsoft.com/office/drawing/2014/main" id="{F78DA0D1-76F1-AACC-4196-36CC308794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2133600"/>
            <a:ext cx="59436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700">
                <a:solidFill>
                  <a:schemeClr val="bg1"/>
                </a:solidFill>
              </a:rPr>
              <a:t>Proximally, anomalous fascicles have been described</a:t>
            </a:r>
          </a:p>
          <a:p>
            <a:pPr lvl="1">
              <a:lnSpc>
                <a:spcPct val="80000"/>
              </a:lnSpc>
            </a:pPr>
            <a:r>
              <a:rPr lang="en-US" altLang="en-US" sz="2300">
                <a:solidFill>
                  <a:schemeClr val="bg1"/>
                </a:solidFill>
              </a:rPr>
              <a:t>Proximal </a:t>
            </a:r>
            <a:r>
              <a:rPr lang="en-US" altLang="en-US" sz="2300">
                <a:solidFill>
                  <a:srgbClr val="00B0F0"/>
                </a:solidFill>
              </a:rPr>
              <a:t>lateral fascicle</a:t>
            </a:r>
          </a:p>
          <a:p>
            <a:pPr lvl="1">
              <a:lnSpc>
                <a:spcPct val="80000"/>
              </a:lnSpc>
            </a:pPr>
            <a:r>
              <a:rPr lang="en-US" altLang="en-US" sz="2300">
                <a:solidFill>
                  <a:schemeClr val="bg1"/>
                </a:solidFill>
              </a:rPr>
              <a:t>Proximal </a:t>
            </a:r>
            <a:r>
              <a:rPr lang="en-US" altLang="en-US" sz="2300">
                <a:solidFill>
                  <a:srgbClr val="FF0000"/>
                </a:solidFill>
              </a:rPr>
              <a:t>medial fascicle</a:t>
            </a:r>
          </a:p>
          <a:p>
            <a:pPr lvl="1">
              <a:lnSpc>
                <a:spcPct val="80000"/>
              </a:lnSpc>
            </a:pPr>
            <a:endParaRPr lang="en-US" altLang="en-US" sz="23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700">
                <a:solidFill>
                  <a:schemeClr val="bg1"/>
                </a:solidFill>
              </a:rPr>
              <a:t>Distally, only one </a:t>
            </a:r>
            <a:r>
              <a:rPr lang="en-US" altLang="en-US" sz="2700">
                <a:solidFill>
                  <a:srgbClr val="FFFF00"/>
                </a:solidFill>
              </a:rPr>
              <a:t>distal belly </a:t>
            </a:r>
            <a:r>
              <a:rPr lang="en-US" altLang="en-US" sz="2700">
                <a:solidFill>
                  <a:schemeClr val="bg1"/>
                </a:solidFill>
              </a:rPr>
              <a:t>has been described</a:t>
            </a:r>
          </a:p>
          <a:p>
            <a:pPr lvl="1">
              <a:lnSpc>
                <a:spcPct val="80000"/>
              </a:lnSpc>
            </a:pPr>
            <a:endParaRPr lang="en-US" altLang="en-US" sz="2300">
              <a:solidFill>
                <a:schemeClr val="bg1"/>
              </a:solidFill>
            </a:endParaRPr>
          </a:p>
        </p:txBody>
      </p:sp>
      <p:sp>
        <p:nvSpPr>
          <p:cNvPr id="254979" name="TextBox 5">
            <a:extLst>
              <a:ext uri="{FF2B5EF4-FFF2-40B4-BE49-F238E27FC236}">
                <a16:creationId xmlns:a16="http://schemas.microsoft.com/office/drawing/2014/main" id="{CAED9CA5-EDC1-57AA-D58C-A4661253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1214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</a:rPr>
              <a:t>Kopuz C. A rare anomaly of the abductor digiti minimi. CTO 1999. 164:174-6.</a:t>
            </a:r>
          </a:p>
        </p:txBody>
      </p:sp>
      <p:pic>
        <p:nvPicPr>
          <p:cNvPr id="254980" name="Picture 5">
            <a:extLst>
              <a:ext uri="{FF2B5EF4-FFF2-40B4-BE49-F238E27FC236}">
                <a16:creationId xmlns:a16="http://schemas.microsoft.com/office/drawing/2014/main" id="{6549A2ED-A669-BCF4-7408-94082033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28800"/>
            <a:ext cx="2590800" cy="487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9D8DA9AE-5861-33E3-DC03-C85B00B68F83}"/>
              </a:ext>
            </a:extLst>
          </p:cNvPr>
          <p:cNvSpPr/>
          <p:nvPr/>
        </p:nvSpPr>
        <p:spPr>
          <a:xfrm>
            <a:off x="9077326" y="4533901"/>
            <a:ext cx="619125" cy="1628775"/>
          </a:xfrm>
          <a:custGeom>
            <a:avLst/>
            <a:gdLst>
              <a:gd name="connsiteX0" fmla="*/ 28575 w 619125"/>
              <a:gd name="connsiteY0" fmla="*/ 1628775 h 1628775"/>
              <a:gd name="connsiteX1" fmla="*/ 0 w 619125"/>
              <a:gd name="connsiteY1" fmla="*/ 1181100 h 1628775"/>
              <a:gd name="connsiteX2" fmla="*/ 57150 w 619125"/>
              <a:gd name="connsiteY2" fmla="*/ 847725 h 1628775"/>
              <a:gd name="connsiteX3" fmla="*/ 190500 w 619125"/>
              <a:gd name="connsiteY3" fmla="*/ 476250 h 1628775"/>
              <a:gd name="connsiteX4" fmla="*/ 428625 w 619125"/>
              <a:gd name="connsiteY4" fmla="*/ 171450 h 1628775"/>
              <a:gd name="connsiteX5" fmla="*/ 590550 w 619125"/>
              <a:gd name="connsiteY5" fmla="*/ 0 h 1628775"/>
              <a:gd name="connsiteX6" fmla="*/ 619125 w 619125"/>
              <a:gd name="connsiteY6" fmla="*/ 47625 h 1628775"/>
              <a:gd name="connsiteX7" fmla="*/ 476250 w 619125"/>
              <a:gd name="connsiteY7" fmla="*/ 266700 h 1628775"/>
              <a:gd name="connsiteX8" fmla="*/ 361950 w 619125"/>
              <a:gd name="connsiteY8" fmla="*/ 400050 h 1628775"/>
              <a:gd name="connsiteX9" fmla="*/ 257175 w 619125"/>
              <a:gd name="connsiteY9" fmla="*/ 571500 h 1628775"/>
              <a:gd name="connsiteX10" fmla="*/ 228600 w 619125"/>
              <a:gd name="connsiteY10" fmla="*/ 819150 h 1628775"/>
              <a:gd name="connsiteX11" fmla="*/ 200025 w 619125"/>
              <a:gd name="connsiteY11" fmla="*/ 1076325 h 1628775"/>
              <a:gd name="connsiteX12" fmla="*/ 190500 w 619125"/>
              <a:gd name="connsiteY12" fmla="*/ 1304925 h 1628775"/>
              <a:gd name="connsiteX13" fmla="*/ 28575 w 619125"/>
              <a:gd name="connsiteY13" fmla="*/ 1628775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125" h="1628775">
                <a:moveTo>
                  <a:pt x="28575" y="1628775"/>
                </a:moveTo>
                <a:lnTo>
                  <a:pt x="0" y="1181100"/>
                </a:lnTo>
                <a:lnTo>
                  <a:pt x="57150" y="847725"/>
                </a:lnTo>
                <a:lnTo>
                  <a:pt x="190500" y="476250"/>
                </a:lnTo>
                <a:lnTo>
                  <a:pt x="428625" y="171450"/>
                </a:lnTo>
                <a:lnTo>
                  <a:pt x="590550" y="0"/>
                </a:lnTo>
                <a:lnTo>
                  <a:pt x="619125" y="47625"/>
                </a:lnTo>
                <a:lnTo>
                  <a:pt x="476250" y="266700"/>
                </a:lnTo>
                <a:lnTo>
                  <a:pt x="361950" y="400050"/>
                </a:lnTo>
                <a:lnTo>
                  <a:pt x="257175" y="571500"/>
                </a:lnTo>
                <a:lnTo>
                  <a:pt x="228600" y="819150"/>
                </a:lnTo>
                <a:lnTo>
                  <a:pt x="200025" y="1076325"/>
                </a:lnTo>
                <a:lnTo>
                  <a:pt x="190500" y="1304925"/>
                </a:lnTo>
                <a:lnTo>
                  <a:pt x="28575" y="1628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9A0FDF2-DF4C-A140-8BD6-E6B913B22268}"/>
              </a:ext>
            </a:extLst>
          </p:cNvPr>
          <p:cNvSpPr/>
          <p:nvPr/>
        </p:nvSpPr>
        <p:spPr>
          <a:xfrm>
            <a:off x="9420225" y="4657725"/>
            <a:ext cx="438150" cy="1619250"/>
          </a:xfrm>
          <a:custGeom>
            <a:avLst/>
            <a:gdLst>
              <a:gd name="connsiteX0" fmla="*/ 323850 w 438150"/>
              <a:gd name="connsiteY0" fmla="*/ 0 h 1619250"/>
              <a:gd name="connsiteX1" fmla="*/ 381000 w 438150"/>
              <a:gd name="connsiteY1" fmla="*/ 285750 h 1619250"/>
              <a:gd name="connsiteX2" fmla="*/ 304800 w 438150"/>
              <a:gd name="connsiteY2" fmla="*/ 542925 h 1619250"/>
              <a:gd name="connsiteX3" fmla="*/ 266700 w 438150"/>
              <a:gd name="connsiteY3" fmla="*/ 790575 h 1619250"/>
              <a:gd name="connsiteX4" fmla="*/ 190500 w 438150"/>
              <a:gd name="connsiteY4" fmla="*/ 1123950 h 1619250"/>
              <a:gd name="connsiteX5" fmla="*/ 133350 w 438150"/>
              <a:gd name="connsiteY5" fmla="*/ 1343025 h 1619250"/>
              <a:gd name="connsiteX6" fmla="*/ 0 w 438150"/>
              <a:gd name="connsiteY6" fmla="*/ 1581150 h 1619250"/>
              <a:gd name="connsiteX7" fmla="*/ 28575 w 438150"/>
              <a:gd name="connsiteY7" fmla="*/ 1619250 h 1619250"/>
              <a:gd name="connsiteX8" fmla="*/ 171450 w 438150"/>
              <a:gd name="connsiteY8" fmla="*/ 1419225 h 1619250"/>
              <a:gd name="connsiteX9" fmla="*/ 342900 w 438150"/>
              <a:gd name="connsiteY9" fmla="*/ 1209675 h 1619250"/>
              <a:gd name="connsiteX10" fmla="*/ 400050 w 438150"/>
              <a:gd name="connsiteY10" fmla="*/ 942975 h 1619250"/>
              <a:gd name="connsiteX11" fmla="*/ 438150 w 438150"/>
              <a:gd name="connsiteY11" fmla="*/ 590550 h 1619250"/>
              <a:gd name="connsiteX12" fmla="*/ 438150 w 438150"/>
              <a:gd name="connsiteY12" fmla="*/ 342900 h 1619250"/>
              <a:gd name="connsiteX13" fmla="*/ 371475 w 438150"/>
              <a:gd name="connsiteY13" fmla="*/ 19050 h 1619250"/>
              <a:gd name="connsiteX14" fmla="*/ 323850 w 438150"/>
              <a:gd name="connsiteY1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8150" h="1619250">
                <a:moveTo>
                  <a:pt x="323850" y="0"/>
                </a:moveTo>
                <a:lnTo>
                  <a:pt x="381000" y="285750"/>
                </a:lnTo>
                <a:lnTo>
                  <a:pt x="304800" y="542925"/>
                </a:lnTo>
                <a:lnTo>
                  <a:pt x="266700" y="790575"/>
                </a:lnTo>
                <a:lnTo>
                  <a:pt x="190500" y="1123950"/>
                </a:lnTo>
                <a:lnTo>
                  <a:pt x="133350" y="1343025"/>
                </a:lnTo>
                <a:lnTo>
                  <a:pt x="0" y="1581150"/>
                </a:lnTo>
                <a:lnTo>
                  <a:pt x="28575" y="1619250"/>
                </a:lnTo>
                <a:lnTo>
                  <a:pt x="171450" y="1419225"/>
                </a:lnTo>
                <a:lnTo>
                  <a:pt x="342900" y="1209675"/>
                </a:lnTo>
                <a:lnTo>
                  <a:pt x="400050" y="942975"/>
                </a:lnTo>
                <a:lnTo>
                  <a:pt x="438150" y="590550"/>
                </a:lnTo>
                <a:lnTo>
                  <a:pt x="438150" y="342900"/>
                </a:lnTo>
                <a:lnTo>
                  <a:pt x="371475" y="19050"/>
                </a:lnTo>
                <a:lnTo>
                  <a:pt x="3238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E77E064-23D0-931A-03BA-458E72EEE99C}"/>
              </a:ext>
            </a:extLst>
          </p:cNvPr>
          <p:cNvSpPr/>
          <p:nvPr/>
        </p:nvSpPr>
        <p:spPr>
          <a:xfrm>
            <a:off x="9715501" y="3438525"/>
            <a:ext cx="219075" cy="1181100"/>
          </a:xfrm>
          <a:custGeom>
            <a:avLst/>
            <a:gdLst>
              <a:gd name="connsiteX0" fmla="*/ 0 w 219075"/>
              <a:gd name="connsiteY0" fmla="*/ 1114425 h 1181100"/>
              <a:gd name="connsiteX1" fmla="*/ 28575 w 219075"/>
              <a:gd name="connsiteY1" fmla="*/ 876300 h 1181100"/>
              <a:gd name="connsiteX2" fmla="*/ 28575 w 219075"/>
              <a:gd name="connsiteY2" fmla="*/ 590550 h 1181100"/>
              <a:gd name="connsiteX3" fmla="*/ 47625 w 219075"/>
              <a:gd name="connsiteY3" fmla="*/ 314325 h 1181100"/>
              <a:gd name="connsiteX4" fmla="*/ 104775 w 219075"/>
              <a:gd name="connsiteY4" fmla="*/ 152400 h 1181100"/>
              <a:gd name="connsiteX5" fmla="*/ 66675 w 219075"/>
              <a:gd name="connsiteY5" fmla="*/ 0 h 1181100"/>
              <a:gd name="connsiteX6" fmla="*/ 133350 w 219075"/>
              <a:gd name="connsiteY6" fmla="*/ 0 h 1181100"/>
              <a:gd name="connsiteX7" fmla="*/ 190500 w 219075"/>
              <a:gd name="connsiteY7" fmla="*/ 247650 h 1181100"/>
              <a:gd name="connsiteX8" fmla="*/ 200025 w 219075"/>
              <a:gd name="connsiteY8" fmla="*/ 514350 h 1181100"/>
              <a:gd name="connsiteX9" fmla="*/ 219075 w 219075"/>
              <a:gd name="connsiteY9" fmla="*/ 752475 h 1181100"/>
              <a:gd name="connsiteX10" fmla="*/ 66675 w 219075"/>
              <a:gd name="connsiteY10" fmla="*/ 1181100 h 1181100"/>
              <a:gd name="connsiteX11" fmla="*/ 0 w 219075"/>
              <a:gd name="connsiteY11" fmla="*/ 111442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075" h="1181100">
                <a:moveTo>
                  <a:pt x="0" y="1114425"/>
                </a:moveTo>
                <a:lnTo>
                  <a:pt x="28575" y="876300"/>
                </a:lnTo>
                <a:lnTo>
                  <a:pt x="28575" y="590550"/>
                </a:lnTo>
                <a:lnTo>
                  <a:pt x="47625" y="314325"/>
                </a:lnTo>
                <a:lnTo>
                  <a:pt x="104775" y="152400"/>
                </a:lnTo>
                <a:lnTo>
                  <a:pt x="66675" y="0"/>
                </a:lnTo>
                <a:lnTo>
                  <a:pt x="133350" y="0"/>
                </a:lnTo>
                <a:lnTo>
                  <a:pt x="190500" y="247650"/>
                </a:lnTo>
                <a:lnTo>
                  <a:pt x="200025" y="514350"/>
                </a:lnTo>
                <a:lnTo>
                  <a:pt x="219075" y="752475"/>
                </a:lnTo>
                <a:lnTo>
                  <a:pt x="66675" y="1181100"/>
                </a:lnTo>
                <a:lnTo>
                  <a:pt x="0" y="111442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4986" name="Text Box 10">
            <a:extLst>
              <a:ext uri="{FF2B5EF4-FFF2-40B4-BE49-F238E27FC236}">
                <a16:creationId xmlns:a16="http://schemas.microsoft.com/office/drawing/2014/main" id="{A75F1E75-44C3-D253-EB2F-FE73839C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1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CASE 8</a:t>
            </a:r>
          </a:p>
        </p:txBody>
      </p:sp>
      <p:sp>
        <p:nvSpPr>
          <p:cNvPr id="254987" name="Text Box 11">
            <a:extLst>
              <a:ext uri="{FF2B5EF4-FFF2-40B4-BE49-F238E27FC236}">
                <a16:creationId xmlns:a16="http://schemas.microsoft.com/office/drawing/2014/main" id="{81A78428-587D-65AA-1778-BD2CA8B2B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906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HYPERTROPHY OF THE ABDUCTOR DIGITI MINIMI MUSCLE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Content Placeholder 2">
            <a:extLst>
              <a:ext uri="{FF2B5EF4-FFF2-40B4-BE49-F238E27FC236}">
                <a16:creationId xmlns:a16="http://schemas.microsoft.com/office/drawing/2014/main" id="{516D6E39-FC1B-376F-25A9-B9EDEFA91E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2600" y="2133601"/>
            <a:ext cx="7924800" cy="40814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2100">
                <a:solidFill>
                  <a:schemeClr val="bg1"/>
                </a:solidFill>
              </a:rPr>
              <a:t>Hypertrophied muscle can minimally enhance, but with diffuse pattern without infiltration of surrounding soft tissue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2100">
              <a:solidFill>
                <a:schemeClr val="bg1"/>
              </a:solidFill>
            </a:endParaRPr>
          </a:p>
          <a:p>
            <a:r>
              <a:rPr lang="en-US" altLang="en-US" sz="2100">
                <a:solidFill>
                  <a:schemeClr val="bg1"/>
                </a:solidFill>
              </a:rPr>
              <a:t>On histology:</a:t>
            </a:r>
          </a:p>
          <a:p>
            <a:pPr lvl="1"/>
            <a:r>
              <a:rPr lang="en-US" altLang="en-US" sz="2100">
                <a:solidFill>
                  <a:schemeClr val="bg1"/>
                </a:solidFill>
              </a:rPr>
              <a:t>True muscle hypertrophy </a:t>
            </a:r>
            <a:br>
              <a:rPr lang="en-US" altLang="en-US" sz="2100">
                <a:solidFill>
                  <a:schemeClr val="bg1"/>
                </a:solidFill>
              </a:rPr>
            </a:br>
            <a:r>
              <a:rPr lang="en-US" altLang="en-US" sz="2100">
                <a:solidFill>
                  <a:schemeClr val="bg1"/>
                </a:solidFill>
              </a:rPr>
              <a:t>(increased thickness of muscle fibers)</a:t>
            </a:r>
          </a:p>
          <a:p>
            <a:pPr lvl="1"/>
            <a:r>
              <a:rPr lang="en-US" altLang="en-US" sz="2100">
                <a:solidFill>
                  <a:schemeClr val="bg1"/>
                </a:solidFill>
              </a:rPr>
              <a:t>Few areas of fibrosis and lymphocytic </a:t>
            </a:r>
            <a:br>
              <a:rPr lang="en-US" altLang="en-US" sz="2100">
                <a:solidFill>
                  <a:schemeClr val="bg1"/>
                </a:solidFill>
              </a:rPr>
            </a:br>
            <a:r>
              <a:rPr lang="en-US" altLang="en-US" sz="2100">
                <a:solidFill>
                  <a:schemeClr val="bg1"/>
                </a:solidFill>
              </a:rPr>
              <a:t>infiltration, similar to myositis</a:t>
            </a:r>
          </a:p>
          <a:p>
            <a:pPr lvl="1"/>
            <a:r>
              <a:rPr lang="en-US" altLang="en-US" sz="2100">
                <a:solidFill>
                  <a:schemeClr val="bg1"/>
                </a:solidFill>
              </a:rPr>
              <a:t>No malignant changes or evidence of </a:t>
            </a:r>
            <a:br>
              <a:rPr lang="en-US" altLang="en-US" sz="2100">
                <a:solidFill>
                  <a:schemeClr val="bg1"/>
                </a:solidFill>
              </a:rPr>
            </a:br>
            <a:r>
              <a:rPr lang="en-US" altLang="en-US" sz="2100">
                <a:solidFill>
                  <a:schemeClr val="bg1"/>
                </a:solidFill>
              </a:rPr>
              <a:t>denervation / reinnervation</a:t>
            </a:r>
          </a:p>
        </p:txBody>
      </p:sp>
      <p:pic>
        <p:nvPicPr>
          <p:cNvPr id="257028" name="Picture 5" descr="cor_PD_29.jpg">
            <a:extLst>
              <a:ext uri="{FF2B5EF4-FFF2-40B4-BE49-F238E27FC236}">
                <a16:creationId xmlns:a16="http://schemas.microsoft.com/office/drawing/2014/main" id="{357D4398-0ED1-67B2-DC84-7D7467289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6750" r="13116" b="10361"/>
          <a:stretch>
            <a:fillRect/>
          </a:stretch>
        </p:blipFill>
        <p:spPr bwMode="auto">
          <a:xfrm>
            <a:off x="7772401" y="3048001"/>
            <a:ext cx="2765425" cy="3267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9" name="TextBox 5">
            <a:extLst>
              <a:ext uri="{FF2B5EF4-FFF2-40B4-BE49-F238E27FC236}">
                <a16:creationId xmlns:a16="http://schemas.microsoft.com/office/drawing/2014/main" id="{C5A2849B-11B2-6CB9-64FE-4D6AC8528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1214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</a:rPr>
              <a:t>Kopuz C. A rare anomaly of the abductor digiti minimi. CTO 1999. 164:174-6.</a:t>
            </a:r>
          </a:p>
        </p:txBody>
      </p:sp>
      <p:sp>
        <p:nvSpPr>
          <p:cNvPr id="257030" name="Text Box 6">
            <a:extLst>
              <a:ext uri="{FF2B5EF4-FFF2-40B4-BE49-F238E27FC236}">
                <a16:creationId xmlns:a16="http://schemas.microsoft.com/office/drawing/2014/main" id="{7B1CAA6E-4CCB-EAC5-80AB-3DB49D0BB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1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</a:rPr>
              <a:t>CASE 8</a:t>
            </a:r>
          </a:p>
        </p:txBody>
      </p:sp>
      <p:sp>
        <p:nvSpPr>
          <p:cNvPr id="257031" name="Text Box 7">
            <a:extLst>
              <a:ext uri="{FF2B5EF4-FFF2-40B4-BE49-F238E27FC236}">
                <a16:creationId xmlns:a16="http://schemas.microsoft.com/office/drawing/2014/main" id="{81759D81-64AD-E254-D651-B740E9E75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906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HYPERTROPHY OF THE ABDUCTOR DIGITI MINIMI MUSCLE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>
            <a:extLst>
              <a:ext uri="{FF2B5EF4-FFF2-40B4-BE49-F238E27FC236}">
                <a16:creationId xmlns:a16="http://schemas.microsoft.com/office/drawing/2014/main" id="{ACA9E6AF-1D4A-989C-FCC9-58D4AF90A1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1752600"/>
            <a:ext cx="8229600" cy="1143000"/>
          </a:xfrm>
        </p:spPr>
        <p:txBody>
          <a:bodyPr anchor="t"/>
          <a:lstStyle/>
          <a:p>
            <a:r>
              <a:rPr lang="en-US" altLang="en-US" sz="280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206851" name="Content Placeholder 2">
            <a:extLst>
              <a:ext uri="{FF2B5EF4-FFF2-40B4-BE49-F238E27FC236}">
                <a16:creationId xmlns:a16="http://schemas.microsoft.com/office/drawing/2014/main" id="{0A6A213E-4F89-B578-F6AA-F3C51FC80D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2332038"/>
            <a:ext cx="8229600" cy="4525962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altLang="en-US" sz="2400">
                <a:solidFill>
                  <a:schemeClr val="bg1"/>
                </a:solidFill>
              </a:rPr>
              <a:t>Raab P. Hypertrophy of the abductor digiti minimi.  Foot Ankle Surg 2008. 14: 43-6.</a:t>
            </a:r>
          </a:p>
          <a:p>
            <a:pPr>
              <a:spcBef>
                <a:spcPts val="2200"/>
              </a:spcBef>
            </a:pPr>
            <a:r>
              <a:rPr lang="en-US" altLang="en-US" sz="2400">
                <a:solidFill>
                  <a:schemeClr val="bg1"/>
                </a:solidFill>
              </a:rPr>
              <a:t>Kopuz C. A rare anomly of the abductor digiti minimi. CTO 1999. 164:174-6.</a:t>
            </a:r>
          </a:p>
        </p:txBody>
      </p:sp>
      <p:sp>
        <p:nvSpPr>
          <p:cNvPr id="206853" name="Rectangle 5">
            <a:extLst>
              <a:ext uri="{FF2B5EF4-FFF2-40B4-BE49-F238E27FC236}">
                <a16:creationId xmlns:a16="http://schemas.microsoft.com/office/drawing/2014/main" id="{7C9343FA-4E8F-B7FC-20CD-AF7732C2A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76400"/>
            <a:ext cx="8382000" cy="2667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</TotalTime>
  <Words>329</Words>
  <Application>Microsoft Office PowerPoint</Application>
  <PresentationFormat>Widescreen</PresentationFormat>
  <Paragraphs>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DRESNICK</dc:creator>
  <cp:lastModifiedBy>Resnick, Donald</cp:lastModifiedBy>
  <cp:revision>110</cp:revision>
  <dcterms:created xsi:type="dcterms:W3CDTF">2020-08-14T17:27:45Z</dcterms:created>
  <dcterms:modified xsi:type="dcterms:W3CDTF">2023-06-20T17:06:39Z</dcterms:modified>
</cp:coreProperties>
</file>