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</p:sldMasterIdLst>
  <p:notesMasterIdLst>
    <p:notesMasterId r:id="rId8"/>
  </p:notesMasterIdLst>
  <p:sldIdLst>
    <p:sldId id="277" r:id="rId2"/>
    <p:sldId id="278" r:id="rId3"/>
    <p:sldId id="279" r:id="rId4"/>
    <p:sldId id="282" r:id="rId5"/>
    <p:sldId id="283" r:id="rId6"/>
    <p:sldId id="28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BFE"/>
    <a:srgbClr val="45607D"/>
    <a:srgbClr val="F9FCFE"/>
    <a:srgbClr val="D4C999"/>
    <a:srgbClr val="C3889D"/>
    <a:srgbClr val="D2B898"/>
    <a:srgbClr val="703735"/>
    <a:srgbClr val="6D4B7E"/>
    <a:srgbClr val="8AB0E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90"/>
    <p:restoredTop sz="96197"/>
  </p:normalViewPr>
  <p:slideViewPr>
    <p:cSldViewPr snapToGrid="0">
      <p:cViewPr varScale="1">
        <p:scale>
          <a:sx n="124" d="100"/>
          <a:sy n="124" d="100"/>
        </p:scale>
        <p:origin x="4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05C7D-2076-7843-8737-80688ECE5852}" type="datetimeFigureOut">
              <a:rPr lang="en-US" smtClean="0"/>
              <a:t>3/11/23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118BD-FB94-C347-8A94-0722D4329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29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5B4B5E1-7584-44EB-93E7-55BE21042509}"/>
              </a:ext>
            </a:extLst>
          </p:cNvPr>
          <p:cNvSpPr txBox="1"/>
          <p:nvPr userDrawn="1"/>
        </p:nvSpPr>
        <p:spPr>
          <a:xfrm>
            <a:off x="6387884" y="4051662"/>
            <a:ext cx="6121831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chocib Script Latin Pro" panose="02000503000000020003" pitchFamily="2" charset="77"/>
              </a:rPr>
              <a:t>Savannah </a:t>
            </a:r>
            <a:r>
              <a:rPr lang="en-US" sz="16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chocib Script Latin Pro" panose="02000503000000020003" pitchFamily="2" charset="77"/>
              </a:rPr>
              <a:t>2023</a:t>
            </a:r>
            <a:endParaRPr lang="en-US" sz="96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chocib Script Latin Pro" panose="02000503000000020003" pitchFamily="2" charset="77"/>
            </a:endParaRPr>
          </a:p>
        </p:txBody>
      </p:sp>
      <p:pic>
        <p:nvPicPr>
          <p:cNvPr id="44" name="Picture 43" descr="A black and white image of a city&#10;&#10;Description automatically generated with low confidence">
            <a:extLst>
              <a:ext uri="{FF2B5EF4-FFF2-40B4-BE49-F238E27FC236}">
                <a16:creationId xmlns:a16="http://schemas.microsoft.com/office/drawing/2014/main" id="{B02675C4-A7EF-E20C-7CED-50D96A01CF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6441" b="31091"/>
          <a:stretch/>
        </p:blipFill>
        <p:spPr>
          <a:xfrm>
            <a:off x="0" y="18731"/>
            <a:ext cx="12192000" cy="317338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EC86828-4B47-A20A-938A-3CF57B4F84D8}"/>
              </a:ext>
            </a:extLst>
          </p:cNvPr>
          <p:cNvSpPr txBox="1"/>
          <p:nvPr userDrawn="1"/>
        </p:nvSpPr>
        <p:spPr>
          <a:xfrm>
            <a:off x="2574168" y="-90708"/>
            <a:ext cx="762743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0" i="0" dirty="0">
                <a:ln w="15875">
                  <a:noFill/>
                </a:ln>
                <a:solidFill>
                  <a:srgbClr val="45607D"/>
                </a:solidFill>
                <a:effectLst/>
                <a:latin typeface="Desdemona" pitchFamily="82" charset="77"/>
                <a:cs typeface="Phosphate Inline" panose="02000506050000020004" pitchFamily="2" charset="77"/>
              </a:rPr>
              <a:t>Savannah</a:t>
            </a:r>
            <a:r>
              <a:rPr lang="en-US" sz="11500" b="0" i="0" dirty="0">
                <a:ln w="15875">
                  <a:noFill/>
                </a:ln>
                <a:solidFill>
                  <a:srgbClr val="45607D"/>
                </a:solidFill>
                <a:effectLst/>
                <a:latin typeface="Desdemona" pitchFamily="82" charset="77"/>
                <a:cs typeface="Phosphate Inline" panose="02000506050000020004" pitchFamily="2" charset="77"/>
              </a:rPr>
              <a:t>23</a:t>
            </a:r>
            <a:endParaRPr lang="en-US" sz="8000" b="0" i="0" dirty="0">
              <a:ln w="15875">
                <a:noFill/>
              </a:ln>
              <a:solidFill>
                <a:srgbClr val="45607D"/>
              </a:solidFill>
              <a:effectLst/>
              <a:latin typeface="Desdemona" pitchFamily="82" charset="77"/>
              <a:cs typeface="Phosphate Inline" panose="02000506050000020004" pitchFamily="2" charset="77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DBDB573-69B9-F25E-4D28-ABF20248D4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" y="3132138"/>
            <a:ext cx="3243074" cy="372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6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E083F20-4253-F394-4639-8B43EF7358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4000"/>
          </a:blip>
          <a:srcRect b="13095"/>
          <a:stretch/>
        </p:blipFill>
        <p:spPr>
          <a:xfrm rot="10800000" flipH="1">
            <a:off x="0" y="5666281"/>
            <a:ext cx="12192000" cy="119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195904"/>
            <a:ext cx="8610600" cy="1293028"/>
          </a:xfrm>
        </p:spPr>
        <p:txBody>
          <a:bodyPr/>
          <a:lstStyle>
            <a:lvl1pPr algn="ctr">
              <a:defRPr b="1" i="0" baseline="0">
                <a:solidFill>
                  <a:srgbClr val="339BF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68662"/>
            <a:ext cx="10820400" cy="40241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75FBAA-3AF1-DCA6-C24B-24127D151D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682" y="0"/>
            <a:ext cx="1466518" cy="168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5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D8F0651-C89C-6A9B-CF67-6E39EE8B58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4000"/>
          </a:blip>
          <a:srcRect b="13095"/>
          <a:stretch/>
        </p:blipFill>
        <p:spPr>
          <a:xfrm rot="10800000" flipH="1">
            <a:off x="0" y="5666281"/>
            <a:ext cx="12192000" cy="11916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3104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31048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D5A0C0-86B9-2F6F-F5C0-8D87AB2F23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682" y="0"/>
            <a:ext cx="1534541" cy="17629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EA6476-0279-F97D-FAD3-E3210D2111B6}"/>
              </a:ext>
            </a:extLst>
          </p:cNvPr>
          <p:cNvSpPr txBox="1"/>
          <p:nvPr userDrawn="1"/>
        </p:nvSpPr>
        <p:spPr>
          <a:xfrm>
            <a:off x="8792583" y="5208791"/>
            <a:ext cx="39848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aseline="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chocib Script Latin Pro" panose="02000503000000020003" pitchFamily="2" charset="77"/>
              </a:rPr>
              <a:t>Savannah </a:t>
            </a:r>
            <a:r>
              <a:rPr lang="en-US" sz="9000" baseline="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chocib Script Latin Pro" panose="02000503000000020003" pitchFamily="2" charset="77"/>
              </a:rPr>
              <a:t>2023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BD3C4F9-9996-5C3D-F7BE-37E58A1AB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95904"/>
            <a:ext cx="8610600" cy="1293028"/>
          </a:xfrm>
        </p:spPr>
        <p:txBody>
          <a:bodyPr/>
          <a:lstStyle>
            <a:lvl1pPr algn="ctr">
              <a:defRPr b="1" i="0" baseline="0">
                <a:solidFill>
                  <a:srgbClr val="339BF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966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E46AA-1EC0-4433-9956-E798E94A6FB7}" type="datetimeFigureOut">
              <a:rPr lang="en-US" smtClean="0"/>
              <a:pPr/>
              <a:t>3/11/23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8732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7" r:id="rId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urnals.lww.com/clinorthop/toc/1972/030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55D23FA6-4DD2-7EB3-8702-38E0123AC6B2}"/>
              </a:ext>
            </a:extLst>
          </p:cNvPr>
          <p:cNvSpPr txBox="1">
            <a:spLocks/>
          </p:cNvSpPr>
          <p:nvPr/>
        </p:nvSpPr>
        <p:spPr>
          <a:xfrm>
            <a:off x="3447738" y="4161532"/>
            <a:ext cx="8424472" cy="11025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D1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solidFill>
                  <a:srgbClr val="339B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Ken Schreibman, PhD/MD, FACR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61276BFA-07B3-4F05-C57F-B11CFF4254A5}"/>
              </a:ext>
            </a:extLst>
          </p:cNvPr>
          <p:cNvSpPr txBox="1">
            <a:spLocks/>
          </p:cNvSpPr>
          <p:nvPr/>
        </p:nvSpPr>
        <p:spPr>
          <a:xfrm>
            <a:off x="4574030" y="5058926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D100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D10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D10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D10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D100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Teleradiologist (ERs in OH)</a:t>
            </a:r>
          </a:p>
          <a:p>
            <a:pPr marL="0" indent="0" algn="ctr">
              <a:buNone/>
            </a:pPr>
            <a:r>
              <a:rPr lang="en-US" dirty="0"/>
              <a:t>Orlando, FL, USA</a:t>
            </a:r>
          </a:p>
        </p:txBody>
      </p:sp>
    </p:spTree>
    <p:extLst>
      <p:ext uri="{BB962C8B-B14F-4D97-AF65-F5344CB8AC3E}">
        <p14:creationId xmlns:p14="http://schemas.microsoft.com/office/powerpoint/2010/main" val="182938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2CA9D3-54BD-2545-F0E6-66B07B2E5F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73" r="21398" b="4500"/>
          <a:stretch/>
        </p:blipFill>
        <p:spPr>
          <a:xfrm flipH="1">
            <a:off x="5393932" y="0"/>
            <a:ext cx="410966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4D0C34-5BA5-70CA-9CD3-6BA08C716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Clinical </a:t>
            </a:r>
            <a:br>
              <a:rPr lang="en-US" b="1" dirty="0"/>
            </a:br>
            <a:r>
              <a:rPr lang="en-US" b="1" dirty="0"/>
              <a:t>Information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9EB9F6-66C5-DED8-CF42-C8485264EF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34" r="39863" b="6367"/>
          <a:stretch/>
        </p:blipFill>
        <p:spPr>
          <a:xfrm>
            <a:off x="9570669" y="0"/>
            <a:ext cx="275417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7DA02-2218-38F4-0AFC-93E2A1ED3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870" y="1488932"/>
            <a:ext cx="11136330" cy="5369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From the technologist:</a:t>
            </a:r>
          </a:p>
          <a:p>
            <a:r>
              <a:rPr lang="en-US" sz="2800" dirty="0"/>
              <a:t>42yoF, fell on right arm today</a:t>
            </a:r>
          </a:p>
          <a:p>
            <a:r>
              <a:rPr lang="en-US" sz="2800" dirty="0"/>
              <a:t>Unable to turn wrist</a:t>
            </a:r>
          </a:p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image shot PA</a:t>
            </a:r>
          </a:p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image shot “crossfire”</a:t>
            </a:r>
          </a:p>
          <a:p>
            <a:r>
              <a:rPr lang="en-US" sz="2800" dirty="0"/>
              <a:t>Best images possible</a:t>
            </a:r>
          </a:p>
          <a:p>
            <a:pPr marL="0" indent="0">
              <a:buNone/>
            </a:pPr>
            <a:r>
              <a:rPr lang="en-US" sz="2800" dirty="0"/>
              <a:t>Report (MSK radiologist)</a:t>
            </a:r>
          </a:p>
          <a:p>
            <a:r>
              <a:rPr lang="en-US" sz="2800" dirty="0"/>
              <a:t>No acute osseous finding</a:t>
            </a:r>
          </a:p>
          <a:p>
            <a:r>
              <a:rPr lang="en-US" sz="2800" dirty="0"/>
              <a:t>Given clinical history, </a:t>
            </a:r>
            <a:br>
              <a:rPr lang="en-US" sz="2800" dirty="0"/>
            </a:br>
            <a:r>
              <a:rPr lang="en-US" sz="2800" dirty="0"/>
              <a:t>follow-up dedicated wrist</a:t>
            </a:r>
            <a:br>
              <a:rPr lang="en-US" sz="2800" dirty="0"/>
            </a:br>
            <a:r>
              <a:rPr lang="en-US" sz="2800" dirty="0"/>
              <a:t>series suggested, c/w priors</a:t>
            </a:r>
          </a:p>
          <a:p>
            <a:endParaRPr lang="en-US" sz="2800" dirty="0"/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B9B3FDE6-4312-2599-A25A-5AA106876A15}"/>
              </a:ext>
            </a:extLst>
          </p:cNvPr>
          <p:cNvSpPr/>
          <p:nvPr/>
        </p:nvSpPr>
        <p:spPr>
          <a:xfrm>
            <a:off x="3246634" y="3380197"/>
            <a:ext cx="1890444" cy="698643"/>
          </a:xfrm>
          <a:prstGeom prst="wedgeEllipseCallout">
            <a:avLst>
              <a:gd name="adj1" fmla="val 37319"/>
              <a:gd name="adj2" fmla="val -63264"/>
            </a:avLst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694888-8EC6-9F82-E61F-165806596AB2}"/>
              </a:ext>
            </a:extLst>
          </p:cNvPr>
          <p:cNvSpPr txBox="1"/>
          <p:nvPr/>
        </p:nvSpPr>
        <p:spPr>
          <a:xfrm>
            <a:off x="4791249" y="2551837"/>
            <a:ext cx="155139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i="1" dirty="0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Do they use this term at your place?</a:t>
            </a:r>
          </a:p>
        </p:txBody>
      </p:sp>
    </p:spTree>
    <p:extLst>
      <p:ext uri="{BB962C8B-B14F-4D97-AF65-F5344CB8AC3E}">
        <p14:creationId xmlns:p14="http://schemas.microsoft.com/office/powerpoint/2010/main" val="84610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BCBD50-729A-30E6-FCD2-3620EC8E98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73" r="21398" b="4500"/>
          <a:stretch/>
        </p:blipFill>
        <p:spPr>
          <a:xfrm flipH="1">
            <a:off x="5393932" y="0"/>
            <a:ext cx="410966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A136E2-39AD-EF3D-E3EC-D923B2DE53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34" r="39863" b="6367"/>
          <a:stretch/>
        </p:blipFill>
        <p:spPr>
          <a:xfrm>
            <a:off x="9570669" y="0"/>
            <a:ext cx="27541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22458E-8EB5-4263-C34A-62D1BFE7F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IMAGING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314065-9342-3BB0-B1BD-14DA6C322D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77" t="33708" r="40612" b="23595"/>
          <a:stretch/>
        </p:blipFill>
        <p:spPr>
          <a:xfrm>
            <a:off x="0" y="1602768"/>
            <a:ext cx="3853835" cy="52552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119714-5078-98B2-3A46-B3067AAA4B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519" t="35955" r="48252" b="17753"/>
          <a:stretch/>
        </p:blipFill>
        <p:spPr>
          <a:xfrm>
            <a:off x="3575916" y="1598787"/>
            <a:ext cx="1951577" cy="52438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770448-CBF8-6EC1-850F-B426B024894B}"/>
              </a:ext>
            </a:extLst>
          </p:cNvPr>
          <p:cNvSpPr txBox="1"/>
          <p:nvPr/>
        </p:nvSpPr>
        <p:spPr>
          <a:xfrm>
            <a:off x="1782820" y="1075567"/>
            <a:ext cx="27021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5 years earlier: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063D66-9B77-0492-FAD0-0FD4D865C3B2}"/>
              </a:ext>
            </a:extLst>
          </p:cNvPr>
          <p:cNvCxnSpPr/>
          <p:nvPr/>
        </p:nvCxnSpPr>
        <p:spPr>
          <a:xfrm>
            <a:off x="5326858" y="0"/>
            <a:ext cx="0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69CA47F-1B80-6D01-60A5-009DD9BF63A9}"/>
              </a:ext>
            </a:extLst>
          </p:cNvPr>
          <p:cNvSpPr txBox="1"/>
          <p:nvPr/>
        </p:nvSpPr>
        <p:spPr>
          <a:xfrm>
            <a:off x="35666" y="2459369"/>
            <a:ext cx="3818167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i="1" dirty="0">
                <a:solidFill>
                  <a:srgbClr val="FFFF00"/>
                </a:solidFill>
                <a:effectLst>
                  <a:outerShdw dist="25400" dir="2700000" algn="ctr" rotWithShape="0">
                    <a:schemeClr val="bg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Do they shoot wrists with the fingers flexed at your place?</a:t>
            </a:r>
          </a:p>
        </p:txBody>
      </p:sp>
    </p:spTree>
    <p:extLst>
      <p:ext uri="{BB962C8B-B14F-4D97-AF65-F5344CB8AC3E}">
        <p14:creationId xmlns:p14="http://schemas.microsoft.com/office/powerpoint/2010/main" val="3744533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A770448-CBF8-6EC1-850F-B426B024894B}"/>
              </a:ext>
            </a:extLst>
          </p:cNvPr>
          <p:cNvSpPr txBox="1"/>
          <p:nvPr/>
        </p:nvSpPr>
        <p:spPr>
          <a:xfrm>
            <a:off x="1783263" y="1217588"/>
            <a:ext cx="27021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Wrist Series? ❌</a:t>
            </a:r>
          </a:p>
          <a:p>
            <a:r>
              <a:rPr lang="en-US" sz="2800" dirty="0">
                <a:solidFill>
                  <a:prstClr val="white"/>
                </a:solidFill>
                <a:latin typeface="Century Gothic" panose="020B0502020202020204"/>
              </a:rPr>
              <a:t>Wrist CT? ✅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D7C151-8423-94F9-990C-10D80E02CC27}"/>
              </a:ext>
            </a:extLst>
          </p:cNvPr>
          <p:cNvSpPr txBox="1">
            <a:spLocks/>
          </p:cNvSpPr>
          <p:nvPr/>
        </p:nvSpPr>
        <p:spPr>
          <a:xfrm>
            <a:off x="1798137" y="-75440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rgbClr val="339BF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/>
              <a:t>further</a:t>
            </a:r>
            <a:br>
              <a:rPr lang="en-US"/>
            </a:br>
            <a:r>
              <a:rPr lang="en-US"/>
              <a:t>IMAGING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532692-F22F-6E5D-4FB7-3CCA3F2E31DB}"/>
              </a:ext>
            </a:extLst>
          </p:cNvPr>
          <p:cNvGrpSpPr/>
          <p:nvPr/>
        </p:nvGrpSpPr>
        <p:grpSpPr>
          <a:xfrm>
            <a:off x="1618336" y="2171695"/>
            <a:ext cx="3538496" cy="4572001"/>
            <a:chOff x="1618336" y="2171695"/>
            <a:chExt cx="3538496" cy="45720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C61D7B7-683F-E2A5-B526-8CA0F8CDB4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80000"/>
                      </a14:imgEffect>
                    </a14:imgLayer>
                  </a14:imgProps>
                </a:ext>
              </a:extLst>
            </a:blip>
            <a:srcRect l="39013" t="46730" r="43262" b="4629"/>
            <a:stretch/>
          </p:blipFill>
          <p:spPr>
            <a:xfrm>
              <a:off x="1618336" y="2171695"/>
              <a:ext cx="3031958" cy="457200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C83B0ED-1851-3F46-FDBF-E122CB799E14}"/>
                </a:ext>
              </a:extLst>
            </p:cNvPr>
            <p:cNvSpPr txBox="1"/>
            <p:nvPr/>
          </p:nvSpPr>
          <p:spPr>
            <a:xfrm>
              <a:off x="3355061" y="4714382"/>
              <a:ext cx="180177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prstClr val="white"/>
                  </a:solidFill>
                  <a:latin typeface="Century Gothic" panose="020B0502020202020204"/>
                </a:rPr>
                <a:t>CT Scout</a:t>
              </a:r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8A0D2AF-65C4-CED7-74D6-ED8022311979}"/>
              </a:ext>
            </a:extLst>
          </p:cNvPr>
          <p:cNvGrpSpPr/>
          <p:nvPr/>
        </p:nvGrpSpPr>
        <p:grpSpPr>
          <a:xfrm>
            <a:off x="6743355" y="2331435"/>
            <a:ext cx="3161367" cy="3729565"/>
            <a:chOff x="6743355" y="2331435"/>
            <a:chExt cx="3161367" cy="372956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977FCD4-67B5-9EC5-1FBC-D96B7CC096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3000"/>
                      </a14:imgEffect>
                      <a14:imgEffect>
                        <a14:brightnessContrast bright="20000" contrast="25000"/>
                      </a14:imgEffect>
                    </a14:imgLayer>
                  </a14:imgProps>
                </a:ext>
              </a:extLst>
            </a:blip>
            <a:srcRect l="27343" t="26891" r="37499" b="34457"/>
            <a:stretch/>
          </p:blipFill>
          <p:spPr>
            <a:xfrm rot="1605063">
              <a:off x="6743355" y="2331435"/>
              <a:ext cx="3161367" cy="3475475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EA81B4B-813A-E427-E509-D51C2189D43E}"/>
                </a:ext>
              </a:extLst>
            </p:cNvPr>
            <p:cNvSpPr txBox="1"/>
            <p:nvPr/>
          </p:nvSpPr>
          <p:spPr>
            <a:xfrm>
              <a:off x="7303207" y="5537780"/>
              <a:ext cx="180177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prstClr val="white"/>
                  </a:solidFill>
                  <a:latin typeface="Century Gothic" panose="020B0502020202020204"/>
                </a:rPr>
                <a:t>Axial CT</a:t>
              </a:r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03E67C5-654E-0011-1FA0-AB65CB5ADA18}"/>
              </a:ext>
            </a:extLst>
          </p:cNvPr>
          <p:cNvSpPr txBox="1"/>
          <p:nvPr/>
        </p:nvSpPr>
        <p:spPr>
          <a:xfrm>
            <a:off x="5782498" y="888492"/>
            <a:ext cx="53810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Isolated Traumatic Dislocation of the Distal Radio-Ulnar Joint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Century Gothic" panose="020B0502020202020204"/>
              </a:rPr>
              <a:t>(DRUJ)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7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2458E-8EB5-4263-C34A-62D1BFE7F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Treatment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87D542-0A54-801C-696C-2EB2547904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67" r="20752" b="2256"/>
          <a:stretch/>
        </p:blipFill>
        <p:spPr>
          <a:xfrm>
            <a:off x="0" y="1644315"/>
            <a:ext cx="2799348" cy="52136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770448-CBF8-6EC1-850F-B426B024894B}"/>
              </a:ext>
            </a:extLst>
          </p:cNvPr>
          <p:cNvSpPr txBox="1"/>
          <p:nvPr/>
        </p:nvSpPr>
        <p:spPr>
          <a:xfrm>
            <a:off x="379136" y="1374684"/>
            <a:ext cx="18908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Century Gothic" panose="020B0502020202020204"/>
              </a:rPr>
              <a:t>Next Day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474D5D-72A8-8C73-7BAE-939FF2C857E6}"/>
              </a:ext>
            </a:extLst>
          </p:cNvPr>
          <p:cNvGrpSpPr/>
          <p:nvPr/>
        </p:nvGrpSpPr>
        <p:grpSpPr>
          <a:xfrm>
            <a:off x="2462466" y="1042737"/>
            <a:ext cx="3834579" cy="5815263"/>
            <a:chOff x="2462466" y="1042737"/>
            <a:chExt cx="3834579" cy="581526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34D55E-A919-C97A-2BDE-9576D93BD7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206" r="17556"/>
            <a:stretch/>
          </p:blipFill>
          <p:spPr>
            <a:xfrm>
              <a:off x="2462466" y="1556084"/>
              <a:ext cx="2428232" cy="521368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667A729-3782-2F99-D5A0-A3551FD50954}"/>
                </a:ext>
              </a:extLst>
            </p:cNvPr>
            <p:cNvCxnSpPr>
              <a:cxnSpLocks/>
            </p:cNvCxnSpPr>
            <p:nvPr/>
          </p:nvCxnSpPr>
          <p:spPr>
            <a:xfrm>
              <a:off x="2462466" y="1042737"/>
              <a:ext cx="0" cy="58152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5A4BF5-E2F8-49C8-6554-5D0AAE380AB8}"/>
                </a:ext>
              </a:extLst>
            </p:cNvPr>
            <p:cNvSpPr txBox="1"/>
            <p:nvPr/>
          </p:nvSpPr>
          <p:spPr>
            <a:xfrm>
              <a:off x="2558721" y="1061760"/>
              <a:ext cx="373831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@2 weeks:</a:t>
              </a:r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CC6F904-68D1-8006-45DE-611BB6D7F6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996" r="25860" b="1664"/>
            <a:stretch/>
          </p:blipFill>
          <p:spPr>
            <a:xfrm>
              <a:off x="4467729" y="1556084"/>
              <a:ext cx="1829316" cy="521368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46A6901-F45C-1202-18E1-ABC750F889E3}"/>
              </a:ext>
            </a:extLst>
          </p:cNvPr>
          <p:cNvGrpSpPr/>
          <p:nvPr/>
        </p:nvGrpSpPr>
        <p:grpSpPr>
          <a:xfrm>
            <a:off x="6297026" y="1042737"/>
            <a:ext cx="2669918" cy="5815263"/>
            <a:chOff x="6297026" y="1042737"/>
            <a:chExt cx="2669918" cy="581526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849F01E-CCA9-E57E-97C9-C71CDB5A03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8419" r="23691"/>
            <a:stretch/>
          </p:blipFill>
          <p:spPr>
            <a:xfrm>
              <a:off x="6337138" y="1600198"/>
              <a:ext cx="2629806" cy="521368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3C3D5A-5ABE-F100-22B8-745FEAE54583}"/>
                </a:ext>
              </a:extLst>
            </p:cNvPr>
            <p:cNvSpPr txBox="1"/>
            <p:nvPr/>
          </p:nvSpPr>
          <p:spPr>
            <a:xfrm>
              <a:off x="6297026" y="1061760"/>
              <a:ext cx="26298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@</a:t>
              </a:r>
              <a:r>
                <a:rPr lang="en-US" sz="2800" dirty="0">
                  <a:solidFill>
                    <a:prstClr val="white"/>
                  </a:solidFill>
                  <a:latin typeface="Century Gothic" panose="020B0502020202020204"/>
                </a:rPr>
                <a:t>4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weeks:</a:t>
              </a:r>
              <a:endParaRPr lang="en-US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C39F1B9-5CBF-59D7-7A31-3C9A2A59B4D3}"/>
                </a:ext>
              </a:extLst>
            </p:cNvPr>
            <p:cNvCxnSpPr>
              <a:cxnSpLocks/>
            </p:cNvCxnSpPr>
            <p:nvPr/>
          </p:nvCxnSpPr>
          <p:spPr>
            <a:xfrm>
              <a:off x="6297034" y="1042737"/>
              <a:ext cx="0" cy="58152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40477C7-3B09-C288-6847-8FE8B7A58813}"/>
              </a:ext>
            </a:extLst>
          </p:cNvPr>
          <p:cNvGrpSpPr/>
          <p:nvPr/>
        </p:nvGrpSpPr>
        <p:grpSpPr>
          <a:xfrm>
            <a:off x="8966935" y="1061760"/>
            <a:ext cx="3225062" cy="5817319"/>
            <a:chOff x="8966935" y="1061760"/>
            <a:chExt cx="3225062" cy="5817319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49C87B3-2075-F79A-2373-5A6D5BDDFF22}"/>
                </a:ext>
              </a:extLst>
            </p:cNvPr>
            <p:cNvCxnSpPr>
              <a:cxnSpLocks/>
            </p:cNvCxnSpPr>
            <p:nvPr/>
          </p:nvCxnSpPr>
          <p:spPr>
            <a:xfrm>
              <a:off x="8966944" y="1063816"/>
              <a:ext cx="0" cy="58152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21193B-0A29-AC9B-8EDA-F32A7782FB20}"/>
                </a:ext>
              </a:extLst>
            </p:cNvPr>
            <p:cNvSpPr txBox="1"/>
            <p:nvPr/>
          </p:nvSpPr>
          <p:spPr>
            <a:xfrm>
              <a:off x="8966935" y="1061760"/>
              <a:ext cx="322506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@7 weeks:</a:t>
              </a:r>
              <a:endParaRPr lang="en-US" dirty="0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E2EDA0C-3BA7-F687-4203-061B80A3C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7687" t="1955" r="33971" b="3237"/>
            <a:stretch/>
          </p:blipFill>
          <p:spPr>
            <a:xfrm>
              <a:off x="8992169" y="1756612"/>
              <a:ext cx="1914181" cy="481664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23010EE-46F2-54D1-D699-C1E05C5490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9315" r="36926" b="908"/>
            <a:stretch/>
          </p:blipFill>
          <p:spPr>
            <a:xfrm>
              <a:off x="10765294" y="1756612"/>
              <a:ext cx="1426703" cy="481664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3032531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CC4EE2-FAC9-70ED-76FC-A18DFDDB0C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brightnessContrast bright="20000" contrast="25000"/>
                    </a14:imgEffect>
                  </a14:imgLayer>
                </a14:imgProps>
              </a:ext>
            </a:extLst>
          </a:blip>
          <a:srcRect l="27343" t="26891" r="37499" b="34457"/>
          <a:stretch/>
        </p:blipFill>
        <p:spPr>
          <a:xfrm rot="1605063">
            <a:off x="9977528" y="2807952"/>
            <a:ext cx="2076206" cy="22824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CA0E89-817F-8AAA-FC42-0E0928C0A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185" y="308794"/>
            <a:ext cx="10116015" cy="1293028"/>
          </a:xfrm>
        </p:spPr>
        <p:txBody>
          <a:bodyPr anchor="t" anchorCtr="0"/>
          <a:lstStyle/>
          <a:p>
            <a:r>
              <a:rPr lang="en-US" b="1" dirty="0"/>
              <a:t>Here’s what I was able to find out:</a:t>
            </a:r>
            <a:br>
              <a:rPr lang="en-US" b="1" dirty="0"/>
            </a:br>
            <a:r>
              <a:rPr lang="en-US" dirty="0"/>
              <a:t>Isolated dislocation of the DRUJ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A063B-AD51-17FF-309C-FBE86A847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3592"/>
            <a:ext cx="12192000" cy="5304408"/>
          </a:xfrm>
        </p:spPr>
        <p:txBody>
          <a:bodyPr rIns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identified by </a:t>
            </a:r>
            <a:r>
              <a:rPr lang="en-US" sz="2800" dirty="0" err="1"/>
              <a:t>Desault</a:t>
            </a:r>
            <a:r>
              <a:rPr lang="en-US" sz="2800" dirty="0"/>
              <a:t> 1777, in a cadaver</a:t>
            </a:r>
            <a:br>
              <a:rPr lang="en-US" sz="2800" dirty="0"/>
            </a:br>
            <a:r>
              <a:rPr kumimoji="0" lang="en-US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Desault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M. Extrait d’un memoire de M. </a:t>
            </a:r>
            <a:r>
              <a:rPr kumimoji="0" lang="en-US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Desault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sur la luxation de </a:t>
            </a:r>
            <a:r>
              <a:rPr kumimoji="0" lang="en-US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Pextremite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en-US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inferieure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du cubitus.Chir.1791;1:78–87.</a:t>
            </a:r>
          </a:p>
          <a:p>
            <a:r>
              <a:rPr lang="en-US" sz="2800" dirty="0"/>
              <a:t>He clearly pointed out it is distal radius which dislocated on the ulna</a:t>
            </a:r>
          </a:p>
          <a:p>
            <a:pPr>
              <a:tabLst>
                <a:tab pos="3994150" algn="l"/>
              </a:tabLst>
            </a:pPr>
            <a:r>
              <a:rPr lang="en-US" sz="2800" dirty="0"/>
              <a:t>Should be described as: “DRUJ dislocation – ulna dorsal”</a:t>
            </a:r>
            <a:br>
              <a:rPr lang="en-US" sz="2800" dirty="0"/>
            </a:br>
            <a:r>
              <a:rPr lang="en-US" sz="2800" dirty="0"/>
              <a:t>	or “DRUJ dislocation – ulna volar”</a:t>
            </a:r>
          </a:p>
          <a:p>
            <a:pPr>
              <a:tabLst>
                <a:tab pos="3994150" algn="l"/>
              </a:tabLst>
            </a:pPr>
            <a:r>
              <a:rPr lang="en-US" sz="2800" dirty="0" err="1"/>
              <a:t>Dameron</a:t>
            </a:r>
            <a:r>
              <a:rPr lang="en-US" sz="2800" dirty="0"/>
              <a:t> 1972: ½ dorsal, ½ volar (10 patients)</a:t>
            </a:r>
            <a:br>
              <a:rPr lang="en-US" sz="2800" dirty="0"/>
            </a:br>
            <a:r>
              <a:rPr lang="en-US" i="1" dirty="0"/>
              <a:t>Clinical </a:t>
            </a:r>
            <a:r>
              <a:rPr lang="en-US" i="1" dirty="0" err="1"/>
              <a:t>Orthopaedics</a:t>
            </a:r>
            <a:r>
              <a:rPr lang="en-US" i="1" dirty="0"/>
              <a:t> and Related Research </a:t>
            </a:r>
            <a:r>
              <a:rPr lang="en-US" dirty="0">
                <a:hlinkClick r:id="rId4"/>
              </a:rPr>
              <a:t>83():p 55-63, March 1972.</a:t>
            </a:r>
            <a:endParaRPr lang="en-US" sz="2800" dirty="0"/>
          </a:p>
          <a:p>
            <a:pPr>
              <a:tabLst>
                <a:tab pos="3994150" algn="l"/>
              </a:tabLst>
            </a:pPr>
            <a:r>
              <a:rPr lang="en-US" sz="2800" dirty="0"/>
              <a:t>All the articles say:</a:t>
            </a:r>
          </a:p>
          <a:p>
            <a:pPr lvl="1">
              <a:spcBef>
                <a:spcPts val="400"/>
              </a:spcBef>
              <a:buFont typeface="Wingdings" pitchFamily="2" charset="2"/>
              <a:buChar char="ü"/>
              <a:tabLst>
                <a:tab pos="909638" algn="l"/>
                <a:tab pos="3994150" algn="l"/>
              </a:tabLst>
            </a:pPr>
            <a:r>
              <a:rPr lang="en-US" sz="2800" dirty="0"/>
              <a:t>This is a rare phenomenon (“0.02% of all bony injuries”)</a:t>
            </a:r>
          </a:p>
          <a:p>
            <a:pPr lvl="1">
              <a:spcBef>
                <a:spcPts val="400"/>
              </a:spcBef>
              <a:buFont typeface="Wingdings" pitchFamily="2" charset="2"/>
              <a:buChar char="ü"/>
              <a:tabLst>
                <a:tab pos="909638" algn="l"/>
                <a:tab pos="3994150" algn="l"/>
              </a:tabLst>
            </a:pPr>
            <a:r>
              <a:rPr lang="en-US" sz="2800" dirty="0"/>
              <a:t>50% missed</a:t>
            </a:r>
          </a:p>
          <a:p>
            <a:pPr>
              <a:tabLst>
                <a:tab pos="909638" algn="l"/>
                <a:tab pos="3994150" algn="l"/>
              </a:tabLst>
            </a:pPr>
            <a:r>
              <a:rPr lang="en-US" sz="2800" dirty="0"/>
              <a:t>That’s all I got </a:t>
            </a:r>
            <a:r>
              <a:rPr lang="en-US" sz="6000" dirty="0"/>
              <a:t>🤷🏽‍♂️</a:t>
            </a:r>
            <a:endParaRPr lang="en-US" sz="4800" dirty="0"/>
          </a:p>
          <a:p>
            <a:pPr>
              <a:tabLst>
                <a:tab pos="3994150" algn="l"/>
              </a:tabLs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39103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1638</TotalTime>
  <Words>279</Words>
  <Application>Microsoft Macintosh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Narrow</vt:lpstr>
      <vt:lpstr>Calibri</vt:lpstr>
      <vt:lpstr>Century Gothic</vt:lpstr>
      <vt:lpstr>Cochocib Script Latin Pro</vt:lpstr>
      <vt:lpstr>Desdemona</vt:lpstr>
      <vt:lpstr>Wingdings</vt:lpstr>
      <vt:lpstr>Vapor Trail</vt:lpstr>
      <vt:lpstr>PowerPoint Presentation</vt:lpstr>
      <vt:lpstr>Clinical  Information</vt:lpstr>
      <vt:lpstr>IMAGING</vt:lpstr>
      <vt:lpstr>PowerPoint Presentation</vt:lpstr>
      <vt:lpstr>Treatment</vt:lpstr>
      <vt:lpstr>Here’s what I was able to find out: Isolated dislocation of the DRUJ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Tatiane Cantarelli</dc:creator>
  <cp:lastModifiedBy>Tatiane Cantarelli</cp:lastModifiedBy>
  <cp:revision>10</cp:revision>
  <dcterms:created xsi:type="dcterms:W3CDTF">2023-01-16T02:05:16Z</dcterms:created>
  <dcterms:modified xsi:type="dcterms:W3CDTF">2023-03-11T14:47:37Z</dcterms:modified>
</cp:coreProperties>
</file>