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1091" r:id="rId3"/>
    <p:sldId id="1092" r:id="rId4"/>
    <p:sldId id="1093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1064" r:id="rId23"/>
  </p:sldIdLst>
  <p:sldSz cx="14630400" cy="82296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789D4E-7B4F-4B58-976F-CA33FC8BE523}">
  <a:tblStyle styleId="{D8789D4E-7B4F-4B58-976F-CA33FC8BE523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4767C06-57FA-4A75-86E4-1F04E0D7499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04" autoAdjust="0"/>
  </p:normalViewPr>
  <p:slideViewPr>
    <p:cSldViewPr snapToGrid="0">
      <p:cViewPr varScale="1">
        <p:scale>
          <a:sx n="49" d="100"/>
          <a:sy n="49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463040" marR="0" lvl="2" indent="-253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4560" marR="0" lvl="3" indent="-10160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80" marR="0" lvl="4" indent="-507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263602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9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3546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8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uh right ligh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3366" y="-93421"/>
            <a:ext cx="10477194" cy="788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-1409" y="-93421"/>
            <a:ext cx="10118534" cy="83230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878082" y="4398380"/>
            <a:ext cx="7529381" cy="2633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1" i="1" u="none" strike="noStrike" cap="none">
                <a:solidFill>
                  <a:srgbClr val="20586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29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463040" marR="0" lvl="2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4560" marR="0" lvl="3" indent="-1016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600" marR="0" lvl="5" indent="0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389120" marR="0" lvl="6" indent="-7620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120640" marR="0" lvl="7" indent="-2540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852160" marR="0" lvl="8" indent="-10159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7595235"/>
            <a:ext cx="14640559" cy="640079"/>
          </a:xfrm>
          <a:prstGeom prst="rect">
            <a:avLst/>
          </a:prstGeom>
          <a:solidFill>
            <a:srgbClr val="004278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18" descr="UTSW_14_Logo_White-radiology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7696" y="7535967"/>
            <a:ext cx="2424988" cy="7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060588" y="317488"/>
            <a:ext cx="8317645" cy="4080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0" b="0" i="0" u="none" strike="noStrike" cap="small">
                <a:solidFill>
                  <a:srgbClr val="0F24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998719" y="7627621"/>
            <a:ext cx="4632959" cy="43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lIns="146300" tIns="73150" rIns="146300" bIns="7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92608" y="164592"/>
            <a:ext cx="14045183" cy="79004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636170" y="5177962"/>
            <a:ext cx="2699590" cy="2887808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292608" y="175860"/>
            <a:ext cx="14045183" cy="5087297"/>
          </a:xfrm>
          <a:prstGeom prst="rect">
            <a:avLst/>
          </a:prstGeom>
          <a:solidFill>
            <a:srgbClr val="FBD4B4">
              <a:alpha val="60000"/>
            </a:srgbClr>
          </a:solidFill>
          <a:ln>
            <a:noFill/>
          </a:ln>
          <a:effectLst>
            <a:outerShdw dist="38100" dir="2700000" rotWithShape="0">
              <a:srgbClr val="808080">
                <a:alpha val="42745"/>
              </a:srgbClr>
            </a:outerShdw>
          </a:effectLst>
        </p:spPr>
      </p:pic>
      <p:cxnSp>
        <p:nvCxnSpPr>
          <p:cNvPr id="56" name="Shape 56"/>
          <p:cNvCxnSpPr/>
          <p:nvPr/>
        </p:nvCxnSpPr>
        <p:spPr>
          <a:xfrm>
            <a:off x="295141" y="5177962"/>
            <a:ext cx="14042650" cy="0"/>
          </a:xfrm>
          <a:prstGeom prst="straightConnector1">
            <a:avLst/>
          </a:prstGeom>
          <a:noFill/>
          <a:ln w="139700" cap="flat" cmpd="tri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60128" y="1183341"/>
            <a:ext cx="9970252" cy="355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small">
                <a:solidFill>
                  <a:srgbClr val="FBFAF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000" y="9843249"/>
            <a:ext cx="3151805" cy="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60129" y="5518742"/>
            <a:ext cx="9970252" cy="2120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8039" marR="0" lvl="1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5080" marR="0" lvl="2" indent="-508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1340" marR="0" lvl="3" indent="-254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66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0" name="Shape 60" descr="UTSW_14_Logo_White-radiology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3610" y="6324798"/>
            <a:ext cx="2424988" cy="7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92608" y="269890"/>
            <a:ext cx="14045183" cy="77951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2608" y="269890"/>
            <a:ext cx="11343561" cy="4834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92608" y="5104058"/>
            <a:ext cx="14045183" cy="29609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1546625" y="269890"/>
            <a:ext cx="2820886" cy="7795882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Shape 66"/>
          <p:cNvCxnSpPr/>
          <p:nvPr/>
        </p:nvCxnSpPr>
        <p:spPr>
          <a:xfrm>
            <a:off x="455091" y="5096121"/>
            <a:ext cx="13769893" cy="0"/>
          </a:xfrm>
          <a:prstGeom prst="straightConnector1">
            <a:avLst/>
          </a:prstGeom>
          <a:noFill/>
          <a:ln w="152400" cap="rnd" cmpd="sng">
            <a:solidFill>
              <a:srgbClr val="0F243E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7000" y="9843250"/>
            <a:ext cx="3151805" cy="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60129" y="5518744"/>
            <a:ext cx="9970252" cy="2120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0" i="1" u="none" strike="noStrike" cap="none">
                <a:solidFill>
                  <a:srgbClr val="FBFAF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828039" marR="0" lvl="1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5080" marR="0" lvl="2" indent="-508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1340" marR="0" lvl="3" indent="-254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66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9" name="Shape 69" descr="UTSW_14_Logo_White-radiology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170" y="5893512"/>
            <a:ext cx="2631149" cy="84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F7730-768C-41F3-A44A-C0358481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7D6E-87E8-4308-9827-FBC26496CAA2}" type="datetime1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C0A5E-6DE9-45E8-B994-C62AA028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5605-241C-497C-BFAF-BE27AFCA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471A-CE4B-4EE2-8D8B-4B205AE11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06151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77CBC5-D58C-4D52-B7C7-CC8771E8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A0E7-BF24-401C-9B39-FE5B48E26E8D}" type="datetime1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F1AF27-0B97-4150-8809-FAAAF873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AC6A76-F3D4-469F-9B0E-EF614CA0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337A-1D81-4702-A908-C4254ECB0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4925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AC0">
            <a:alpha val="74901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4630400" cy="14920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1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31520" y="1691040"/>
            <a:ext cx="13167360" cy="5659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3720" marR="0" lvl="0" indent="-129539" algn="l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SzPct val="140000"/>
              <a:buFont typeface="Arial"/>
              <a:buChar char="•"/>
              <a:defRPr sz="3200" b="1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092200" marR="0" lvl="1" indent="-20320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53540" marR="0" lvl="2" indent="-168656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SzPct val="112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2021" marR="0" lvl="3" indent="-21234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SzPct val="93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735885" marR="0" lvl="4" indent="-18318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0" y="1563150"/>
            <a:ext cx="14630400" cy="0"/>
          </a:xfrm>
          <a:prstGeom prst="straightConnector1">
            <a:avLst/>
          </a:prstGeom>
          <a:noFill/>
          <a:ln w="63500" cap="flat" cmpd="thinThick">
            <a:solidFill>
              <a:srgbClr val="20586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67" r:id="rId5"/>
    <p:sldLayoutId id="214748366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&amp;imgrefurl=http://www.utsouthwestern.edu/newsroom/news-releases/year-2010/ut-system-regents-texas-higher-education-coordinating-board-approve-ut-southwesterns-plans-for-12-story-424-bed-university-hospital.html&amp;h=0&amp;w=0&amp;sz=1&amp;tbnid=_APYqwW48eDR8M&amp;tbnh=169&amp;tbnw=299&amp;prev=/search?q=ut+southwestern&amp;tbm=isch&amp;tbo=u&amp;zoom=1&amp;q=ut%20southwestern&amp;docid=HlY0zloJ63ma6M&amp;hl=en&amp;ei=zY4BUrDGKYnlyAHs_oGwBg&amp;ved=0CAMQs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http://t0.gstatic.com/images?q=tbn:ANd9GcSN5HLgNwB1s71RHFkr-O5rimwCg9NrKECihTed0-db6yPaCoDIVsNHa8g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15241"/>
            <a:ext cx="3572758" cy="2004297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64A62F3E-513B-4DBE-8DCF-F132146C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074" y="3039428"/>
            <a:ext cx="4564357" cy="723596"/>
          </a:xfrm>
          <a:prstGeom prst="rect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16200000" scaled="1"/>
          </a:gradFill>
          <a:ln w="9525">
            <a:miter lim="800000"/>
            <a:headEnd/>
            <a:tailEnd/>
          </a:ln>
          <a:effectLst>
            <a:outerShdw blurRad="63500" dist="17961" dir="2700000" algn="ctr" rotWithShape="0">
              <a:srgbClr val="CC0000">
                <a:alpha val="74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 lIns="146304" tIns="73152" rIns="146304" bIns="73152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2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Enjoy Facial nerve case</a:t>
            </a:r>
            <a:endParaRPr lang="en-US" altLang="en-US" sz="32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7"/>
    </mc:Choice>
    <mc:Fallback xmlns="">
      <p:transition spd="slow" advTm="116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A6F8-5BEC-89B2-F5DD-307EAEA7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A10BDC-A28A-75C4-CF6D-214561691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70A8AA-7BEB-1F08-853B-35C8457BA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DA5BF2-1F23-453F-07DE-5FFE871B5756}"/>
              </a:ext>
            </a:extLst>
          </p:cNvPr>
          <p:cNvCxnSpPr/>
          <p:nvPr/>
        </p:nvCxnSpPr>
        <p:spPr>
          <a:xfrm flipV="1">
            <a:off x="2258171" y="5930638"/>
            <a:ext cx="747422" cy="143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22437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F100-B62E-500C-703A-BAC6D0EE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E46E60-B938-D692-394F-7EA98F890B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33FB29-575E-10FD-FA51-B285FA7DD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F04C3C-3677-FF7D-794C-18820D837DF7}"/>
              </a:ext>
            </a:extLst>
          </p:cNvPr>
          <p:cNvCxnSpPr/>
          <p:nvPr/>
        </p:nvCxnSpPr>
        <p:spPr>
          <a:xfrm flipV="1">
            <a:off x="2671638" y="3736078"/>
            <a:ext cx="747422" cy="143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727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F1C0-CA21-F618-8E1B-61317C6F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ADC= 1.2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A413D5-1FA3-576D-3BAD-83B177079E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5311" y="2190751"/>
            <a:ext cx="4711148" cy="564969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15CDE8-E382-9D8F-42A9-14FD3F8B8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0637" y="2190751"/>
            <a:ext cx="4816850" cy="5776457"/>
          </a:xfrm>
        </p:spPr>
      </p:pic>
    </p:spTree>
    <p:extLst>
      <p:ext uri="{BB962C8B-B14F-4D97-AF65-F5344CB8AC3E}">
        <p14:creationId xmlns:p14="http://schemas.microsoft.com/office/powerpoint/2010/main" val="3644196180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3F62-B8C8-8681-4057-DCD715AF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A21AD5-82BB-C598-CC48-3AC56C670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" y="2382944"/>
            <a:ext cx="6217920" cy="483721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748A32-2522-B35E-43CD-B0095BF79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640" y="2382944"/>
            <a:ext cx="6217920" cy="4837218"/>
          </a:xfrm>
        </p:spPr>
      </p:pic>
    </p:spTree>
    <p:extLst>
      <p:ext uri="{BB962C8B-B14F-4D97-AF65-F5344CB8AC3E}">
        <p14:creationId xmlns:p14="http://schemas.microsoft.com/office/powerpoint/2010/main" val="1657116155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020F-A078-734D-825D-BE0C1F7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85F73-2397-B10A-21F7-26F9A2D9DE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664" y="2382943"/>
            <a:ext cx="6217920" cy="483721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356F6D-6011-7C69-BD76-D35967FDA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4490" y="2382943"/>
            <a:ext cx="6217920" cy="4837218"/>
          </a:xfrm>
        </p:spPr>
      </p:pic>
    </p:spTree>
    <p:extLst>
      <p:ext uri="{BB962C8B-B14F-4D97-AF65-F5344CB8AC3E}">
        <p14:creationId xmlns:p14="http://schemas.microsoft.com/office/powerpoint/2010/main" val="3357747390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3ADE-59AC-080D-EFAC-72121710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facial and IAN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CE0B92-AFBF-C3C8-1823-7DCD86E011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93A94F-2284-1441-FC37-A35F8D996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D345BF-F7D5-CF1C-ED9C-2B17F868D522}"/>
              </a:ext>
            </a:extLst>
          </p:cNvPr>
          <p:cNvCxnSpPr>
            <a:cxnSpLocks/>
          </p:cNvCxnSpPr>
          <p:nvPr/>
        </p:nvCxnSpPr>
        <p:spPr>
          <a:xfrm>
            <a:off x="11551288" y="2887665"/>
            <a:ext cx="144101" cy="6968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38F0F8-B06F-15E4-4516-B34E266CA2D8}"/>
              </a:ext>
            </a:extLst>
          </p:cNvPr>
          <p:cNvCxnSpPr>
            <a:cxnSpLocks/>
          </p:cNvCxnSpPr>
          <p:nvPr/>
        </p:nvCxnSpPr>
        <p:spPr>
          <a:xfrm flipH="1" flipV="1">
            <a:off x="11623338" y="3980226"/>
            <a:ext cx="188306" cy="101764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0686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EF09-F6E7-45FF-41F2-A49ED31A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facial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4D1C36-C3C9-105E-BEFC-ABAE7C242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C060A0-E465-9080-B87D-1E86F38E12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74B1FB-E026-A361-79E7-AD0328D49201}"/>
              </a:ext>
            </a:extLst>
          </p:cNvPr>
          <p:cNvCxnSpPr>
            <a:cxnSpLocks/>
          </p:cNvCxnSpPr>
          <p:nvPr/>
        </p:nvCxnSpPr>
        <p:spPr>
          <a:xfrm>
            <a:off x="5490925" y="3225290"/>
            <a:ext cx="144101" cy="6968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420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DE3F-8631-86AA-C4FE-3B5F3FD7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facial- zygomatic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F6F63C-FA7F-E716-4BF2-7B7BDB99D1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3CD653-C41E-0074-4010-29F064290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</p:spTree>
    <p:extLst>
      <p:ext uri="{BB962C8B-B14F-4D97-AF65-F5344CB8AC3E}">
        <p14:creationId xmlns:p14="http://schemas.microsoft.com/office/powerpoint/2010/main" val="3322430721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283A-D925-0FFA-061D-9D4EA84B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IAN right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8EC891-D745-2BA4-EC77-5EA8A577D9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AFAE42-1EEC-567E-723C-66B6FC376B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88A13-6222-2B21-EBA6-10167A82C9A9}"/>
              </a:ext>
            </a:extLst>
          </p:cNvPr>
          <p:cNvCxnSpPr>
            <a:cxnSpLocks/>
          </p:cNvCxnSpPr>
          <p:nvPr/>
        </p:nvCxnSpPr>
        <p:spPr>
          <a:xfrm>
            <a:off x="2637997" y="3417993"/>
            <a:ext cx="144101" cy="6968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25731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0801-7FEF-19F4-B4F3-F6FCDDEE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IAN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780091-134B-21C9-9E54-B87585EE2F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7AA317-D525-8A12-BC01-6B0F5C67B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64CEF5-6566-ECFE-5C91-7D5E96ED85F8}"/>
              </a:ext>
            </a:extLst>
          </p:cNvPr>
          <p:cNvCxnSpPr>
            <a:cxnSpLocks/>
          </p:cNvCxnSpPr>
          <p:nvPr/>
        </p:nvCxnSpPr>
        <p:spPr>
          <a:xfrm flipV="1">
            <a:off x="2363372" y="4486188"/>
            <a:ext cx="638182" cy="1899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4985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97C8-064A-22D9-55DD-B253D0EE5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4630400" cy="1556426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facial weakness. Left facial weakness before- improving. H/o prior Basal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1500376709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98E7-E166-79C2-1282-B93B254F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IAN and </a:t>
            </a:r>
            <a:r>
              <a:rPr lang="en-US" dirty="0" err="1"/>
              <a:t>b/l</a:t>
            </a:r>
            <a:r>
              <a:rPr lang="en-US" dirty="0"/>
              <a:t> facial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AFC68C-DAF4-19E1-422B-A272D63C7D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06C115-9406-5ED7-9660-987DBA9D9E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AC9284-CF52-2608-0A45-BD496E5523D0}"/>
              </a:ext>
            </a:extLst>
          </p:cNvPr>
          <p:cNvCxnSpPr>
            <a:cxnSpLocks/>
          </p:cNvCxnSpPr>
          <p:nvPr/>
        </p:nvCxnSpPr>
        <p:spPr>
          <a:xfrm>
            <a:off x="7930545" y="3224315"/>
            <a:ext cx="319091" cy="5022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D2CF1-3D9C-557A-7B64-870889E37C3A}"/>
              </a:ext>
            </a:extLst>
          </p:cNvPr>
          <p:cNvCxnSpPr>
            <a:cxnSpLocks/>
          </p:cNvCxnSpPr>
          <p:nvPr/>
        </p:nvCxnSpPr>
        <p:spPr>
          <a:xfrm flipH="1">
            <a:off x="12264553" y="3255968"/>
            <a:ext cx="463894" cy="5022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86772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8519-D123-27EC-90AA-CE7A3485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V2- maxillary- Report enclosed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8A9C7F-1F6A-B457-556B-3E03B8A81F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366" y="2028826"/>
            <a:ext cx="7676984" cy="597229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6C40E5-4EA7-EF03-E459-F8584BBBD5DD}"/>
              </a:ext>
            </a:extLst>
          </p:cNvPr>
          <p:cNvCxnSpPr>
            <a:cxnSpLocks/>
          </p:cNvCxnSpPr>
          <p:nvPr/>
        </p:nvCxnSpPr>
        <p:spPr>
          <a:xfrm flipH="1" flipV="1">
            <a:off x="4814673" y="3619501"/>
            <a:ext cx="814852" cy="26502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12964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FEA91-DA0E-4B78-820B-B19C6D9C0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b="4586"/>
          <a:stretch/>
        </p:blipFill>
        <p:spPr>
          <a:xfrm>
            <a:off x="0" y="0"/>
            <a:ext cx="14696555" cy="8229600"/>
          </a:xfrm>
          <a:prstGeom prst="rect">
            <a:avLst/>
          </a:prstGeom>
        </p:spPr>
      </p:pic>
      <p:sp>
        <p:nvSpPr>
          <p:cNvPr id="986" name="Shape 986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lIns="146300" tIns="73150" rIns="146300" bIns="7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2D73-2A91-A22A-446E-FF4A548F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see?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6A7A7-E764-813F-9E5B-2755E1BA76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A819DC-8D73-3CC1-7829-E659E1770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</p:spTree>
    <p:extLst>
      <p:ext uri="{BB962C8B-B14F-4D97-AF65-F5344CB8AC3E}">
        <p14:creationId xmlns:p14="http://schemas.microsoft.com/office/powerpoint/2010/main" val="3208739348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2D73-2A91-A22A-446E-FF4A548F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see?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6A7A7-E764-813F-9E5B-2755E1BA76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A819DC-8D73-3CC1-7829-E659E1770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2FDB02-583B-35E5-D411-DF16CA17B26C}"/>
              </a:ext>
            </a:extLst>
          </p:cNvPr>
          <p:cNvCxnSpPr/>
          <p:nvPr/>
        </p:nvCxnSpPr>
        <p:spPr>
          <a:xfrm flipV="1">
            <a:off x="2162755" y="4801553"/>
            <a:ext cx="747422" cy="143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49254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A476-AE2A-1A47-DECE-6DAEF12F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337999-9CC2-624C-54C1-3D31DB9E2C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A0E230-0253-4C41-1637-124F306B9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</p:spTree>
    <p:extLst>
      <p:ext uri="{BB962C8B-B14F-4D97-AF65-F5344CB8AC3E}">
        <p14:creationId xmlns:p14="http://schemas.microsoft.com/office/powerpoint/2010/main" val="236060376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A476-AE2A-1A47-DECE-6DAEF12F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337999-9CC2-624C-54C1-3D31DB9E2C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A0E230-0253-4C41-1637-124F306B9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D66DB1-0557-6174-63B2-21EC082E3612}"/>
              </a:ext>
            </a:extLst>
          </p:cNvPr>
          <p:cNvCxnSpPr/>
          <p:nvPr/>
        </p:nvCxnSpPr>
        <p:spPr>
          <a:xfrm flipV="1">
            <a:off x="1749287" y="5119606"/>
            <a:ext cx="747422" cy="143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9343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A5D7-8276-5748-123E-5A5F8E26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FEC266-B856-72F6-FF3A-97678E2DC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5BD863-601C-F3EC-2B82-B5462795A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</p:spTree>
    <p:extLst>
      <p:ext uri="{BB962C8B-B14F-4D97-AF65-F5344CB8AC3E}">
        <p14:creationId xmlns:p14="http://schemas.microsoft.com/office/powerpoint/2010/main" val="3090035667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CD-9888-77DC-0025-3E8B68F1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8DDD93-4EEE-A5F9-1D10-F5E153AD06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905388-E604-6ABA-C314-901589F16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</p:spTree>
    <p:extLst>
      <p:ext uri="{BB962C8B-B14F-4D97-AF65-F5344CB8AC3E}">
        <p14:creationId xmlns:p14="http://schemas.microsoft.com/office/powerpoint/2010/main" val="86024458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975F-1DA6-D6FA-7219-A555B2AC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DE95E5-D7F0-75E9-4B03-FD9DBD0DA0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745" y="2190750"/>
            <a:ext cx="5170110" cy="52216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931D58-A78F-481F-70FA-1D1ED82706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0545" y="2190750"/>
            <a:ext cx="5170110" cy="522160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8CF849-4843-C0ED-0FA0-1CFEF9277EEA}"/>
              </a:ext>
            </a:extLst>
          </p:cNvPr>
          <p:cNvCxnSpPr/>
          <p:nvPr/>
        </p:nvCxnSpPr>
        <p:spPr>
          <a:xfrm flipV="1">
            <a:off x="2226365" y="5930638"/>
            <a:ext cx="747422" cy="143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0683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7C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61</Words>
  <Application>Microsoft Office PowerPoint</Application>
  <PresentationFormat>Custom</PresentationFormat>
  <Paragraphs>15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Source Sans Pro</vt:lpstr>
      <vt:lpstr>Helvetica Neue</vt:lpstr>
      <vt:lpstr>Arial</vt:lpstr>
      <vt:lpstr>Noto Sans Symbols</vt:lpstr>
      <vt:lpstr>Arial Black</vt:lpstr>
      <vt:lpstr>Office Theme</vt:lpstr>
      <vt:lpstr>PowerPoint Presentation</vt:lpstr>
      <vt:lpstr>Right facial weakness. Left facial weakness before- improving. H/o prior Basal cell carcinoma</vt:lpstr>
      <vt:lpstr>What do you see?</vt:lpstr>
      <vt:lpstr>What do you see?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ADC= 1.2</vt:lpstr>
      <vt:lpstr>3D</vt:lpstr>
      <vt:lpstr>PowerPoint Presentation</vt:lpstr>
      <vt:lpstr>Left facial and IAN</vt:lpstr>
      <vt:lpstr>Right facial</vt:lpstr>
      <vt:lpstr>Right facial- zygomatic</vt:lpstr>
      <vt:lpstr>IAN right</vt:lpstr>
      <vt:lpstr>Right IAN</vt:lpstr>
      <vt:lpstr>Right IAN and b/l facial</vt:lpstr>
      <vt:lpstr>V2- maxillary- Report enclosed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UTSW Radiologist</dc:creator>
  <cp:lastModifiedBy>Avneesh</cp:lastModifiedBy>
  <cp:revision>105</cp:revision>
  <dcterms:modified xsi:type="dcterms:W3CDTF">2023-02-15T22:41:13Z</dcterms:modified>
</cp:coreProperties>
</file>