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0" r:id="rId6"/>
    <p:sldId id="259" r:id="rId7"/>
    <p:sldId id="261" r:id="rId8"/>
    <p:sldId id="263" r:id="rId9"/>
    <p:sldId id="262"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4660"/>
  </p:normalViewPr>
  <p:slideViewPr>
    <p:cSldViewPr snapToGrid="0">
      <p:cViewPr varScale="1">
        <p:scale>
          <a:sx n="79" d="100"/>
          <a:sy n="79" d="100"/>
        </p:scale>
        <p:origin x="120" y="3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FAF3-0546-1E07-0204-F56466E6B8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BB7C1E-792C-2F5E-A06E-3384317A7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F0D6A7-6846-D20E-BBC0-465AEE66AE17}"/>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5" name="Footer Placeholder 4">
            <a:extLst>
              <a:ext uri="{FF2B5EF4-FFF2-40B4-BE49-F238E27FC236}">
                <a16:creationId xmlns:a16="http://schemas.microsoft.com/office/drawing/2014/main" id="{81D8DBCF-DF26-8A58-C4B1-3AD1F6E3F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A526A-825C-3CDD-E5AE-24494F88613B}"/>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105866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768C-2FC2-FC00-8DD0-D3348A1DBB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4A327-68CB-1175-4580-1FE32F213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9EDD6-D633-251D-4DF0-F20DDE5D0051}"/>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5" name="Footer Placeholder 4">
            <a:extLst>
              <a:ext uri="{FF2B5EF4-FFF2-40B4-BE49-F238E27FC236}">
                <a16:creationId xmlns:a16="http://schemas.microsoft.com/office/drawing/2014/main" id="{DE78F397-73D6-7B0E-B2A7-9DFBA9C7F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1A11B-B22B-F32F-6921-A8DE14A564A1}"/>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3478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D1585-B430-4B0C-587C-15508AE486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308C79-3639-A988-C529-8757B6A2C3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C1B29-DFFE-B5BF-C0BC-504BAB461E35}"/>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5" name="Footer Placeholder 4">
            <a:extLst>
              <a:ext uri="{FF2B5EF4-FFF2-40B4-BE49-F238E27FC236}">
                <a16:creationId xmlns:a16="http://schemas.microsoft.com/office/drawing/2014/main" id="{F2450461-DAD1-E7C2-2FE5-06F81D88B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62C27-0BC6-266F-D894-AFB32673B3F2}"/>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86214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5F4F-61CF-A24A-77A5-3B10887B4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17512-3101-0D50-462B-0432783EF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39830-7E19-87FF-5572-2E771BDE088E}"/>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5" name="Footer Placeholder 4">
            <a:extLst>
              <a:ext uri="{FF2B5EF4-FFF2-40B4-BE49-F238E27FC236}">
                <a16:creationId xmlns:a16="http://schemas.microsoft.com/office/drawing/2014/main" id="{AE7136A6-7D3E-7197-0CFF-95EDBEBAA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4899-ECE9-8B14-0DCF-E49BFAF1D5E0}"/>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223222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AE3B-ADB5-993F-73E2-32CC62FB8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CC26FE-6A84-64B2-0E3D-077C230B0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50631-FF8B-55A0-2842-E8526858B2D4}"/>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5" name="Footer Placeholder 4">
            <a:extLst>
              <a:ext uri="{FF2B5EF4-FFF2-40B4-BE49-F238E27FC236}">
                <a16:creationId xmlns:a16="http://schemas.microsoft.com/office/drawing/2014/main" id="{231B4FB2-B9D8-1144-BC9C-1E078D769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219D5-CCAF-ECD5-C9A5-3FBE567A2A14}"/>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12899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90C2-997B-A907-2176-824A3F46F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BE929D-0F00-5093-71A9-BDFB5D0415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9CE723-689E-B01D-5D7D-FE4A2D845B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7D065-689A-732F-F052-9458816C35CB}"/>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6" name="Footer Placeholder 5">
            <a:extLst>
              <a:ext uri="{FF2B5EF4-FFF2-40B4-BE49-F238E27FC236}">
                <a16:creationId xmlns:a16="http://schemas.microsoft.com/office/drawing/2014/main" id="{DF42D7AD-C8CD-0051-3B92-CCEFCF08D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C9FA3-DCCC-8C02-7730-113D21A55D0E}"/>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154014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BB00-4A10-89B9-5D4E-C9820FA3E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5ACC44-4132-80C2-C30A-1B980B5C0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85D9C-E4F6-2150-2701-21260F3DE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C3BB6-B91E-4D0D-A5C8-C1A59D5C7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EB879-89AA-D5D4-1422-925E023CCB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962649-ACDB-D7BB-BC7D-7A359CD98A7E}"/>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8" name="Footer Placeholder 7">
            <a:extLst>
              <a:ext uri="{FF2B5EF4-FFF2-40B4-BE49-F238E27FC236}">
                <a16:creationId xmlns:a16="http://schemas.microsoft.com/office/drawing/2014/main" id="{DF0854AF-FCDE-EDD7-F0C8-CCD487FE5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E78591-0158-50EB-6146-918994D09FDE}"/>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376990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F5CD-D778-E331-F454-12608FF69E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5B5A86-C64E-A397-BC9F-3A0197DAABFB}"/>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4" name="Footer Placeholder 3">
            <a:extLst>
              <a:ext uri="{FF2B5EF4-FFF2-40B4-BE49-F238E27FC236}">
                <a16:creationId xmlns:a16="http://schemas.microsoft.com/office/drawing/2014/main" id="{255EF87C-1C7C-81B3-B2EC-7ADB75C07C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3317FD-5323-76B5-ABB3-5921D3F4D708}"/>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166244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70842C-2B89-EC09-7DD6-6C966EB3CA2B}"/>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3" name="Footer Placeholder 2">
            <a:extLst>
              <a:ext uri="{FF2B5EF4-FFF2-40B4-BE49-F238E27FC236}">
                <a16:creationId xmlns:a16="http://schemas.microsoft.com/office/drawing/2014/main" id="{647911EC-0DF6-2F0E-53C1-7060F929A2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523962-F849-64A0-67AD-BBB5A33E2177}"/>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307169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FDB4-9D1C-A013-3053-B1E06FC53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DACAB-CC97-6EE9-558E-911B6193A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F19E4-9AD5-9B63-2776-32B101880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B5DBE-8FF9-527D-805D-31F08379C4EB}"/>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6" name="Footer Placeholder 5">
            <a:extLst>
              <a:ext uri="{FF2B5EF4-FFF2-40B4-BE49-F238E27FC236}">
                <a16:creationId xmlns:a16="http://schemas.microsoft.com/office/drawing/2014/main" id="{6BE01A8F-BA1E-DA58-9805-86D721176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7A5B7-A705-B321-EDDB-7A6AE2944A0A}"/>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421892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7BB8-9615-3BAE-AF6B-636B0A726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F78362-2637-24C8-C1D1-E90E5748F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58F9E6-8B88-9A61-7C81-1BC094635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836AE-C6E6-2592-95F6-DF9337392B56}"/>
              </a:ext>
            </a:extLst>
          </p:cNvPr>
          <p:cNvSpPr>
            <a:spLocks noGrp="1"/>
          </p:cNvSpPr>
          <p:nvPr>
            <p:ph type="dt" sz="half" idx="10"/>
          </p:nvPr>
        </p:nvSpPr>
        <p:spPr/>
        <p:txBody>
          <a:bodyPr/>
          <a:lstStyle/>
          <a:p>
            <a:fld id="{0ED99468-F20C-4DA7-B49F-3B0EA8CEE6A1}" type="datetimeFigureOut">
              <a:rPr lang="en-US" smtClean="0"/>
              <a:t>11/18/2022</a:t>
            </a:fld>
            <a:endParaRPr lang="en-US"/>
          </a:p>
        </p:txBody>
      </p:sp>
      <p:sp>
        <p:nvSpPr>
          <p:cNvPr id="6" name="Footer Placeholder 5">
            <a:extLst>
              <a:ext uri="{FF2B5EF4-FFF2-40B4-BE49-F238E27FC236}">
                <a16:creationId xmlns:a16="http://schemas.microsoft.com/office/drawing/2014/main" id="{71AFE9F1-FD94-3CD8-109B-A54464F74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1DC8E-383D-7C97-5D8C-444B1D15DE8C}"/>
              </a:ext>
            </a:extLst>
          </p:cNvPr>
          <p:cNvSpPr>
            <a:spLocks noGrp="1"/>
          </p:cNvSpPr>
          <p:nvPr>
            <p:ph type="sldNum" sz="quarter" idx="12"/>
          </p:nvPr>
        </p:nvSpPr>
        <p:spPr/>
        <p:txBody>
          <a:bodyPr/>
          <a:lstStyle/>
          <a:p>
            <a:fld id="{87A85A4E-8611-4946-86FB-2C7673A5557F}" type="slidenum">
              <a:rPr lang="en-US" smtClean="0"/>
              <a:t>‹#›</a:t>
            </a:fld>
            <a:endParaRPr lang="en-US"/>
          </a:p>
        </p:txBody>
      </p:sp>
    </p:spTree>
    <p:extLst>
      <p:ext uri="{BB962C8B-B14F-4D97-AF65-F5344CB8AC3E}">
        <p14:creationId xmlns:p14="http://schemas.microsoft.com/office/powerpoint/2010/main" val="922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E4149-DB9F-D08B-E1DF-AC2A09069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1B399-FC3A-DD2C-30F5-6429F9E9C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0D01B-A317-587D-5EB6-005A982ED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99468-F20C-4DA7-B49F-3B0EA8CEE6A1}" type="datetimeFigureOut">
              <a:rPr lang="en-US" smtClean="0"/>
              <a:t>11/18/2022</a:t>
            </a:fld>
            <a:endParaRPr lang="en-US"/>
          </a:p>
        </p:txBody>
      </p:sp>
      <p:sp>
        <p:nvSpPr>
          <p:cNvPr id="5" name="Footer Placeholder 4">
            <a:extLst>
              <a:ext uri="{FF2B5EF4-FFF2-40B4-BE49-F238E27FC236}">
                <a16:creationId xmlns:a16="http://schemas.microsoft.com/office/drawing/2014/main" id="{2D344A13-94B3-1103-D3E4-C4563DA48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6CAF91-BB92-D289-4BB7-F52D88C0B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85A4E-8611-4946-86FB-2C7673A5557F}" type="slidenum">
              <a:rPr lang="en-US" smtClean="0"/>
              <a:t>‹#›</a:t>
            </a:fld>
            <a:endParaRPr lang="en-US"/>
          </a:p>
        </p:txBody>
      </p:sp>
    </p:spTree>
    <p:extLst>
      <p:ext uri="{BB962C8B-B14F-4D97-AF65-F5344CB8AC3E}">
        <p14:creationId xmlns:p14="http://schemas.microsoft.com/office/powerpoint/2010/main" val="84287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91C5-2FE9-10D6-1F87-1E5E7E9342C9}"/>
              </a:ext>
            </a:extLst>
          </p:cNvPr>
          <p:cNvSpPr>
            <a:spLocks noGrp="1"/>
          </p:cNvSpPr>
          <p:nvPr>
            <p:ph type="ctrTitle"/>
          </p:nvPr>
        </p:nvSpPr>
        <p:spPr/>
        <p:txBody>
          <a:bodyPr>
            <a:normAutofit fontScale="90000"/>
          </a:bodyPr>
          <a:lstStyle/>
          <a:p>
            <a:r>
              <a:rPr lang="en-US" dirty="0">
                <a:solidFill>
                  <a:srgbClr val="FFFF00"/>
                </a:solidFill>
                <a:latin typeface="Arial" panose="020B0604020202020204" pitchFamily="34" charset="0"/>
                <a:cs typeface="Arial" panose="020B0604020202020204" pitchFamily="34" charset="0"/>
              </a:rPr>
              <a:t>74M with sudden onset of nontraumatic leg pain and swelling</a:t>
            </a:r>
          </a:p>
        </p:txBody>
      </p:sp>
      <p:sp>
        <p:nvSpPr>
          <p:cNvPr id="3" name="Subtitle 2">
            <a:extLst>
              <a:ext uri="{FF2B5EF4-FFF2-40B4-BE49-F238E27FC236}">
                <a16:creationId xmlns:a16="http://schemas.microsoft.com/office/drawing/2014/main" id="{41FEF62D-FBF3-7B2A-9AC5-D500CE63F0AA}"/>
              </a:ext>
            </a:extLst>
          </p:cNvPr>
          <p:cNvSpPr>
            <a:spLocks noGrp="1"/>
          </p:cNvSpPr>
          <p:nvPr>
            <p:ph type="subTitle" idx="1"/>
          </p:nvPr>
        </p:nvSpPr>
        <p:spPr/>
        <p:txBody>
          <a:bodyPr>
            <a:normAutofit/>
          </a:bodyPr>
          <a:lstStyle/>
          <a:p>
            <a:r>
              <a:rPr lang="en-US" sz="3200" dirty="0">
                <a:solidFill>
                  <a:srgbClr val="FFFF00"/>
                </a:solidFill>
              </a:rPr>
              <a:t>Remote history of knee replacement and prostate cancer</a:t>
            </a:r>
          </a:p>
        </p:txBody>
      </p:sp>
    </p:spTree>
    <p:extLst>
      <p:ext uri="{BB962C8B-B14F-4D97-AF65-F5344CB8AC3E}">
        <p14:creationId xmlns:p14="http://schemas.microsoft.com/office/powerpoint/2010/main" val="26565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BF8FD8B3-0C8D-4829-9CCB-AC3FFE998494}"/>
              </a:ext>
            </a:extLst>
          </p:cNvPr>
          <p:cNvPicPr>
            <a:picLocks noChangeAspect="1"/>
          </p:cNvPicPr>
          <p:nvPr/>
        </p:nvPicPr>
        <p:blipFill rotWithShape="1">
          <a:blip r:embed="rId2">
            <a:extLst>
              <a:ext uri="{28A0092B-C50C-407E-A947-70E740481C1C}">
                <a14:useLocalDpi xmlns:a14="http://schemas.microsoft.com/office/drawing/2010/main" val="0"/>
              </a:ext>
            </a:extLst>
          </a:blip>
          <a:srcRect l="26008" t="12760" r="23536" b="7384"/>
          <a:stretch/>
        </p:blipFill>
        <p:spPr>
          <a:xfrm>
            <a:off x="390537" y="451303"/>
            <a:ext cx="5290935" cy="5348550"/>
          </a:xfrm>
          <a:prstGeom prst="rect">
            <a:avLst/>
          </a:prstGeom>
        </p:spPr>
      </p:pic>
      <p:pic>
        <p:nvPicPr>
          <p:cNvPr id="5" name="Picture 4" descr="A planet in space&#10;&#10;Description automatically generated with low confidence">
            <a:extLst>
              <a:ext uri="{FF2B5EF4-FFF2-40B4-BE49-F238E27FC236}">
                <a16:creationId xmlns:a16="http://schemas.microsoft.com/office/drawing/2014/main" id="{87439EAB-77F8-B984-E2B6-52FE8C3F2117}"/>
              </a:ext>
            </a:extLst>
          </p:cNvPr>
          <p:cNvPicPr>
            <a:picLocks noChangeAspect="1"/>
          </p:cNvPicPr>
          <p:nvPr/>
        </p:nvPicPr>
        <p:blipFill rotWithShape="1">
          <a:blip r:embed="rId3">
            <a:extLst>
              <a:ext uri="{28A0092B-C50C-407E-A947-70E740481C1C}">
                <a14:useLocalDpi xmlns:a14="http://schemas.microsoft.com/office/drawing/2010/main" val="0"/>
              </a:ext>
            </a:extLst>
          </a:blip>
          <a:srcRect l="24611" t="17168" r="28504" b="7994"/>
          <a:stretch/>
        </p:blipFill>
        <p:spPr>
          <a:xfrm>
            <a:off x="6408274" y="559358"/>
            <a:ext cx="5034116" cy="5132440"/>
          </a:xfrm>
          <a:prstGeom prst="rect">
            <a:avLst/>
          </a:prstGeom>
        </p:spPr>
      </p:pic>
      <p:sp>
        <p:nvSpPr>
          <p:cNvPr id="6" name="TextBox 5">
            <a:extLst>
              <a:ext uri="{FF2B5EF4-FFF2-40B4-BE49-F238E27FC236}">
                <a16:creationId xmlns:a16="http://schemas.microsoft.com/office/drawing/2014/main" id="{A035B41B-207F-F785-18AC-300FDC583279}"/>
              </a:ext>
            </a:extLst>
          </p:cNvPr>
          <p:cNvSpPr txBox="1"/>
          <p:nvPr/>
        </p:nvSpPr>
        <p:spPr>
          <a:xfrm>
            <a:off x="4706112" y="6169152"/>
            <a:ext cx="3316224" cy="369332"/>
          </a:xfrm>
          <a:prstGeom prst="rect">
            <a:avLst/>
          </a:prstGeom>
          <a:noFill/>
        </p:spPr>
        <p:txBody>
          <a:bodyPr wrap="square" rtlCol="0">
            <a:spAutoFit/>
          </a:bodyPr>
          <a:lstStyle/>
          <a:p>
            <a:pPr algn="ctr"/>
            <a:r>
              <a:rPr lang="en-US" dirty="0">
                <a:solidFill>
                  <a:schemeClr val="bg1"/>
                </a:solidFill>
              </a:rPr>
              <a:t>Axial T2</a:t>
            </a:r>
          </a:p>
        </p:txBody>
      </p:sp>
    </p:spTree>
    <p:extLst>
      <p:ext uri="{BB962C8B-B14F-4D97-AF65-F5344CB8AC3E}">
        <p14:creationId xmlns:p14="http://schemas.microsoft.com/office/powerpoint/2010/main" val="266612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et in space&#10;&#10;Description automatically generated with low confidence">
            <a:extLst>
              <a:ext uri="{FF2B5EF4-FFF2-40B4-BE49-F238E27FC236}">
                <a16:creationId xmlns:a16="http://schemas.microsoft.com/office/drawing/2014/main" id="{62B95834-6814-03B3-FA53-B30009BD04BF}"/>
              </a:ext>
            </a:extLst>
          </p:cNvPr>
          <p:cNvPicPr>
            <a:picLocks noChangeAspect="1"/>
          </p:cNvPicPr>
          <p:nvPr/>
        </p:nvPicPr>
        <p:blipFill rotWithShape="1">
          <a:blip r:embed="rId2">
            <a:extLst>
              <a:ext uri="{28A0092B-C50C-407E-A947-70E740481C1C}">
                <a14:useLocalDpi xmlns:a14="http://schemas.microsoft.com/office/drawing/2010/main" val="0"/>
              </a:ext>
            </a:extLst>
          </a:blip>
          <a:srcRect l="24726" t="17921" r="26284" b="7957"/>
          <a:stretch/>
        </p:blipFill>
        <p:spPr>
          <a:xfrm>
            <a:off x="835742" y="710676"/>
            <a:ext cx="5260258" cy="5083278"/>
          </a:xfrm>
          <a:prstGeom prst="rect">
            <a:avLst/>
          </a:prstGeom>
        </p:spPr>
      </p:pic>
      <p:pic>
        <p:nvPicPr>
          <p:cNvPr id="7" name="Picture 6" descr="A picture containing text, dolphin&#10;&#10;Description automatically generated">
            <a:extLst>
              <a:ext uri="{FF2B5EF4-FFF2-40B4-BE49-F238E27FC236}">
                <a16:creationId xmlns:a16="http://schemas.microsoft.com/office/drawing/2014/main" id="{F6F93CA6-E7A8-3857-376B-E6AB3DDE04D9}"/>
              </a:ext>
            </a:extLst>
          </p:cNvPr>
          <p:cNvPicPr>
            <a:picLocks noChangeAspect="1"/>
          </p:cNvPicPr>
          <p:nvPr/>
        </p:nvPicPr>
        <p:blipFill rotWithShape="1">
          <a:blip r:embed="rId3">
            <a:extLst>
              <a:ext uri="{28A0092B-C50C-407E-A947-70E740481C1C}">
                <a14:useLocalDpi xmlns:a14="http://schemas.microsoft.com/office/drawing/2010/main" val="0"/>
              </a:ext>
            </a:extLst>
          </a:blip>
          <a:srcRect l="34524" t="4301" r="38279" b="6380"/>
          <a:stretch/>
        </p:blipFill>
        <p:spPr>
          <a:xfrm>
            <a:off x="6912077" y="366251"/>
            <a:ext cx="2920181" cy="6125497"/>
          </a:xfrm>
          <a:prstGeom prst="rect">
            <a:avLst/>
          </a:prstGeom>
        </p:spPr>
      </p:pic>
      <p:sp>
        <p:nvSpPr>
          <p:cNvPr id="8" name="TextBox 7">
            <a:extLst>
              <a:ext uri="{FF2B5EF4-FFF2-40B4-BE49-F238E27FC236}">
                <a16:creationId xmlns:a16="http://schemas.microsoft.com/office/drawing/2014/main" id="{56AA832E-6CB3-A165-A7E6-66A140EEBF52}"/>
              </a:ext>
            </a:extLst>
          </p:cNvPr>
          <p:cNvSpPr txBox="1"/>
          <p:nvPr/>
        </p:nvSpPr>
        <p:spPr>
          <a:xfrm>
            <a:off x="1170432" y="6254496"/>
            <a:ext cx="3962400" cy="369332"/>
          </a:xfrm>
          <a:prstGeom prst="rect">
            <a:avLst/>
          </a:prstGeom>
          <a:noFill/>
        </p:spPr>
        <p:txBody>
          <a:bodyPr wrap="square" rtlCol="0">
            <a:spAutoFit/>
          </a:bodyPr>
          <a:lstStyle/>
          <a:p>
            <a:pPr algn="ctr"/>
            <a:r>
              <a:rPr lang="en-US" dirty="0">
                <a:solidFill>
                  <a:schemeClr val="bg1"/>
                </a:solidFill>
              </a:rPr>
              <a:t>Axial T1 FS post Gad</a:t>
            </a:r>
          </a:p>
        </p:txBody>
      </p:sp>
      <p:sp>
        <p:nvSpPr>
          <p:cNvPr id="9" name="TextBox 8">
            <a:extLst>
              <a:ext uri="{FF2B5EF4-FFF2-40B4-BE49-F238E27FC236}">
                <a16:creationId xmlns:a16="http://schemas.microsoft.com/office/drawing/2014/main" id="{1157D234-7371-2FFC-9540-C3509D3BB353}"/>
              </a:ext>
            </a:extLst>
          </p:cNvPr>
          <p:cNvSpPr txBox="1"/>
          <p:nvPr/>
        </p:nvSpPr>
        <p:spPr>
          <a:xfrm>
            <a:off x="6390967" y="6037564"/>
            <a:ext cx="3962400" cy="369332"/>
          </a:xfrm>
          <a:prstGeom prst="rect">
            <a:avLst/>
          </a:prstGeom>
          <a:noFill/>
        </p:spPr>
        <p:txBody>
          <a:bodyPr wrap="square" rtlCol="0">
            <a:spAutoFit/>
          </a:bodyPr>
          <a:lstStyle/>
          <a:p>
            <a:pPr algn="ctr"/>
            <a:r>
              <a:rPr lang="en-US" dirty="0">
                <a:solidFill>
                  <a:schemeClr val="bg1"/>
                </a:solidFill>
              </a:rPr>
              <a:t>Sagittal T1 FS post Gad</a:t>
            </a:r>
          </a:p>
        </p:txBody>
      </p:sp>
    </p:spTree>
    <p:extLst>
      <p:ext uri="{BB962C8B-B14F-4D97-AF65-F5344CB8AC3E}">
        <p14:creationId xmlns:p14="http://schemas.microsoft.com/office/powerpoint/2010/main" val="422728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9629-EDD0-7B64-4A09-D6D731F57769}"/>
              </a:ext>
            </a:extLst>
          </p:cNvPr>
          <p:cNvSpPr>
            <a:spLocks noGrp="1"/>
          </p:cNvSpPr>
          <p:nvPr>
            <p:ph type="title"/>
          </p:nvPr>
        </p:nvSpPr>
        <p:spPr/>
        <p:txBody>
          <a:bodyPr/>
          <a:lstStyle/>
          <a:p>
            <a:pPr algn="ctr"/>
            <a:r>
              <a:rPr lang="en-US" dirty="0">
                <a:solidFill>
                  <a:srgbClr val="FFFF00"/>
                </a:solidFill>
                <a:latin typeface="Arial" panose="020B0604020202020204" pitchFamily="34" charset="0"/>
                <a:cs typeface="Arial" panose="020B0604020202020204" pitchFamily="34" charset="0"/>
              </a:rPr>
              <a:t>Biopsy Diagnosis</a:t>
            </a:r>
          </a:p>
        </p:txBody>
      </p:sp>
      <p:sp>
        <p:nvSpPr>
          <p:cNvPr id="3" name="Content Placeholder 2">
            <a:extLst>
              <a:ext uri="{FF2B5EF4-FFF2-40B4-BE49-F238E27FC236}">
                <a16:creationId xmlns:a16="http://schemas.microsoft.com/office/drawing/2014/main" id="{1408BAA9-5F0F-90D9-DF51-4F235998FDD7}"/>
              </a:ext>
            </a:extLst>
          </p:cNvPr>
          <p:cNvSpPr>
            <a:spLocks noGrp="1"/>
          </p:cNvSpPr>
          <p:nvPr>
            <p:ph idx="1"/>
          </p:nvPr>
        </p:nvSpPr>
        <p:spPr>
          <a:xfrm>
            <a:off x="838200" y="1825625"/>
            <a:ext cx="4818888" cy="466471"/>
          </a:xfrm>
        </p:spPr>
        <p:txBody>
          <a:bodyPr>
            <a:normAutofit lnSpcReduction="10000"/>
          </a:bodyPr>
          <a:lstStyle/>
          <a:p>
            <a:r>
              <a:rPr lang="en-US" dirty="0">
                <a:solidFill>
                  <a:schemeClr val="bg1"/>
                </a:solidFill>
              </a:rPr>
              <a:t>Diffuse large B-cell lymphoma</a:t>
            </a:r>
          </a:p>
        </p:txBody>
      </p:sp>
      <p:pic>
        <p:nvPicPr>
          <p:cNvPr id="6" name="Picture 5" descr="Text&#10;&#10;Description automatically generated">
            <a:extLst>
              <a:ext uri="{FF2B5EF4-FFF2-40B4-BE49-F238E27FC236}">
                <a16:creationId xmlns:a16="http://schemas.microsoft.com/office/drawing/2014/main" id="{439CE8A5-666E-DCEE-83CD-0F8B97581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73" y="2512391"/>
            <a:ext cx="10872814" cy="2852089"/>
          </a:xfrm>
          <a:prstGeom prst="rect">
            <a:avLst/>
          </a:prstGeom>
        </p:spPr>
      </p:pic>
    </p:spTree>
    <p:extLst>
      <p:ext uri="{BB962C8B-B14F-4D97-AF65-F5344CB8AC3E}">
        <p14:creationId xmlns:p14="http://schemas.microsoft.com/office/powerpoint/2010/main" val="268357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13C041D6-97F2-112C-8784-E84515225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717" y="492891"/>
            <a:ext cx="7844566" cy="5872218"/>
          </a:xfrm>
          <a:prstGeom prst="rect">
            <a:avLst/>
          </a:prstGeom>
        </p:spPr>
      </p:pic>
    </p:spTree>
    <p:extLst>
      <p:ext uri="{BB962C8B-B14F-4D97-AF65-F5344CB8AC3E}">
        <p14:creationId xmlns:p14="http://schemas.microsoft.com/office/powerpoint/2010/main" val="357040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2DA4672A-573E-EA14-7BBD-8DB71C481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46" y="1576286"/>
            <a:ext cx="10915078" cy="4288066"/>
          </a:xfrm>
          <a:prstGeom prst="rect">
            <a:avLst/>
          </a:prstGeom>
        </p:spPr>
      </p:pic>
    </p:spTree>
    <p:extLst>
      <p:ext uri="{BB962C8B-B14F-4D97-AF65-F5344CB8AC3E}">
        <p14:creationId xmlns:p14="http://schemas.microsoft.com/office/powerpoint/2010/main" val="142986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83B5-0BF9-D55E-7785-BEBFF8681854}"/>
              </a:ext>
            </a:extLst>
          </p:cNvPr>
          <p:cNvSpPr>
            <a:spLocks noGrp="1"/>
          </p:cNvSpPr>
          <p:nvPr>
            <p:ph type="title"/>
          </p:nvPr>
        </p:nvSpPr>
        <p:spPr>
          <a:xfrm>
            <a:off x="838200" y="2559685"/>
            <a:ext cx="10515600" cy="1325563"/>
          </a:xfrm>
        </p:spPr>
        <p:txBody>
          <a:bodyPr/>
          <a:lstStyle/>
          <a:p>
            <a:pPr algn="ctr"/>
            <a:r>
              <a:rPr lang="en-US" dirty="0">
                <a:solidFill>
                  <a:schemeClr val="bg1"/>
                </a:solidFill>
              </a:rPr>
              <a:t>Sorry Mark Murphey, I don’t have the gross and </a:t>
            </a:r>
            <a:r>
              <a:rPr lang="en-US" dirty="0" err="1">
                <a:solidFill>
                  <a:schemeClr val="bg1"/>
                </a:solidFill>
              </a:rPr>
              <a:t>histo</a:t>
            </a:r>
            <a:r>
              <a:rPr lang="en-US" dirty="0">
                <a:solidFill>
                  <a:schemeClr val="bg1"/>
                </a:solidFill>
              </a:rPr>
              <a:t> slides yet</a:t>
            </a:r>
          </a:p>
        </p:txBody>
      </p:sp>
    </p:spTree>
    <p:extLst>
      <p:ext uri="{BB962C8B-B14F-4D97-AF65-F5344CB8AC3E}">
        <p14:creationId xmlns:p14="http://schemas.microsoft.com/office/powerpoint/2010/main" val="314712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feather on a black background&#10;&#10;Description automatically generated with low confidence">
            <a:extLst>
              <a:ext uri="{FF2B5EF4-FFF2-40B4-BE49-F238E27FC236}">
                <a16:creationId xmlns:a16="http://schemas.microsoft.com/office/drawing/2014/main" id="{F2ACC9CB-3B73-20BE-274F-1A47A83CE49A}"/>
              </a:ext>
            </a:extLst>
          </p:cNvPr>
          <p:cNvPicPr>
            <a:picLocks noChangeAspect="1"/>
          </p:cNvPicPr>
          <p:nvPr/>
        </p:nvPicPr>
        <p:blipFill rotWithShape="1">
          <a:blip r:embed="rId2">
            <a:extLst>
              <a:ext uri="{28A0092B-C50C-407E-A947-70E740481C1C}">
                <a14:useLocalDpi xmlns:a14="http://schemas.microsoft.com/office/drawing/2010/main" val="0"/>
              </a:ext>
            </a:extLst>
          </a:blip>
          <a:srcRect l="10528" t="21918" r="28392" b="23288"/>
          <a:stretch/>
        </p:blipFill>
        <p:spPr>
          <a:xfrm>
            <a:off x="977471" y="1533833"/>
            <a:ext cx="4360346" cy="501189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7567B218-BE21-892C-6F06-E40C9516F870}"/>
              </a:ext>
            </a:extLst>
          </p:cNvPr>
          <p:cNvPicPr>
            <a:picLocks noChangeAspect="1"/>
          </p:cNvPicPr>
          <p:nvPr/>
        </p:nvPicPr>
        <p:blipFill rotWithShape="1">
          <a:blip r:embed="rId3">
            <a:extLst>
              <a:ext uri="{28A0092B-C50C-407E-A947-70E740481C1C}">
                <a14:useLocalDpi xmlns:a14="http://schemas.microsoft.com/office/drawing/2010/main" val="0"/>
              </a:ext>
            </a:extLst>
          </a:blip>
          <a:srcRect l="12641" t="18270" r="19025" b="21274"/>
          <a:stretch/>
        </p:blipFill>
        <p:spPr>
          <a:xfrm>
            <a:off x="6854184" y="1396181"/>
            <a:ext cx="4421368" cy="5011894"/>
          </a:xfrm>
          <a:prstGeom prst="rect">
            <a:avLst/>
          </a:prstGeom>
        </p:spPr>
      </p:pic>
      <p:sp>
        <p:nvSpPr>
          <p:cNvPr id="12" name="Title 11">
            <a:extLst>
              <a:ext uri="{FF2B5EF4-FFF2-40B4-BE49-F238E27FC236}">
                <a16:creationId xmlns:a16="http://schemas.microsoft.com/office/drawing/2014/main" id="{CAFF9930-0563-2A35-B3A0-0C3F53ED3B78}"/>
              </a:ext>
            </a:extLst>
          </p:cNvPr>
          <p:cNvSpPr>
            <a:spLocks noGrp="1"/>
          </p:cNvSpPr>
          <p:nvPr>
            <p:ph type="title"/>
          </p:nvPr>
        </p:nvSpPr>
        <p:spPr/>
        <p:txBody>
          <a:bodyPr/>
          <a:lstStyle/>
          <a:p>
            <a:pPr algn="ctr"/>
            <a:r>
              <a:rPr lang="en-US" dirty="0">
                <a:solidFill>
                  <a:schemeClr val="bg1"/>
                </a:solidFill>
              </a:rPr>
              <a:t>Radiographs “now”</a:t>
            </a:r>
          </a:p>
        </p:txBody>
      </p:sp>
    </p:spTree>
    <p:extLst>
      <p:ext uri="{BB962C8B-B14F-4D97-AF65-F5344CB8AC3E}">
        <p14:creationId xmlns:p14="http://schemas.microsoft.com/office/powerpoint/2010/main" val="242324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person, standing, posing&#10;&#10;Description automatically generated">
            <a:extLst>
              <a:ext uri="{FF2B5EF4-FFF2-40B4-BE49-F238E27FC236}">
                <a16:creationId xmlns:a16="http://schemas.microsoft.com/office/drawing/2014/main" id="{B340AC18-4C78-C528-2F7F-5DEE2FB210A6}"/>
              </a:ext>
            </a:extLst>
          </p:cNvPr>
          <p:cNvPicPr>
            <a:picLocks noChangeAspect="1"/>
          </p:cNvPicPr>
          <p:nvPr/>
        </p:nvPicPr>
        <p:blipFill rotWithShape="1">
          <a:blip r:embed="rId2">
            <a:extLst>
              <a:ext uri="{28A0092B-C50C-407E-A947-70E740481C1C}">
                <a14:useLocalDpi xmlns:a14="http://schemas.microsoft.com/office/drawing/2010/main" val="0"/>
              </a:ext>
            </a:extLst>
          </a:blip>
          <a:srcRect l="35267" t="30868" r="34962" b="8128"/>
          <a:stretch/>
        </p:blipFill>
        <p:spPr>
          <a:xfrm>
            <a:off x="361908" y="417646"/>
            <a:ext cx="3093928" cy="6339700"/>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D44A210B-D41D-3E6A-F5C4-AA22EEBF2136}"/>
              </a:ext>
            </a:extLst>
          </p:cNvPr>
          <p:cNvPicPr>
            <a:picLocks noChangeAspect="1"/>
          </p:cNvPicPr>
          <p:nvPr/>
        </p:nvPicPr>
        <p:blipFill rotWithShape="1">
          <a:blip r:embed="rId3">
            <a:extLst>
              <a:ext uri="{28A0092B-C50C-407E-A947-70E740481C1C}">
                <a14:useLocalDpi xmlns:a14="http://schemas.microsoft.com/office/drawing/2010/main" val="0"/>
              </a:ext>
            </a:extLst>
          </a:blip>
          <a:srcRect l="15688" t="30221" r="16756" b="1"/>
          <a:stretch/>
        </p:blipFill>
        <p:spPr>
          <a:xfrm>
            <a:off x="4291190" y="1666765"/>
            <a:ext cx="4632960" cy="4785360"/>
          </a:xfrm>
          <a:prstGeom prst="rect">
            <a:avLst/>
          </a:prstGeom>
        </p:spPr>
      </p:pic>
      <p:sp>
        <p:nvSpPr>
          <p:cNvPr id="5" name="Title 4">
            <a:extLst>
              <a:ext uri="{FF2B5EF4-FFF2-40B4-BE49-F238E27FC236}">
                <a16:creationId xmlns:a16="http://schemas.microsoft.com/office/drawing/2014/main" id="{537C986B-BFB2-41C1-08F0-B79A54641A7C}"/>
              </a:ext>
            </a:extLst>
          </p:cNvPr>
          <p:cNvSpPr>
            <a:spLocks noGrp="1"/>
          </p:cNvSpPr>
          <p:nvPr>
            <p:ph type="title"/>
          </p:nvPr>
        </p:nvSpPr>
        <p:spPr>
          <a:xfrm>
            <a:off x="4011560" y="365125"/>
            <a:ext cx="7342239" cy="1325563"/>
          </a:xfrm>
        </p:spPr>
        <p:txBody>
          <a:bodyPr/>
          <a:lstStyle/>
          <a:p>
            <a:pPr algn="ctr"/>
            <a:r>
              <a:rPr lang="en-US" dirty="0">
                <a:solidFill>
                  <a:schemeClr val="bg1"/>
                </a:solidFill>
              </a:rPr>
              <a:t>Radiographs 2months earlier</a:t>
            </a:r>
          </a:p>
        </p:txBody>
      </p:sp>
    </p:spTree>
    <p:extLst>
      <p:ext uri="{BB962C8B-B14F-4D97-AF65-F5344CB8AC3E}">
        <p14:creationId xmlns:p14="http://schemas.microsoft.com/office/powerpoint/2010/main" val="272978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23E1ABF-8501-4CD9-7B47-4A8852C5294F}"/>
              </a:ext>
            </a:extLst>
          </p:cNvPr>
          <p:cNvPicPr>
            <a:picLocks noChangeAspect="1"/>
          </p:cNvPicPr>
          <p:nvPr/>
        </p:nvPicPr>
        <p:blipFill rotWithShape="1">
          <a:blip r:embed="rId2">
            <a:extLst>
              <a:ext uri="{28A0092B-C50C-407E-A947-70E740481C1C}">
                <a14:useLocalDpi xmlns:a14="http://schemas.microsoft.com/office/drawing/2010/main" val="0"/>
              </a:ext>
            </a:extLst>
          </a:blip>
          <a:srcRect l="15381" t="16178" r="21645" b="17333"/>
          <a:stretch/>
        </p:blipFill>
        <p:spPr>
          <a:xfrm>
            <a:off x="-134112" y="1780032"/>
            <a:ext cx="6742176" cy="4559808"/>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3A1FAFC9-9A8C-BFFE-3C87-DBBFB6559D51}"/>
              </a:ext>
            </a:extLst>
          </p:cNvPr>
          <p:cNvPicPr>
            <a:picLocks noChangeAspect="1"/>
          </p:cNvPicPr>
          <p:nvPr/>
        </p:nvPicPr>
        <p:blipFill rotWithShape="1">
          <a:blip r:embed="rId3">
            <a:extLst>
              <a:ext uri="{28A0092B-C50C-407E-A947-70E740481C1C}">
                <a14:useLocalDpi xmlns:a14="http://schemas.microsoft.com/office/drawing/2010/main" val="0"/>
              </a:ext>
            </a:extLst>
          </a:blip>
          <a:srcRect l="33426" t="2191" r="20360" b="4000"/>
          <a:stretch/>
        </p:blipFill>
        <p:spPr>
          <a:xfrm>
            <a:off x="6888480" y="212316"/>
            <a:ext cx="4947781" cy="6433368"/>
          </a:xfrm>
          <a:prstGeom prst="rect">
            <a:avLst/>
          </a:prstGeom>
        </p:spPr>
      </p:pic>
      <p:sp>
        <p:nvSpPr>
          <p:cNvPr id="12" name="TextBox 11">
            <a:extLst>
              <a:ext uri="{FF2B5EF4-FFF2-40B4-BE49-F238E27FC236}">
                <a16:creationId xmlns:a16="http://schemas.microsoft.com/office/drawing/2014/main" id="{CBDF7C88-5929-4B4C-AF6E-E2EF87FFAA11}"/>
              </a:ext>
            </a:extLst>
          </p:cNvPr>
          <p:cNvSpPr txBox="1"/>
          <p:nvPr/>
        </p:nvSpPr>
        <p:spPr>
          <a:xfrm>
            <a:off x="766916" y="518160"/>
            <a:ext cx="5240594" cy="646331"/>
          </a:xfrm>
          <a:prstGeom prst="rect">
            <a:avLst/>
          </a:prstGeom>
          <a:noFill/>
        </p:spPr>
        <p:txBody>
          <a:bodyPr wrap="square" rtlCol="0">
            <a:spAutoFit/>
          </a:bodyPr>
          <a:lstStyle/>
          <a:p>
            <a:pPr algn="ctr"/>
            <a:r>
              <a:rPr lang="en-US" dirty="0">
                <a:solidFill>
                  <a:schemeClr val="bg1"/>
                </a:solidFill>
              </a:rPr>
              <a:t>Symptoms were thought to be vascular; CT angio performed</a:t>
            </a:r>
          </a:p>
        </p:txBody>
      </p:sp>
      <p:sp>
        <p:nvSpPr>
          <p:cNvPr id="13" name="TextBox 12">
            <a:extLst>
              <a:ext uri="{FF2B5EF4-FFF2-40B4-BE49-F238E27FC236}">
                <a16:creationId xmlns:a16="http://schemas.microsoft.com/office/drawing/2014/main" id="{2B3F7A6D-E1D5-43D3-99C7-4C09FD613525}"/>
              </a:ext>
            </a:extLst>
          </p:cNvPr>
          <p:cNvSpPr txBox="1"/>
          <p:nvPr/>
        </p:nvSpPr>
        <p:spPr>
          <a:xfrm>
            <a:off x="9147814" y="2782669"/>
            <a:ext cx="1804416" cy="646331"/>
          </a:xfrm>
          <a:prstGeom prst="rect">
            <a:avLst/>
          </a:prstGeom>
          <a:noFill/>
        </p:spPr>
        <p:txBody>
          <a:bodyPr wrap="square" rtlCol="0">
            <a:spAutoFit/>
          </a:bodyPr>
          <a:lstStyle/>
          <a:p>
            <a:r>
              <a:rPr lang="en-US" dirty="0">
                <a:solidFill>
                  <a:schemeClr val="tx1">
                    <a:lumMod val="95000"/>
                    <a:lumOff val="5000"/>
                  </a:schemeClr>
                </a:solidFill>
                <a:effectLst>
                  <a:outerShdw blurRad="50800" dist="50800" dir="5400000" algn="ctr" rotWithShape="0">
                    <a:schemeClr val="bg1"/>
                  </a:outerShdw>
                </a:effectLst>
              </a:rPr>
              <a:t>Cortical breakthrough</a:t>
            </a:r>
          </a:p>
        </p:txBody>
      </p:sp>
      <p:sp>
        <p:nvSpPr>
          <p:cNvPr id="14" name="Arrow: Right 13">
            <a:extLst>
              <a:ext uri="{FF2B5EF4-FFF2-40B4-BE49-F238E27FC236}">
                <a16:creationId xmlns:a16="http://schemas.microsoft.com/office/drawing/2014/main" id="{3C1AED85-BD51-1DA4-76BC-1664BF22972C}"/>
              </a:ext>
            </a:extLst>
          </p:cNvPr>
          <p:cNvSpPr/>
          <p:nvPr/>
        </p:nvSpPr>
        <p:spPr>
          <a:xfrm rot="10114006">
            <a:off x="8227407" y="3053259"/>
            <a:ext cx="943897" cy="5604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58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7F27-B121-915F-F93A-CE916AB49273}"/>
              </a:ext>
            </a:extLst>
          </p:cNvPr>
          <p:cNvSpPr>
            <a:spLocks noGrp="1"/>
          </p:cNvSpPr>
          <p:nvPr>
            <p:ph type="title"/>
          </p:nvPr>
        </p:nvSpPr>
        <p:spPr>
          <a:xfrm>
            <a:off x="716280" y="2425573"/>
            <a:ext cx="10515600" cy="1325563"/>
          </a:xfrm>
        </p:spPr>
        <p:txBody>
          <a:bodyPr>
            <a:normAutofit fontScale="90000"/>
          </a:bodyPr>
          <a:lstStyle/>
          <a:p>
            <a:r>
              <a:rPr lang="en-US" dirty="0">
                <a:solidFill>
                  <a:schemeClr val="bg1"/>
                </a:solidFill>
              </a:rPr>
              <a:t>At this point, someone showed me the case.  Given the extensive infiltrative nature and increased CT density of the process without much architectural distortion, we were fairly confident this would be lymphoma.</a:t>
            </a:r>
          </a:p>
        </p:txBody>
      </p:sp>
    </p:spTree>
    <p:extLst>
      <p:ext uri="{BB962C8B-B14F-4D97-AF65-F5344CB8AC3E}">
        <p14:creationId xmlns:p14="http://schemas.microsoft.com/office/powerpoint/2010/main" val="111363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A501E2B-34BE-8572-F02F-9B82A6AFB565}"/>
              </a:ext>
            </a:extLst>
          </p:cNvPr>
          <p:cNvPicPr>
            <a:picLocks noChangeAspect="1"/>
          </p:cNvPicPr>
          <p:nvPr/>
        </p:nvPicPr>
        <p:blipFill rotWithShape="1">
          <a:blip r:embed="rId2">
            <a:extLst>
              <a:ext uri="{28A0092B-C50C-407E-A947-70E740481C1C}">
                <a14:useLocalDpi xmlns:a14="http://schemas.microsoft.com/office/drawing/2010/main" val="0"/>
              </a:ext>
            </a:extLst>
          </a:blip>
          <a:srcRect l="17185" t="2374" r="15236" b="4064"/>
          <a:stretch/>
        </p:blipFill>
        <p:spPr>
          <a:xfrm>
            <a:off x="6190570" y="1631623"/>
            <a:ext cx="3359516" cy="4651113"/>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8E904495-1272-9C70-B638-6EA1AF891A60}"/>
              </a:ext>
            </a:extLst>
          </p:cNvPr>
          <p:cNvPicPr>
            <a:picLocks noChangeAspect="1"/>
          </p:cNvPicPr>
          <p:nvPr/>
        </p:nvPicPr>
        <p:blipFill rotWithShape="1">
          <a:blip r:embed="rId3">
            <a:extLst>
              <a:ext uri="{28A0092B-C50C-407E-A947-70E740481C1C}">
                <a14:useLocalDpi xmlns:a14="http://schemas.microsoft.com/office/drawing/2010/main" val="0"/>
              </a:ext>
            </a:extLst>
          </a:blip>
          <a:srcRect l="21207" t="3475" r="24364" b="4653"/>
          <a:stretch/>
        </p:blipFill>
        <p:spPr>
          <a:xfrm>
            <a:off x="2533759" y="1631623"/>
            <a:ext cx="2721209" cy="4593180"/>
          </a:xfrm>
          <a:prstGeom prst="rect">
            <a:avLst/>
          </a:prstGeom>
        </p:spPr>
      </p:pic>
      <p:sp>
        <p:nvSpPr>
          <p:cNvPr id="6" name="TextBox 5">
            <a:extLst>
              <a:ext uri="{FF2B5EF4-FFF2-40B4-BE49-F238E27FC236}">
                <a16:creationId xmlns:a16="http://schemas.microsoft.com/office/drawing/2014/main" id="{E5496358-C90A-5461-702F-D37F3FD9976E}"/>
              </a:ext>
            </a:extLst>
          </p:cNvPr>
          <p:cNvSpPr txBox="1"/>
          <p:nvPr/>
        </p:nvSpPr>
        <p:spPr>
          <a:xfrm>
            <a:off x="2241755" y="294968"/>
            <a:ext cx="8436077" cy="369332"/>
          </a:xfrm>
          <a:prstGeom prst="rect">
            <a:avLst/>
          </a:prstGeom>
          <a:noFill/>
        </p:spPr>
        <p:txBody>
          <a:bodyPr wrap="square" rtlCol="0">
            <a:spAutoFit/>
          </a:bodyPr>
          <a:lstStyle/>
          <a:p>
            <a:pPr algn="ctr"/>
            <a:r>
              <a:rPr lang="en-US" dirty="0">
                <a:solidFill>
                  <a:schemeClr val="bg1"/>
                </a:solidFill>
              </a:rPr>
              <a:t>Which for some reason led to catheter angiography</a:t>
            </a:r>
          </a:p>
        </p:txBody>
      </p:sp>
    </p:spTree>
    <p:extLst>
      <p:ext uri="{BB962C8B-B14F-4D97-AF65-F5344CB8AC3E}">
        <p14:creationId xmlns:p14="http://schemas.microsoft.com/office/powerpoint/2010/main" val="315351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F5363CC-9E73-3C4D-F7EB-CA135FE903F3}"/>
              </a:ext>
            </a:extLst>
          </p:cNvPr>
          <p:cNvPicPr>
            <a:picLocks noChangeAspect="1"/>
          </p:cNvPicPr>
          <p:nvPr/>
        </p:nvPicPr>
        <p:blipFill rotWithShape="1">
          <a:blip r:embed="rId2">
            <a:extLst>
              <a:ext uri="{28A0092B-C50C-407E-A947-70E740481C1C}">
                <a14:useLocalDpi xmlns:a14="http://schemas.microsoft.com/office/drawing/2010/main" val="0"/>
              </a:ext>
            </a:extLst>
          </a:blip>
          <a:srcRect l="31150" r="28426" b="4000"/>
          <a:stretch/>
        </p:blipFill>
        <p:spPr>
          <a:xfrm>
            <a:off x="390145" y="950976"/>
            <a:ext cx="3803836" cy="5769864"/>
          </a:xfrm>
          <a:prstGeom prst="rect">
            <a:avLst/>
          </a:prstGeom>
        </p:spPr>
      </p:pic>
      <p:pic>
        <p:nvPicPr>
          <p:cNvPr id="5" name="Picture 4" descr="A picture containing text, invertebrate&#10;&#10;Description automatically generated">
            <a:extLst>
              <a:ext uri="{FF2B5EF4-FFF2-40B4-BE49-F238E27FC236}">
                <a16:creationId xmlns:a16="http://schemas.microsoft.com/office/drawing/2014/main" id="{D9CF6FA3-9813-1001-CCCF-1E406174C62F}"/>
              </a:ext>
            </a:extLst>
          </p:cNvPr>
          <p:cNvPicPr>
            <a:picLocks noChangeAspect="1"/>
          </p:cNvPicPr>
          <p:nvPr/>
        </p:nvPicPr>
        <p:blipFill rotWithShape="1">
          <a:blip r:embed="rId3">
            <a:extLst>
              <a:ext uri="{28A0092B-C50C-407E-A947-70E740481C1C}">
                <a14:useLocalDpi xmlns:a14="http://schemas.microsoft.com/office/drawing/2010/main" val="0"/>
              </a:ext>
            </a:extLst>
          </a:blip>
          <a:srcRect l="28879" t="2000" r="29788" b="5067"/>
          <a:stretch/>
        </p:blipFill>
        <p:spPr>
          <a:xfrm>
            <a:off x="4145213" y="824484"/>
            <a:ext cx="4105736" cy="5896356"/>
          </a:xfrm>
          <a:prstGeom prst="rect">
            <a:avLst/>
          </a:prstGeom>
        </p:spPr>
      </p:pic>
      <p:pic>
        <p:nvPicPr>
          <p:cNvPr id="9" name="Picture 8" descr="A picture containing text, dolphin&#10;&#10;Description automatically generated">
            <a:extLst>
              <a:ext uri="{FF2B5EF4-FFF2-40B4-BE49-F238E27FC236}">
                <a16:creationId xmlns:a16="http://schemas.microsoft.com/office/drawing/2014/main" id="{CC88144B-E22E-21B4-02D4-957748165E6C}"/>
              </a:ext>
            </a:extLst>
          </p:cNvPr>
          <p:cNvPicPr>
            <a:picLocks noChangeAspect="1"/>
          </p:cNvPicPr>
          <p:nvPr/>
        </p:nvPicPr>
        <p:blipFill rotWithShape="1">
          <a:blip r:embed="rId4">
            <a:extLst>
              <a:ext uri="{28A0092B-C50C-407E-A947-70E740481C1C}">
                <a14:useLocalDpi xmlns:a14="http://schemas.microsoft.com/office/drawing/2010/main" val="0"/>
              </a:ext>
            </a:extLst>
          </a:blip>
          <a:srcRect l="35125" t="2000" r="32854" b="6311"/>
          <a:stretch/>
        </p:blipFill>
        <p:spPr>
          <a:xfrm>
            <a:off x="8567873" y="442648"/>
            <a:ext cx="3438144" cy="6288024"/>
          </a:xfrm>
          <a:prstGeom prst="rect">
            <a:avLst/>
          </a:prstGeom>
        </p:spPr>
      </p:pic>
      <p:sp>
        <p:nvSpPr>
          <p:cNvPr id="10" name="TextBox 9">
            <a:extLst>
              <a:ext uri="{FF2B5EF4-FFF2-40B4-BE49-F238E27FC236}">
                <a16:creationId xmlns:a16="http://schemas.microsoft.com/office/drawing/2014/main" id="{A4F36344-72A5-2E15-5ADB-F15F1A2FC6AE}"/>
              </a:ext>
            </a:extLst>
          </p:cNvPr>
          <p:cNvSpPr txBox="1"/>
          <p:nvPr/>
        </p:nvSpPr>
        <p:spPr>
          <a:xfrm>
            <a:off x="737419" y="314632"/>
            <a:ext cx="7513530" cy="369332"/>
          </a:xfrm>
          <a:prstGeom prst="rect">
            <a:avLst/>
          </a:prstGeom>
          <a:noFill/>
        </p:spPr>
        <p:txBody>
          <a:bodyPr wrap="square" rtlCol="0">
            <a:spAutoFit/>
          </a:bodyPr>
          <a:lstStyle/>
          <a:p>
            <a:r>
              <a:rPr lang="en-US" dirty="0">
                <a:solidFill>
                  <a:schemeClr val="bg1"/>
                </a:solidFill>
              </a:rPr>
              <a:t>And finally, a “definitive” study</a:t>
            </a:r>
          </a:p>
        </p:txBody>
      </p:sp>
      <p:sp>
        <p:nvSpPr>
          <p:cNvPr id="11" name="TextBox 10">
            <a:extLst>
              <a:ext uri="{FF2B5EF4-FFF2-40B4-BE49-F238E27FC236}">
                <a16:creationId xmlns:a16="http://schemas.microsoft.com/office/drawing/2014/main" id="{8ECBB54A-2E26-E665-4CD8-E5C11F137E56}"/>
              </a:ext>
            </a:extLst>
          </p:cNvPr>
          <p:cNvSpPr txBox="1"/>
          <p:nvPr/>
        </p:nvSpPr>
        <p:spPr>
          <a:xfrm>
            <a:off x="737419" y="5907024"/>
            <a:ext cx="2015613" cy="369332"/>
          </a:xfrm>
          <a:prstGeom prst="rect">
            <a:avLst/>
          </a:prstGeom>
          <a:noFill/>
        </p:spPr>
        <p:txBody>
          <a:bodyPr wrap="square" rtlCol="0">
            <a:spAutoFit/>
          </a:bodyPr>
          <a:lstStyle/>
          <a:p>
            <a:pPr algn="ctr"/>
            <a:r>
              <a:rPr lang="en-US" dirty="0">
                <a:solidFill>
                  <a:schemeClr val="bg1"/>
                </a:solidFill>
              </a:rPr>
              <a:t>Coronal T1</a:t>
            </a:r>
          </a:p>
        </p:txBody>
      </p:sp>
      <p:sp>
        <p:nvSpPr>
          <p:cNvPr id="12" name="TextBox 11">
            <a:extLst>
              <a:ext uri="{FF2B5EF4-FFF2-40B4-BE49-F238E27FC236}">
                <a16:creationId xmlns:a16="http://schemas.microsoft.com/office/drawing/2014/main" id="{BC8A3AC9-EB79-58E0-FCE6-E59CC11BF7F2}"/>
              </a:ext>
            </a:extLst>
          </p:cNvPr>
          <p:cNvSpPr txBox="1"/>
          <p:nvPr/>
        </p:nvSpPr>
        <p:spPr>
          <a:xfrm>
            <a:off x="5433762" y="6059424"/>
            <a:ext cx="2015613" cy="369332"/>
          </a:xfrm>
          <a:prstGeom prst="rect">
            <a:avLst/>
          </a:prstGeom>
          <a:noFill/>
        </p:spPr>
        <p:txBody>
          <a:bodyPr wrap="square" rtlCol="0">
            <a:spAutoFit/>
          </a:bodyPr>
          <a:lstStyle/>
          <a:p>
            <a:pPr algn="ctr"/>
            <a:r>
              <a:rPr lang="en-US" dirty="0">
                <a:solidFill>
                  <a:schemeClr val="bg1"/>
                </a:solidFill>
              </a:rPr>
              <a:t>Coronal STIR</a:t>
            </a:r>
          </a:p>
        </p:txBody>
      </p:sp>
      <p:sp>
        <p:nvSpPr>
          <p:cNvPr id="13" name="TextBox 12">
            <a:extLst>
              <a:ext uri="{FF2B5EF4-FFF2-40B4-BE49-F238E27FC236}">
                <a16:creationId xmlns:a16="http://schemas.microsoft.com/office/drawing/2014/main" id="{962526B0-ECB8-1ED3-26FB-8DFDDC08FFCF}"/>
              </a:ext>
            </a:extLst>
          </p:cNvPr>
          <p:cNvSpPr txBox="1"/>
          <p:nvPr/>
        </p:nvSpPr>
        <p:spPr>
          <a:xfrm>
            <a:off x="8814619" y="6097212"/>
            <a:ext cx="2015613" cy="369332"/>
          </a:xfrm>
          <a:prstGeom prst="rect">
            <a:avLst/>
          </a:prstGeom>
          <a:noFill/>
        </p:spPr>
        <p:txBody>
          <a:bodyPr wrap="square" rtlCol="0">
            <a:spAutoFit/>
          </a:bodyPr>
          <a:lstStyle/>
          <a:p>
            <a:pPr algn="ctr"/>
            <a:r>
              <a:rPr lang="en-US" dirty="0">
                <a:solidFill>
                  <a:schemeClr val="bg1"/>
                </a:solidFill>
              </a:rPr>
              <a:t>Sagittal STIR</a:t>
            </a:r>
          </a:p>
        </p:txBody>
      </p:sp>
      <p:sp>
        <p:nvSpPr>
          <p:cNvPr id="14" name="Arrow: Right 13">
            <a:extLst>
              <a:ext uri="{FF2B5EF4-FFF2-40B4-BE49-F238E27FC236}">
                <a16:creationId xmlns:a16="http://schemas.microsoft.com/office/drawing/2014/main" id="{6ECB33BE-7F3E-5628-E1C7-49FBAC4BF03D}"/>
              </a:ext>
            </a:extLst>
          </p:cNvPr>
          <p:cNvSpPr/>
          <p:nvPr/>
        </p:nvSpPr>
        <p:spPr>
          <a:xfrm rot="18586388">
            <a:off x="8728126" y="3100950"/>
            <a:ext cx="720886" cy="33795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66D4BF-9681-F447-19D5-3F759559F131}"/>
              </a:ext>
            </a:extLst>
          </p:cNvPr>
          <p:cNvSpPr txBox="1"/>
          <p:nvPr/>
        </p:nvSpPr>
        <p:spPr>
          <a:xfrm>
            <a:off x="8376298" y="3655065"/>
            <a:ext cx="1804416" cy="646331"/>
          </a:xfrm>
          <a:prstGeom prst="rect">
            <a:avLst/>
          </a:prstGeom>
          <a:noFill/>
        </p:spPr>
        <p:txBody>
          <a:bodyPr wrap="square" rtlCol="0">
            <a:spAutoFit/>
          </a:bodyPr>
          <a:lstStyle/>
          <a:p>
            <a:r>
              <a:rPr lang="en-US" dirty="0">
                <a:solidFill>
                  <a:schemeClr val="bg1"/>
                </a:solidFill>
              </a:rPr>
              <a:t>Cortical breakthrough</a:t>
            </a:r>
          </a:p>
        </p:txBody>
      </p:sp>
    </p:spTree>
    <p:extLst>
      <p:ext uri="{BB962C8B-B14F-4D97-AF65-F5344CB8AC3E}">
        <p14:creationId xmlns:p14="http://schemas.microsoft.com/office/powerpoint/2010/main" val="411389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3BA8525-B6FD-7E97-B6E7-0FEE85FDC393}"/>
              </a:ext>
            </a:extLst>
          </p:cNvPr>
          <p:cNvPicPr>
            <a:picLocks noChangeAspect="1"/>
          </p:cNvPicPr>
          <p:nvPr/>
        </p:nvPicPr>
        <p:blipFill rotWithShape="1">
          <a:blip r:embed="rId2">
            <a:extLst>
              <a:ext uri="{28A0092B-C50C-407E-A947-70E740481C1C}">
                <a14:useLocalDpi xmlns:a14="http://schemas.microsoft.com/office/drawing/2010/main" val="0"/>
              </a:ext>
            </a:extLst>
          </a:blip>
          <a:srcRect l="29040" t="1279" r="26162" b="7763"/>
          <a:stretch/>
        </p:blipFill>
        <p:spPr>
          <a:xfrm>
            <a:off x="563671" y="310019"/>
            <a:ext cx="4809995" cy="6237962"/>
          </a:xfrm>
          <a:prstGeom prst="rect">
            <a:avLst/>
          </a:prstGeom>
        </p:spPr>
      </p:pic>
      <p:pic>
        <p:nvPicPr>
          <p:cNvPr id="4" name="Picture 3" descr="A picture containing text, indoor&#10;&#10;Description automatically generated">
            <a:extLst>
              <a:ext uri="{FF2B5EF4-FFF2-40B4-BE49-F238E27FC236}">
                <a16:creationId xmlns:a16="http://schemas.microsoft.com/office/drawing/2014/main" id="{850FD765-D644-DC0A-338A-45EC175C64DF}"/>
              </a:ext>
            </a:extLst>
          </p:cNvPr>
          <p:cNvPicPr>
            <a:picLocks noChangeAspect="1"/>
          </p:cNvPicPr>
          <p:nvPr/>
        </p:nvPicPr>
        <p:blipFill rotWithShape="1">
          <a:blip r:embed="rId3">
            <a:extLst>
              <a:ext uri="{28A0092B-C50C-407E-A947-70E740481C1C}">
                <a14:useLocalDpi xmlns:a14="http://schemas.microsoft.com/office/drawing/2010/main" val="0"/>
              </a:ext>
            </a:extLst>
          </a:blip>
          <a:srcRect l="25092" t="14480" r="27290" b="10108"/>
          <a:stretch/>
        </p:blipFill>
        <p:spPr>
          <a:xfrm>
            <a:off x="6096000" y="727586"/>
            <a:ext cx="5112774" cy="5171768"/>
          </a:xfrm>
          <a:prstGeom prst="rect">
            <a:avLst/>
          </a:prstGeom>
        </p:spPr>
      </p:pic>
      <p:sp>
        <p:nvSpPr>
          <p:cNvPr id="5" name="TextBox 4">
            <a:extLst>
              <a:ext uri="{FF2B5EF4-FFF2-40B4-BE49-F238E27FC236}">
                <a16:creationId xmlns:a16="http://schemas.microsoft.com/office/drawing/2014/main" id="{569E4A09-BA25-2C00-EDCD-6EFBE83603B5}"/>
              </a:ext>
            </a:extLst>
          </p:cNvPr>
          <p:cNvSpPr txBox="1"/>
          <p:nvPr/>
        </p:nvSpPr>
        <p:spPr>
          <a:xfrm>
            <a:off x="737419" y="5907024"/>
            <a:ext cx="2015613" cy="369332"/>
          </a:xfrm>
          <a:prstGeom prst="rect">
            <a:avLst/>
          </a:prstGeom>
          <a:noFill/>
        </p:spPr>
        <p:txBody>
          <a:bodyPr wrap="square" rtlCol="0">
            <a:spAutoFit/>
          </a:bodyPr>
          <a:lstStyle/>
          <a:p>
            <a:pPr algn="ctr"/>
            <a:r>
              <a:rPr lang="en-US" dirty="0">
                <a:solidFill>
                  <a:schemeClr val="bg1"/>
                </a:solidFill>
              </a:rPr>
              <a:t>Coronal STIR</a:t>
            </a:r>
          </a:p>
        </p:txBody>
      </p:sp>
      <p:sp>
        <p:nvSpPr>
          <p:cNvPr id="6" name="TextBox 5">
            <a:extLst>
              <a:ext uri="{FF2B5EF4-FFF2-40B4-BE49-F238E27FC236}">
                <a16:creationId xmlns:a16="http://schemas.microsoft.com/office/drawing/2014/main" id="{D6E3295A-DFAB-49C6-43DC-00965009E8BD}"/>
              </a:ext>
            </a:extLst>
          </p:cNvPr>
          <p:cNvSpPr txBox="1"/>
          <p:nvPr/>
        </p:nvSpPr>
        <p:spPr>
          <a:xfrm>
            <a:off x="7949380" y="6085233"/>
            <a:ext cx="2015613" cy="369332"/>
          </a:xfrm>
          <a:prstGeom prst="rect">
            <a:avLst/>
          </a:prstGeom>
          <a:noFill/>
        </p:spPr>
        <p:txBody>
          <a:bodyPr wrap="square" rtlCol="0">
            <a:spAutoFit/>
          </a:bodyPr>
          <a:lstStyle/>
          <a:p>
            <a:pPr algn="ctr"/>
            <a:r>
              <a:rPr lang="en-US" dirty="0">
                <a:solidFill>
                  <a:schemeClr val="bg1"/>
                </a:solidFill>
              </a:rPr>
              <a:t>Axial T2</a:t>
            </a:r>
          </a:p>
        </p:txBody>
      </p:sp>
    </p:spTree>
    <p:extLst>
      <p:ext uri="{BB962C8B-B14F-4D97-AF65-F5344CB8AC3E}">
        <p14:creationId xmlns:p14="http://schemas.microsoft.com/office/powerpoint/2010/main" val="367853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oin&#10;&#10;Description automatically generated with low confidence">
            <a:extLst>
              <a:ext uri="{FF2B5EF4-FFF2-40B4-BE49-F238E27FC236}">
                <a16:creationId xmlns:a16="http://schemas.microsoft.com/office/drawing/2014/main" id="{51E5832A-E039-81C4-8EEC-1ECEE5112DF9}"/>
              </a:ext>
            </a:extLst>
          </p:cNvPr>
          <p:cNvPicPr>
            <a:picLocks noChangeAspect="1"/>
          </p:cNvPicPr>
          <p:nvPr/>
        </p:nvPicPr>
        <p:blipFill rotWithShape="1">
          <a:blip r:embed="rId2">
            <a:extLst>
              <a:ext uri="{28A0092B-C50C-407E-A947-70E740481C1C}">
                <a14:useLocalDpi xmlns:a14="http://schemas.microsoft.com/office/drawing/2010/main" val="0"/>
              </a:ext>
            </a:extLst>
          </a:blip>
          <a:srcRect l="26155" t="14399" r="25246" b="10578"/>
          <a:stretch/>
        </p:blipFill>
        <p:spPr>
          <a:xfrm>
            <a:off x="6339446" y="1155487"/>
            <a:ext cx="5218176" cy="514502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12C864-2C48-87FD-B1E6-2CBE571752A6}"/>
              </a:ext>
            </a:extLst>
          </p:cNvPr>
          <p:cNvPicPr>
            <a:picLocks noChangeAspect="1"/>
          </p:cNvPicPr>
          <p:nvPr/>
        </p:nvPicPr>
        <p:blipFill rotWithShape="1">
          <a:blip r:embed="rId3">
            <a:extLst>
              <a:ext uri="{28A0092B-C50C-407E-A947-70E740481C1C}">
                <a14:useLocalDpi xmlns:a14="http://schemas.microsoft.com/office/drawing/2010/main" val="0"/>
              </a:ext>
            </a:extLst>
          </a:blip>
          <a:srcRect l="29121" t="20502" r="25733" b="16848"/>
          <a:stretch/>
        </p:blipFill>
        <p:spPr>
          <a:xfrm>
            <a:off x="560439" y="1691148"/>
            <a:ext cx="4847303" cy="4296501"/>
          </a:xfrm>
          <a:prstGeom prst="rect">
            <a:avLst/>
          </a:prstGeom>
        </p:spPr>
      </p:pic>
      <p:sp>
        <p:nvSpPr>
          <p:cNvPr id="10" name="TextBox 9">
            <a:extLst>
              <a:ext uri="{FF2B5EF4-FFF2-40B4-BE49-F238E27FC236}">
                <a16:creationId xmlns:a16="http://schemas.microsoft.com/office/drawing/2014/main" id="{8B19302C-EE9B-1FCF-B92C-74E5ED60AB03}"/>
              </a:ext>
            </a:extLst>
          </p:cNvPr>
          <p:cNvSpPr txBox="1"/>
          <p:nvPr/>
        </p:nvSpPr>
        <p:spPr>
          <a:xfrm>
            <a:off x="1533832" y="6115845"/>
            <a:ext cx="2015613" cy="369332"/>
          </a:xfrm>
          <a:prstGeom prst="rect">
            <a:avLst/>
          </a:prstGeom>
          <a:noFill/>
        </p:spPr>
        <p:txBody>
          <a:bodyPr wrap="square" rtlCol="0">
            <a:spAutoFit/>
          </a:bodyPr>
          <a:lstStyle/>
          <a:p>
            <a:pPr algn="ctr"/>
            <a:r>
              <a:rPr lang="en-US" dirty="0">
                <a:solidFill>
                  <a:schemeClr val="bg1"/>
                </a:solidFill>
              </a:rPr>
              <a:t>Axial T1</a:t>
            </a:r>
          </a:p>
        </p:txBody>
      </p:sp>
      <p:sp>
        <p:nvSpPr>
          <p:cNvPr id="11" name="TextBox 10">
            <a:extLst>
              <a:ext uri="{FF2B5EF4-FFF2-40B4-BE49-F238E27FC236}">
                <a16:creationId xmlns:a16="http://schemas.microsoft.com/office/drawing/2014/main" id="{5909FD19-FA63-2BB0-D691-99CE09F633D0}"/>
              </a:ext>
            </a:extLst>
          </p:cNvPr>
          <p:cNvSpPr txBox="1"/>
          <p:nvPr/>
        </p:nvSpPr>
        <p:spPr>
          <a:xfrm>
            <a:off x="8160774" y="6300511"/>
            <a:ext cx="2015613" cy="369332"/>
          </a:xfrm>
          <a:prstGeom prst="rect">
            <a:avLst/>
          </a:prstGeom>
          <a:noFill/>
        </p:spPr>
        <p:txBody>
          <a:bodyPr wrap="square" rtlCol="0">
            <a:spAutoFit/>
          </a:bodyPr>
          <a:lstStyle/>
          <a:p>
            <a:pPr algn="ctr"/>
            <a:r>
              <a:rPr lang="en-US" dirty="0">
                <a:solidFill>
                  <a:schemeClr val="bg1"/>
                </a:solidFill>
              </a:rPr>
              <a:t>Axial STIR</a:t>
            </a:r>
          </a:p>
        </p:txBody>
      </p:sp>
      <p:sp>
        <p:nvSpPr>
          <p:cNvPr id="12" name="Arrow: Right 11">
            <a:extLst>
              <a:ext uri="{FF2B5EF4-FFF2-40B4-BE49-F238E27FC236}">
                <a16:creationId xmlns:a16="http://schemas.microsoft.com/office/drawing/2014/main" id="{DEBC58EF-A91A-B8BE-4639-A05CB6B02C6F}"/>
              </a:ext>
            </a:extLst>
          </p:cNvPr>
          <p:cNvSpPr/>
          <p:nvPr/>
        </p:nvSpPr>
        <p:spPr>
          <a:xfrm rot="14062618">
            <a:off x="8979253" y="2708786"/>
            <a:ext cx="943897" cy="5604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AB7144E-1B7E-30E9-5C36-2D6E417E74ED}"/>
              </a:ext>
            </a:extLst>
          </p:cNvPr>
          <p:cNvSpPr txBox="1"/>
          <p:nvPr/>
        </p:nvSpPr>
        <p:spPr>
          <a:xfrm>
            <a:off x="9534538" y="3404834"/>
            <a:ext cx="1804416" cy="646331"/>
          </a:xfrm>
          <a:prstGeom prst="rect">
            <a:avLst/>
          </a:prstGeom>
          <a:noFill/>
        </p:spPr>
        <p:txBody>
          <a:bodyPr wrap="square" rtlCol="0">
            <a:spAutoFit/>
          </a:bodyPr>
          <a:lstStyle/>
          <a:p>
            <a:r>
              <a:rPr lang="en-US" dirty="0">
                <a:solidFill>
                  <a:schemeClr val="bg1"/>
                </a:solidFill>
              </a:rPr>
              <a:t>Cortical breakthrough</a:t>
            </a:r>
          </a:p>
        </p:txBody>
      </p:sp>
    </p:spTree>
    <p:extLst>
      <p:ext uri="{BB962C8B-B14F-4D97-AF65-F5344CB8AC3E}">
        <p14:creationId xmlns:p14="http://schemas.microsoft.com/office/powerpoint/2010/main" val="21139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138</Words>
  <Application>Microsoft Office PowerPoint</Application>
  <PresentationFormat>Widescreen</PresentationFormat>
  <Paragraphs>24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74M with sudden onset of nontraumatic leg pain and swelling</vt:lpstr>
      <vt:lpstr>Radiographs “now”</vt:lpstr>
      <vt:lpstr>Radiographs 2months earlier</vt:lpstr>
      <vt:lpstr>PowerPoint Presentation</vt:lpstr>
      <vt:lpstr>At this point, someone showed me the case.  Given the extensive infiltrative nature and increased CT density of the process without much architectural distortion, we were fairly confident this would be lymphoma.</vt:lpstr>
      <vt:lpstr>PowerPoint Presentation</vt:lpstr>
      <vt:lpstr>PowerPoint Presentation</vt:lpstr>
      <vt:lpstr>PowerPoint Presentation</vt:lpstr>
      <vt:lpstr>PowerPoint Presentation</vt:lpstr>
      <vt:lpstr>PowerPoint Presentation</vt:lpstr>
      <vt:lpstr>PowerPoint Presentation</vt:lpstr>
      <vt:lpstr>Biopsy Diagnosis</vt:lpstr>
      <vt:lpstr>PowerPoint Presentation</vt:lpstr>
      <vt:lpstr>PowerPoint Presentation</vt:lpstr>
      <vt:lpstr>Sorry Mark Murphey, I don’t have the gross and histo slides yet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74M with sudden onset of nontraumatic leg pain and swelling</dc:title>
  <dc:creator>Sonin, Andy</dc:creator>
  <cp:lastModifiedBy>Sonin, Andy</cp:lastModifiedBy>
  <cp:revision>5</cp:revision>
  <dcterms:created xsi:type="dcterms:W3CDTF">2022-11-18T17:18:53Z</dcterms:created>
  <dcterms:modified xsi:type="dcterms:W3CDTF">2022-11-18T20:48:22Z</dcterms:modified>
</cp:coreProperties>
</file>