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216" y="1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16F38-845D-C142-8361-A4A5C885BCD7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96089-2DBC-0F4D-8381-E6BF767E327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65353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396089-2DBC-0F4D-8381-E6BF767E3276}" type="slidenum">
              <a:rPr kumimoji="1" lang="zh-CN" altLang="en-US" smtClean="0"/>
              <a:t>10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82715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22728A-EA1F-F944-B6F5-7065B05D24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95BA4CC-E27F-B144-B7A2-DC5B2F808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3B38F55-5592-B84C-8AD4-E47EEC100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DDD9-A368-684F-A62A-2061FD7F4BF0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6497CE3-34A8-1D46-AAB7-431E6B4C7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78917C9-CF5A-0E47-99E2-DAABD5810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3052-F033-9642-B7D8-C81003A7596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49960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8C36DF-819D-7243-A64E-4724537D9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AF9BA3F-E472-7C40-9394-1F816C25C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F7E8DFF-68BD-164F-B432-76F2AEAF2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DDD9-A368-684F-A62A-2061FD7F4BF0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C91E7A-B04E-484A-8360-4A8A6CDB0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7152EBD-C3B0-4E47-B0C7-925C88C8D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3052-F033-9642-B7D8-C81003A7596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15288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E1AF60B-E44A-324B-B807-B1B089D978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D4EF860-E226-B04F-85A1-BAD2A0EA3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98E5FF7-34D5-4442-8B2A-DAED09A05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DDD9-A368-684F-A62A-2061FD7F4BF0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B5F06A-0C42-2942-9603-312B7607E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EA659CC-28C2-3542-AB28-A41F00D04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3052-F033-9642-B7D8-C81003A7596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8763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12408C-52B9-704D-8739-AD68C3129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8AB0284-F6F8-7F48-B208-B29357D0D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89FAF92-DE2C-3E4D-A1B6-282083D8B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DDD9-A368-684F-A62A-2061FD7F4BF0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E0FB0B-8BC7-8047-974C-C01DE6F05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97EDD5C-8B0B-0D48-87EA-DBEFE984F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3052-F033-9642-B7D8-C81003A7596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4140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FD8136-5265-8343-A0FB-F732051D8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E50C78B-E5C8-BA45-9654-C05D2355F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710E336-AEBC-9143-9815-689BD9697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DDD9-A368-684F-A62A-2061FD7F4BF0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BBB2527-A4D1-BF43-AB18-25F53FD25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17EE61E-E0C3-6E4D-AEAF-3B3C21F6A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3052-F033-9642-B7D8-C81003A7596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0957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4F89C8-C0E9-6543-92F7-9396B0E7D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8CA0F9-B259-B54C-B112-3A47927487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2618E30-73AC-E642-B126-533DC46DB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DD0C902-AA1A-1649-BCD1-646040E64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DDD9-A368-684F-A62A-2061FD7F4BF0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5BA5721-05B2-AD47-A0E2-E0A8D389E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E146D83-AFE4-FF4C-865E-1C34F3D46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3052-F033-9642-B7D8-C81003A7596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9710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D1C6E4-B17C-334D-A503-96740DE1F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52E5A6A-BDCE-774C-8D42-DDB76DC4D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D4FAC3C-C285-5D43-8A05-422E4695FA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4AF58EC-BEA4-1443-822D-C7E09B6CD6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79E7BC0-7058-8945-9B84-F819323016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D143542-05D3-524D-9A02-A473970E8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DDD9-A368-684F-A62A-2061FD7F4BF0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CF98AFA-204F-C44D-85BE-BA87A49EA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4D55E9A-53CE-C242-81A2-B7AB35FBE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3052-F033-9642-B7D8-C81003A7596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62498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1EED9F-C5C8-8240-B899-651828000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532E403-7CA2-E542-9392-EFE66BCC0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DDD9-A368-684F-A62A-2061FD7F4BF0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114C9C6-AFD5-1646-8A15-ECA573BB4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4F18B29-903F-2D43-BCAE-F036C89B4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3052-F033-9642-B7D8-C81003A7596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28527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431F5A8-41EB-694A-AF51-325D505AC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DDD9-A368-684F-A62A-2061FD7F4BF0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075B8C6-2E54-984E-B45C-F31B75A07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FBE17BA-71EC-BA4A-8321-1F42FFD1F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3052-F033-9642-B7D8-C81003A7596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5910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48B191-7DE2-A744-BC2A-AC89E62ED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DFD884-55D4-B949-ADDC-08B114F12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2942CF7-F6BD-7340-A456-73EF490DD7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3ADCADD-17CF-504F-94C3-1FFD531BB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DDD9-A368-684F-A62A-2061FD7F4BF0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50B6404-63BA-2341-8872-EC6CDD9FD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5DD0A44-B055-4D49-8C0B-75DA20286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3052-F033-9642-B7D8-C81003A7596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6544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41ECFA-CA41-F544-871C-C664F1DBD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3B6C527-EA0E-C440-A4C2-37C9F3172A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55252AF-F346-FD4F-A3AA-EA95B54CEA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E2B3F52-0F90-3E4E-839A-80EDB5BB7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DDD9-A368-684F-A62A-2061FD7F4BF0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984266F-B2F6-4746-A6EF-0E0141827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0505805-98BE-8449-949D-F84D922A0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3052-F033-9642-B7D8-C81003A7596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3820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FA43CD5-DCB0-1F44-B05C-E3D4D77EC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1C5D129-44C6-AA44-90DC-348A6EB89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36360D-8D41-A748-B1F0-86A57494D4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BDDD9-A368-684F-A62A-2061FD7F4BF0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79F24FD-3448-0348-867C-89EE28B39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E809D2-B869-4D48-BC56-192454747F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23052-F033-9642-B7D8-C81003A7596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4057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B43A08-0B48-CE48-B5E3-0CE9CD572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9CB4DD7-EF19-744D-A57D-84671DEB0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zh-CN" dirty="0"/>
              <a:t>64yr</a:t>
            </a:r>
            <a:r>
              <a:rPr kumimoji="1" lang="zh-CN" altLang="en-US" dirty="0"/>
              <a:t> </a:t>
            </a:r>
            <a:r>
              <a:rPr kumimoji="1" lang="en-US" altLang="zh-CN" dirty="0"/>
              <a:t>male</a:t>
            </a:r>
            <a:r>
              <a:rPr kumimoji="1" lang="zh-CN" altLang="en-US" dirty="0"/>
              <a:t>，</a:t>
            </a:r>
            <a:r>
              <a:rPr kumimoji="1" lang="en-US" altLang="zh-CN" dirty="0"/>
              <a:t>no primary tumor history. multiple</a:t>
            </a:r>
            <a:r>
              <a:rPr kumimoji="1" lang="zh-CN" altLang="en-US" dirty="0"/>
              <a:t> </a:t>
            </a:r>
            <a:r>
              <a:rPr kumimoji="1" lang="en-US" altLang="zh-CN" dirty="0"/>
              <a:t>bone destruction in cortex and medullary cavity of L4,L5,Pelvic and lower extremity.</a:t>
            </a:r>
            <a:r>
              <a:rPr kumimoji="1" lang="zh-CN" altLang="en-US" dirty="0"/>
              <a:t> </a:t>
            </a:r>
            <a:r>
              <a:rPr kumimoji="1" lang="en-US" altLang="zh-CN" dirty="0"/>
              <a:t>And high</a:t>
            </a:r>
            <a:r>
              <a:rPr kumimoji="1" lang="zh-CN" altLang="en-US" dirty="0"/>
              <a:t> </a:t>
            </a:r>
            <a:r>
              <a:rPr kumimoji="1" lang="en-US" altLang="zh-CN" dirty="0"/>
              <a:t>density can be found in the destructed area in cortex. Biopsy result of right femoral medial condyle revealed </a:t>
            </a:r>
            <a:r>
              <a:rPr kumimoji="1" lang="en-US" altLang="zh-CN" dirty="0" err="1"/>
              <a:t>fribroblast</a:t>
            </a:r>
            <a:r>
              <a:rPr kumimoji="1" lang="en-US" altLang="zh-CN" dirty="0"/>
              <a:t> cell and multinuclear giant cell. Bone scan is multiple foci with high-intake. At first I think brown tumor should be suspected. But normal blood </a:t>
            </a:r>
            <a:r>
              <a:rPr kumimoji="1" lang="en-US" altLang="zh-CN" dirty="0" err="1"/>
              <a:t>calcium,phosphorus</a:t>
            </a:r>
            <a:r>
              <a:rPr kumimoji="1" lang="en-US" altLang="zh-CN" dirty="0"/>
              <a:t> and parathyroid hormone and parathyroid </a:t>
            </a:r>
            <a:r>
              <a:rPr kumimoji="1" lang="en-US" altLang="zh-CN"/>
              <a:t>ultrasound.No</a:t>
            </a:r>
            <a:r>
              <a:rPr kumimoji="1" lang="en-US" altLang="zh-CN" dirty="0"/>
              <a:t> M-protein. Serum erythrocyte sedimentation rate and C-reactive protein abnormally increased. Please help! Thank</a:t>
            </a:r>
            <a:r>
              <a:rPr kumimoji="1" lang="zh-CN" altLang="en-US" dirty="0"/>
              <a:t> </a:t>
            </a:r>
            <a:r>
              <a:rPr kumimoji="1" lang="en-US" altLang="zh-CN" dirty="0"/>
              <a:t>you</a:t>
            </a:r>
            <a:r>
              <a:rPr kumimoji="1" lang="zh-CN" altLang="en-US" dirty="0"/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3219545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1B42D1-7970-1642-B9FC-4CF2D8151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4" name="图片 3" descr="图片包含 桌子, 标志, 站, 海胆&#10;&#10;描述已自动生成">
            <a:extLst>
              <a:ext uri="{FF2B5EF4-FFF2-40B4-BE49-F238E27FC236}">
                <a16:creationId xmlns:a16="http://schemas.microsoft.com/office/drawing/2014/main" id="{0B84EC00-A131-7448-9FE4-9E7103F1F7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978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4FFD47-BAF7-8449-8077-F08EC3189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7" name="图片 6" descr="图片包含 衣柜, 家具, 桌子, 侧面&#10;&#10;描述已自动生成">
            <a:extLst>
              <a:ext uri="{FF2B5EF4-FFF2-40B4-BE49-F238E27FC236}">
                <a16:creationId xmlns:a16="http://schemas.microsoft.com/office/drawing/2014/main" id="{9E927FEC-74C4-6F49-B549-DD7B6526E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899" y="654050"/>
            <a:ext cx="8922055" cy="603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898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1B42D1-7970-1642-B9FC-4CF2D8151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4" name="图片 3" descr="图片包含 室内, 桌子, 蛋糕, 小&#10;&#10;描述已自动生成">
            <a:extLst>
              <a:ext uri="{FF2B5EF4-FFF2-40B4-BE49-F238E27FC236}">
                <a16:creationId xmlns:a16="http://schemas.microsoft.com/office/drawing/2014/main" id="{7CB2861D-9CAA-564D-A6B4-86BFBEA473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001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1B42D1-7970-1642-B9FC-4CF2D8151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4" name="图片 3" descr="盘子里有食物&#10;&#10;中度可信度描述已自动生成">
            <a:extLst>
              <a:ext uri="{FF2B5EF4-FFF2-40B4-BE49-F238E27FC236}">
                <a16:creationId xmlns:a16="http://schemas.microsoft.com/office/drawing/2014/main" id="{AE733145-2E0C-A643-918B-FF7B841D2D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864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1B42D1-7970-1642-B9FC-4CF2D8151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4" name="图片 3" descr="桌子上放着蛋糕&#10;&#10;中度可信度描述已自动生成">
            <a:extLst>
              <a:ext uri="{FF2B5EF4-FFF2-40B4-BE49-F238E27FC236}">
                <a16:creationId xmlns:a16="http://schemas.microsoft.com/office/drawing/2014/main" id="{93A230E0-9C9F-794C-94E6-6CA592B191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489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1B42D1-7970-1642-B9FC-4CF2D8151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4" name="图片 3" descr="人的照片上写着字&#10;&#10;低可信度描述已自动生成">
            <a:extLst>
              <a:ext uri="{FF2B5EF4-FFF2-40B4-BE49-F238E27FC236}">
                <a16:creationId xmlns:a16="http://schemas.microsoft.com/office/drawing/2014/main" id="{04FEDC63-C903-AD45-8F8E-21C2067B53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181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1B42D1-7970-1642-B9FC-4CF2D8151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4" name="图片 3" descr="图片包含 室内, 站, 男人, 穿着&#10;&#10;描述已自动生成">
            <a:extLst>
              <a:ext uri="{FF2B5EF4-FFF2-40B4-BE49-F238E27FC236}">
                <a16:creationId xmlns:a16="http://schemas.microsoft.com/office/drawing/2014/main" id="{E6C2DC8B-2C12-E749-9D99-8F7B65B72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948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1B42D1-7970-1642-B9FC-4CF2D8151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4" name="图片 3" descr="图片包含 室内, 桌子, 玻璃, 柜台&#10;&#10;描述已自动生成">
            <a:extLst>
              <a:ext uri="{FF2B5EF4-FFF2-40B4-BE49-F238E27FC236}">
                <a16:creationId xmlns:a16="http://schemas.microsoft.com/office/drawing/2014/main" id="{E180405C-C8C7-1342-964A-105B3ACCD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398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1B42D1-7970-1642-B9FC-4CF2D8151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4" name="图片 3" descr="图片包含 动物, 海胆, 桌子, 照片&#10;&#10;描述已自动生成">
            <a:extLst>
              <a:ext uri="{FF2B5EF4-FFF2-40B4-BE49-F238E27FC236}">
                <a16:creationId xmlns:a16="http://schemas.microsoft.com/office/drawing/2014/main" id="{1E13945A-D20C-1746-BC8E-4DA675815B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239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1B42D1-7970-1642-B9FC-4CF2D8151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4" name="图片 3" descr="图片包含 站, 游戏机, 标志&#10;&#10;描述已自动生成">
            <a:extLst>
              <a:ext uri="{FF2B5EF4-FFF2-40B4-BE49-F238E27FC236}">
                <a16:creationId xmlns:a16="http://schemas.microsoft.com/office/drawing/2014/main" id="{DFB84A1E-8F6B-A149-BFD8-5F11B44FDC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724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105</Words>
  <Application>Microsoft Macintosh PowerPoint</Application>
  <PresentationFormat>宽屏</PresentationFormat>
  <Paragraphs>2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8727808@qq.com</dc:creator>
  <cp:lastModifiedBy>8727808@qq.com</cp:lastModifiedBy>
  <cp:revision>12</cp:revision>
  <dcterms:created xsi:type="dcterms:W3CDTF">2022-10-07T10:11:27Z</dcterms:created>
  <dcterms:modified xsi:type="dcterms:W3CDTF">2022-10-08T16:04:13Z</dcterms:modified>
</cp:coreProperties>
</file>