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0" r:id="rId3"/>
    <p:sldId id="262" r:id="rId4"/>
    <p:sldId id="261" r:id="rId5"/>
    <p:sldId id="263" r:id="rId6"/>
    <p:sldId id="264" r:id="rId7"/>
    <p:sldId id="258" r:id="rId8"/>
    <p:sldId id="272" r:id="rId9"/>
    <p:sldId id="273" r:id="rId10"/>
    <p:sldId id="278" r:id="rId11"/>
    <p:sldId id="267" r:id="rId12"/>
    <p:sldId id="268" r:id="rId13"/>
    <p:sldId id="274" r:id="rId14"/>
    <p:sldId id="275" r:id="rId15"/>
    <p:sldId id="276" r:id="rId16"/>
    <p:sldId id="277" r:id="rId17"/>
    <p:sldId id="270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2" y="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DA97-6C14-4D85-9BE7-DE50C864CB38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41A6-D416-4D07-9D44-9A375DC54D6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직사각형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56" name="직사각형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직사각형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직사각형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직사각형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DA97-6C14-4D85-9BE7-DE50C864CB38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41A6-D416-4D07-9D44-9A375DC54D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DA97-6C14-4D85-9BE7-DE50C864CB38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41A6-D416-4D07-9D44-9A375DC54D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DA97-6C14-4D85-9BE7-DE50C864CB38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41A6-D416-4D07-9D44-9A375DC54D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자유형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자유형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자유형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자유형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자유형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자유형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자유형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자유형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자유형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자유형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DA97-6C14-4D85-9BE7-DE50C864CB38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41A6-D416-4D07-9D44-9A375DC54D6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DA97-6C14-4D85-9BE7-DE50C864CB38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41A6-D416-4D07-9D44-9A375DC54D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DA97-6C14-4D85-9BE7-DE50C864CB38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41A6-D416-4D07-9D44-9A375DC54D6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직사각형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직사각형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DA97-6C14-4D85-9BE7-DE50C864CB38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41A6-D416-4D07-9D44-9A375DC54D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DA97-6C14-4D85-9BE7-DE50C864CB38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41A6-D416-4D07-9D44-9A375DC54D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DA97-6C14-4D85-9BE7-DE50C864CB38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41A6-D416-4D07-9D44-9A375DC54D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직선 연결선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grpSp>
        <p:nvGrpSpPr>
          <p:cNvPr id="14" name="그룹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직선 연결선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직선 연결선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AF34DA97-6C14-4D85-9BE7-DE50C864CB38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046541A6-D416-4D07-9D44-9A375DC54D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F34DA97-6C14-4D85-9BE7-DE50C864CB38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46541A6-D416-4D07-9D44-9A375DC54D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11" Type="http://schemas.openxmlformats.org/officeDocument/2006/relationships/image" Target="../media/image60.jpg"/><Relationship Id="rId5" Type="http://schemas.openxmlformats.org/officeDocument/2006/relationships/image" Target="../media/image54.jpg"/><Relationship Id="rId10" Type="http://schemas.openxmlformats.org/officeDocument/2006/relationships/image" Target="../media/image59.jpg"/><Relationship Id="rId4" Type="http://schemas.openxmlformats.org/officeDocument/2006/relationships/image" Target="../media/image53.jpg"/><Relationship Id="rId9" Type="http://schemas.openxmlformats.org/officeDocument/2006/relationships/image" Target="../media/image5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4" t="12201" r="21195" b="10063"/>
          <a:stretch/>
        </p:blipFill>
        <p:spPr>
          <a:xfrm>
            <a:off x="511643" y="1577471"/>
            <a:ext cx="2010397" cy="4989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6" t="12327" r="22579" b="11950"/>
          <a:stretch/>
        </p:blipFill>
        <p:spPr>
          <a:xfrm>
            <a:off x="2802263" y="1575551"/>
            <a:ext cx="1799290" cy="49915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0" t="25283" r="33144" b="9434"/>
          <a:stretch/>
        </p:blipFill>
        <p:spPr>
          <a:xfrm>
            <a:off x="4912578" y="1552691"/>
            <a:ext cx="2297596" cy="39748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내용 개체 틀 2"/>
          <p:cNvSpPr txBox="1">
            <a:spLocks/>
          </p:cNvSpPr>
          <p:nvPr/>
        </p:nvSpPr>
        <p:spPr>
          <a:xfrm>
            <a:off x="286956" y="260648"/>
            <a:ext cx="4645084" cy="1368152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r>
              <a:rPr lang="en-US" altLang="ko-KR" sz="2000" smtClean="0"/>
              <a:t>4/M </a:t>
            </a:r>
          </a:p>
          <a:p>
            <a:pPr marL="68580" indent="0">
              <a:buFont typeface="Wingdings"/>
              <a:buNone/>
            </a:pPr>
            <a:r>
              <a:rPr lang="en-US" altLang="ko-KR" sz="2000" smtClean="0"/>
              <a:t>C.C.; left thigh pain for I month</a:t>
            </a:r>
          </a:p>
          <a:p>
            <a:pPr marL="68580" indent="0">
              <a:buFont typeface="Wingdings"/>
              <a:buNone/>
            </a:pPr>
            <a:r>
              <a:rPr lang="en-US" altLang="ko-KR" sz="2000" smtClean="0"/>
              <a:t>           night pain</a:t>
            </a:r>
            <a:endParaRPr lang="ko-KR" altLang="en-US" sz="2000" dirty="0"/>
          </a:p>
        </p:txBody>
      </p:sp>
      <p:sp>
        <p:nvSpPr>
          <p:cNvPr id="6" name="직사각형 5"/>
          <p:cNvSpPr/>
          <p:nvPr/>
        </p:nvSpPr>
        <p:spPr>
          <a:xfrm>
            <a:off x="5364088" y="5877272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Courtesy</a:t>
            </a:r>
            <a:r>
              <a:rPr lang="ko-KR" altLang="en-US" dirty="0"/>
              <a:t> </a:t>
            </a:r>
            <a:r>
              <a:rPr lang="en-US" altLang="ko-KR" dirty="0"/>
              <a:t>of </a:t>
            </a:r>
            <a:r>
              <a:rPr lang="en-US" altLang="ko-KR" dirty="0" err="1"/>
              <a:t>InSook</a:t>
            </a:r>
            <a:r>
              <a:rPr lang="en-US" altLang="ko-KR" dirty="0"/>
              <a:t> Lee</a:t>
            </a:r>
          </a:p>
          <a:p>
            <a:r>
              <a:rPr lang="en-US" altLang="ko-KR" dirty="0"/>
              <a:t>lis@pusan.ac.kr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538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Osteoid osteoma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sz="2200" dirty="0" smtClean="0"/>
              <a:t>Benign bone forming tumors</a:t>
            </a:r>
          </a:p>
          <a:p>
            <a:r>
              <a:rPr lang="en-US" altLang="ko-KR" sz="2200" dirty="0" smtClean="0"/>
              <a:t>Children, particularly adolescents (10-35 </a:t>
            </a:r>
            <a:r>
              <a:rPr lang="en-US" altLang="ko-KR" sz="2200" dirty="0" err="1" smtClean="0"/>
              <a:t>yrs</a:t>
            </a:r>
            <a:r>
              <a:rPr lang="en-US" altLang="ko-KR" sz="2200" dirty="0" smtClean="0"/>
              <a:t>)</a:t>
            </a:r>
          </a:p>
          <a:p>
            <a:r>
              <a:rPr lang="en-US" altLang="ko-KR" sz="2200" dirty="0" smtClean="0"/>
              <a:t>M;F = 2-4:1</a:t>
            </a:r>
          </a:p>
          <a:p>
            <a:r>
              <a:rPr lang="en-US" altLang="ko-KR" sz="2200" dirty="0" smtClean="0"/>
              <a:t>Night pain, relieved by salicylate analgesia</a:t>
            </a:r>
          </a:p>
          <a:p>
            <a:r>
              <a:rPr lang="en-US" altLang="ko-KR" sz="2200" dirty="0" smtClean="0"/>
              <a:t>Long tubular bones (proximal femur, mid </a:t>
            </a:r>
            <a:r>
              <a:rPr lang="en-US" altLang="ko-KR" sz="2200" dirty="0" err="1" smtClean="0"/>
              <a:t>tibial</a:t>
            </a:r>
            <a:r>
              <a:rPr lang="en-US" altLang="ko-KR" sz="2200" dirty="0" smtClean="0"/>
              <a:t> diaphysis)</a:t>
            </a:r>
          </a:p>
          <a:p>
            <a:r>
              <a:rPr lang="en-US" altLang="ko-KR" sz="2200" dirty="0" smtClean="0"/>
              <a:t>Usually cortical lesions &gt;&gt; medullary, </a:t>
            </a:r>
            <a:r>
              <a:rPr lang="en-US" altLang="ko-KR" sz="2200" dirty="0" err="1" smtClean="0"/>
              <a:t>subperiosteal</a:t>
            </a:r>
            <a:r>
              <a:rPr lang="en-US" altLang="ko-KR" sz="2200" dirty="0" smtClean="0"/>
              <a:t>, </a:t>
            </a:r>
            <a:r>
              <a:rPr lang="en-US" altLang="ko-KR" sz="2200" dirty="0" err="1" smtClean="0"/>
              <a:t>intracapsular</a:t>
            </a:r>
            <a:endParaRPr lang="en-US" altLang="ko-KR" sz="2200" dirty="0" smtClean="0"/>
          </a:p>
          <a:p>
            <a:r>
              <a:rPr lang="en-US" altLang="ko-KR" sz="2200" dirty="0"/>
              <a:t>Characteristic lucent nidus &lt; 2cm  / surrounding solid periosteal </a:t>
            </a:r>
            <a:r>
              <a:rPr lang="en-US" altLang="ko-KR" sz="2200" dirty="0" smtClean="0"/>
              <a:t>reaction (sclerosis) /c cortical thickening</a:t>
            </a:r>
            <a:endParaRPr lang="en-US" altLang="ko-KR" sz="2200" dirty="0"/>
          </a:p>
          <a:p>
            <a:r>
              <a:rPr lang="en-US" altLang="ko-KR" sz="2200" dirty="0" smtClean="0"/>
              <a:t>Nidus; occasionally a central sclerotic dot</a:t>
            </a:r>
          </a:p>
          <a:p>
            <a:r>
              <a:rPr lang="en-US" altLang="ko-KR" sz="2200" dirty="0" smtClean="0"/>
              <a:t>CT-  excellent  modality</a:t>
            </a:r>
          </a:p>
          <a:p>
            <a:r>
              <a:rPr lang="en-US" altLang="ko-KR" sz="2200" dirty="0" smtClean="0"/>
              <a:t>MRI- non-specific, sometimes misinterpreted as aggressive pathology</a:t>
            </a:r>
          </a:p>
          <a:p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885566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34292" r="14623" b="4860"/>
          <a:stretch/>
        </p:blipFill>
        <p:spPr>
          <a:xfrm>
            <a:off x="201676" y="842684"/>
            <a:ext cx="2355011" cy="18546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35708" r="16038" b="4575"/>
          <a:stretch/>
        </p:blipFill>
        <p:spPr>
          <a:xfrm>
            <a:off x="2721956" y="842683"/>
            <a:ext cx="2329336" cy="18546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01676" y="2697363"/>
            <a:ext cx="117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T1WI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21956" y="2697363"/>
            <a:ext cx="117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T2WI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" t="32488" r="12855"/>
          <a:stretch/>
        </p:blipFill>
        <p:spPr>
          <a:xfrm>
            <a:off x="5242236" y="842682"/>
            <a:ext cx="2264490" cy="18546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242236" y="2697363"/>
            <a:ext cx="117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FS ENH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20984" r="55039"/>
          <a:stretch/>
        </p:blipFill>
        <p:spPr>
          <a:xfrm>
            <a:off x="2005618" y="3383047"/>
            <a:ext cx="1547232" cy="33481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14464" r="50000"/>
          <a:stretch/>
        </p:blipFill>
        <p:spPr>
          <a:xfrm>
            <a:off x="3647370" y="3383046"/>
            <a:ext cx="1606340" cy="33481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647370" y="6406237"/>
            <a:ext cx="117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FS ENH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19178" y="6406237"/>
            <a:ext cx="117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FS T2WI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t="15322" r="50000"/>
          <a:stretch/>
        </p:blipFill>
        <p:spPr>
          <a:xfrm>
            <a:off x="262994" y="3383047"/>
            <a:ext cx="1656184" cy="33481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62993" y="6361862"/>
            <a:ext cx="117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T1WI</a:t>
            </a:r>
            <a:endParaRPr lang="ko-KR" altLang="en-US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9" t="15578" r="39394" b="16138"/>
          <a:stretch/>
        </p:blipFill>
        <p:spPr>
          <a:xfrm>
            <a:off x="5598217" y="3383047"/>
            <a:ext cx="1654019" cy="33123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11615" r="40100" b="10200"/>
          <a:stretch/>
        </p:blipFill>
        <p:spPr>
          <a:xfrm>
            <a:off x="7092280" y="3383044"/>
            <a:ext cx="1523642" cy="3312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5598217" y="6315239"/>
            <a:ext cx="117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T2WI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92280" y="6310782"/>
            <a:ext cx="117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FS ENH</a:t>
            </a:r>
            <a:endParaRPr lang="ko-KR" altLang="en-US" dirty="0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201676" y="156999"/>
            <a:ext cx="7772400" cy="709336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en-US" altLang="ko-KR" dirty="0" smtClean="0"/>
              <a:t>Right tibial bony mass for a year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6775722" y="2805085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Courtesy</a:t>
            </a:r>
            <a:r>
              <a:rPr lang="ko-KR" altLang="en-US" sz="1400" dirty="0"/>
              <a:t> </a:t>
            </a:r>
            <a:r>
              <a:rPr lang="en-US" altLang="ko-KR" sz="1400" dirty="0"/>
              <a:t>of </a:t>
            </a:r>
            <a:r>
              <a:rPr lang="en-US" altLang="ko-KR" sz="1400" dirty="0" err="1"/>
              <a:t>InSook</a:t>
            </a:r>
            <a:r>
              <a:rPr lang="en-US" altLang="ko-KR" sz="1400" dirty="0"/>
              <a:t> Lee</a:t>
            </a:r>
          </a:p>
          <a:p>
            <a:r>
              <a:rPr lang="en-US" altLang="ko-KR" sz="1400" dirty="0"/>
              <a:t>lis@pusan.ac.kr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62397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99592" y="692696"/>
            <a:ext cx="7772400" cy="2437528"/>
          </a:xfrm>
        </p:spPr>
        <p:txBody>
          <a:bodyPr/>
          <a:lstStyle/>
          <a:p>
            <a:r>
              <a:rPr lang="en-US" altLang="ko-KR" dirty="0" smtClean="0"/>
              <a:t>Radiologic </a:t>
            </a:r>
            <a:r>
              <a:rPr lang="en-US" altLang="ko-KR" dirty="0" err="1" smtClean="0"/>
              <a:t>DDx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1. </a:t>
            </a:r>
            <a:r>
              <a:rPr lang="en-US" altLang="ko-KR" dirty="0" err="1" smtClean="0"/>
              <a:t>osteofibrous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dyaplsia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2. chronic OM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3. </a:t>
            </a:r>
            <a:r>
              <a:rPr lang="en-US" altLang="ko-KR" dirty="0" err="1" smtClean="0"/>
              <a:t>Adamantinoma</a:t>
            </a:r>
            <a:r>
              <a:rPr lang="en-US" altLang="ko-KR" dirty="0" smtClean="0"/>
              <a:t>, less likely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755576" y="4077072"/>
            <a:ext cx="7772400" cy="11413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ko-KR" smtClean="0"/>
              <a:t>Curettage &amp; biopsy</a:t>
            </a:r>
          </a:p>
          <a:p>
            <a:r>
              <a:rPr lang="en-US" altLang="ko-KR" smtClean="0"/>
              <a:t>  - osteofibrous dysplasia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089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8" t="8678" r="17956" b="17143"/>
          <a:stretch/>
        </p:blipFill>
        <p:spPr>
          <a:xfrm>
            <a:off x="251520" y="980728"/>
            <a:ext cx="2376264" cy="54436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9" t="4656" r="16528" b="16614"/>
          <a:stretch/>
        </p:blipFill>
        <p:spPr>
          <a:xfrm>
            <a:off x="2699792" y="971036"/>
            <a:ext cx="2246243" cy="54436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FFFF00"/>
                </a:solidFill>
              </a:rPr>
              <a:t>Companion case- </a:t>
            </a:r>
            <a:r>
              <a:rPr lang="en-US" altLang="ko-KR" sz="2000" dirty="0" err="1" smtClean="0">
                <a:solidFill>
                  <a:srgbClr val="FFFF00"/>
                </a:solidFill>
              </a:rPr>
              <a:t>osteofibrous</a:t>
            </a:r>
            <a:r>
              <a:rPr lang="en-US" altLang="ko-KR" sz="2000" dirty="0" smtClean="0">
                <a:solidFill>
                  <a:srgbClr val="FFFF00"/>
                </a:solidFill>
              </a:rPr>
              <a:t> dysplasia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8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0" t="14562" r="18177" b="14604"/>
          <a:stretch/>
        </p:blipFill>
        <p:spPr>
          <a:xfrm>
            <a:off x="179512" y="260648"/>
            <a:ext cx="1878864" cy="19442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t="14435" r="20238" b="18601"/>
          <a:stretch/>
        </p:blipFill>
        <p:spPr>
          <a:xfrm>
            <a:off x="2123728" y="258845"/>
            <a:ext cx="1850878" cy="19460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4" t="18304" r="17857" b="16518"/>
          <a:stretch/>
        </p:blipFill>
        <p:spPr>
          <a:xfrm>
            <a:off x="189789" y="2348879"/>
            <a:ext cx="1833081" cy="18002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4" t="15923" r="18750" b="13244"/>
          <a:stretch/>
        </p:blipFill>
        <p:spPr>
          <a:xfrm>
            <a:off x="2089133" y="2354694"/>
            <a:ext cx="1658676" cy="17943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9512" y="18355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T1WI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377118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T2WI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16815" r="21726" b="12946"/>
          <a:stretch/>
        </p:blipFill>
        <p:spPr>
          <a:xfrm>
            <a:off x="178385" y="4437111"/>
            <a:ext cx="1729319" cy="18301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t="12053" r="19048" b="13541"/>
          <a:stretch/>
        </p:blipFill>
        <p:spPr>
          <a:xfrm>
            <a:off x="1907703" y="4430734"/>
            <a:ext cx="1711625" cy="18365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0" t="17113" r="18452" b="14435"/>
          <a:stretch/>
        </p:blipFill>
        <p:spPr>
          <a:xfrm>
            <a:off x="3619328" y="4430734"/>
            <a:ext cx="1753224" cy="18365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1" t="4861" b="18155"/>
          <a:stretch/>
        </p:blipFill>
        <p:spPr>
          <a:xfrm>
            <a:off x="4283968" y="264840"/>
            <a:ext cx="1368152" cy="2999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6" t="5698" b="23880"/>
          <a:stretch/>
        </p:blipFill>
        <p:spPr>
          <a:xfrm>
            <a:off x="5796136" y="258846"/>
            <a:ext cx="1480457" cy="3005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9" r="21129" b="20357"/>
          <a:stretch/>
        </p:blipFill>
        <p:spPr>
          <a:xfrm>
            <a:off x="7380311" y="258845"/>
            <a:ext cx="1473403" cy="30051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283968" y="327742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FS COR T2WI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6136" y="32849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T1WI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80311" y="326395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FS COR ENH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3931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Osteofibrous</a:t>
            </a:r>
            <a:r>
              <a:rPr lang="en-US" altLang="ko-KR" dirty="0" smtClean="0"/>
              <a:t> dysplasia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2200" dirty="0" smtClean="0"/>
              <a:t>Benign fibro-osseous cortical lesion (non-neoplastic condition)</a:t>
            </a:r>
          </a:p>
          <a:p>
            <a:r>
              <a:rPr lang="en-US" altLang="ko-KR" sz="2200" dirty="0" smtClean="0"/>
              <a:t>Tibia &amp; fibula</a:t>
            </a:r>
          </a:p>
          <a:p>
            <a:r>
              <a:rPr lang="en-US" altLang="ko-KR" sz="2200" dirty="0" smtClean="0"/>
              <a:t>Mid-diaphysis</a:t>
            </a:r>
          </a:p>
          <a:p>
            <a:r>
              <a:rPr lang="en-US" altLang="ko-KR" sz="2200" dirty="0" smtClean="0"/>
              <a:t>Some consider it synonymous with ossifying fibroma</a:t>
            </a:r>
          </a:p>
          <a:p>
            <a:r>
              <a:rPr lang="en-US" altLang="ko-KR" sz="2200" dirty="0" smtClean="0"/>
              <a:t>Pain, swelling, pathologic fracture</a:t>
            </a:r>
          </a:p>
          <a:p>
            <a:r>
              <a:rPr lang="en-US" altLang="ko-KR" sz="2200" dirty="0" smtClean="0"/>
              <a:t>Younger age &gt;&gt; </a:t>
            </a:r>
            <a:r>
              <a:rPr lang="en-US" altLang="ko-KR" sz="2200" dirty="0" err="1" smtClean="0"/>
              <a:t>adamantinoma</a:t>
            </a:r>
            <a:r>
              <a:rPr lang="en-US" altLang="ko-KR" sz="2200" dirty="0" smtClean="0"/>
              <a:t> (older age group)</a:t>
            </a:r>
          </a:p>
          <a:p>
            <a:r>
              <a:rPr lang="en-US" altLang="ko-KR" sz="2200" dirty="0" smtClean="0"/>
              <a:t>Smaller &gt;&gt; </a:t>
            </a:r>
            <a:r>
              <a:rPr lang="en-US" altLang="ko-KR" sz="2200" dirty="0" err="1" smtClean="0"/>
              <a:t>adamantinoma</a:t>
            </a:r>
            <a:endParaRPr lang="en-US" altLang="ko-KR" sz="2200" dirty="0" smtClean="0"/>
          </a:p>
          <a:p>
            <a:r>
              <a:rPr lang="en-US" altLang="ko-KR" sz="2200" dirty="0" err="1" smtClean="0"/>
              <a:t>Tx</a:t>
            </a:r>
            <a:r>
              <a:rPr lang="en-US" altLang="ko-KR" sz="2200" dirty="0" smtClean="0"/>
              <a:t>.; surgery is reserved. Usually stabilize or spontaneously regress. </a:t>
            </a:r>
          </a:p>
          <a:p>
            <a:r>
              <a:rPr lang="en-US" altLang="ko-KR" sz="2200" dirty="0" smtClean="0"/>
              <a:t>Local recurrence after surgery /c some aggressive recurrence, </a:t>
            </a:r>
            <a:r>
              <a:rPr lang="en-US" altLang="ko-KR" sz="2200" dirty="0" err="1" smtClean="0"/>
              <a:t>possibley</a:t>
            </a:r>
            <a:r>
              <a:rPr lang="en-US" altLang="ko-KR" sz="2200" dirty="0" smtClean="0"/>
              <a:t> due to components of </a:t>
            </a:r>
            <a:r>
              <a:rPr lang="en-US" altLang="ko-KR" sz="2200" dirty="0" err="1" smtClean="0"/>
              <a:t>adamantinoma</a:t>
            </a:r>
            <a:r>
              <a:rPr lang="en-US" altLang="ko-KR" sz="2200" dirty="0" smtClean="0"/>
              <a:t> or possible transformation to </a:t>
            </a:r>
            <a:r>
              <a:rPr lang="en-US" altLang="ko-KR" sz="2200" dirty="0" err="1" smtClean="0"/>
              <a:t>adamantinoma</a:t>
            </a:r>
            <a:endParaRPr lang="en-US" altLang="ko-KR" sz="2200" dirty="0" smtClean="0"/>
          </a:p>
          <a:p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412264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Plain radiograph</a:t>
            </a:r>
          </a:p>
          <a:p>
            <a:r>
              <a:rPr lang="en-US" altLang="ko-KR" sz="2400" dirty="0" smtClean="0"/>
              <a:t>- mid-diaphysis, esp. anteriorly</a:t>
            </a:r>
          </a:p>
          <a:p>
            <a:r>
              <a:rPr lang="en-US" altLang="ko-KR" sz="2400" dirty="0" smtClean="0"/>
              <a:t>- cortical /c medullary encroachment</a:t>
            </a:r>
          </a:p>
          <a:p>
            <a:r>
              <a:rPr lang="en-US" altLang="ko-KR" sz="2400" dirty="0" smtClean="0"/>
              <a:t>- lobular-to-bubbly in appearance</a:t>
            </a:r>
          </a:p>
          <a:p>
            <a:r>
              <a:rPr lang="en-US" altLang="ko-KR" sz="2400" dirty="0" smtClean="0"/>
              <a:t>- lucent or ground-glass</a:t>
            </a:r>
          </a:p>
          <a:p>
            <a:r>
              <a:rPr lang="en-US" altLang="ko-KR" sz="2400" dirty="0" smtClean="0"/>
              <a:t>- well-defined sclerotic margins</a:t>
            </a:r>
          </a:p>
          <a:p>
            <a:r>
              <a:rPr lang="en-US" altLang="ko-KR" sz="2400" dirty="0" smtClean="0"/>
              <a:t>- </a:t>
            </a:r>
            <a:r>
              <a:rPr lang="en-US" altLang="ko-KR" sz="2400" dirty="0" err="1" smtClean="0"/>
              <a:t>pseudotrabeculations</a:t>
            </a:r>
            <a:r>
              <a:rPr lang="en-US" altLang="ko-KR" sz="2400" dirty="0" smtClean="0"/>
              <a:t> &amp; anterior bowing</a:t>
            </a:r>
          </a:p>
          <a:p>
            <a:r>
              <a:rPr lang="en-US" altLang="ko-KR" sz="2400" dirty="0" smtClean="0"/>
              <a:t>- no periosteal reaction</a:t>
            </a:r>
            <a:endParaRPr lang="ko-KR" altLang="en-US" sz="2400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Osteofibrous</a:t>
            </a:r>
            <a:r>
              <a:rPr lang="en-US" altLang="ko-KR" dirty="0" smtClean="0"/>
              <a:t> dysplasia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418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Intracortical</a:t>
            </a:r>
            <a:r>
              <a:rPr lang="en-US" altLang="ko-KR" dirty="0" smtClean="0"/>
              <a:t> mass in tibia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altLang="ko-KR" sz="2400" dirty="0" err="1" smtClean="0"/>
              <a:t>Pubmed</a:t>
            </a:r>
            <a:r>
              <a:rPr lang="en-US" altLang="ko-KR" sz="2400" dirty="0" smtClean="0"/>
              <a:t> search</a:t>
            </a:r>
          </a:p>
          <a:p>
            <a:pPr marL="68580" indent="0">
              <a:buNone/>
            </a:pPr>
            <a:r>
              <a:rPr lang="en-US" altLang="ko-KR" sz="2400" dirty="0" smtClean="0"/>
              <a:t>1. lipoma</a:t>
            </a:r>
          </a:p>
          <a:p>
            <a:pPr marL="68580" indent="0">
              <a:buNone/>
            </a:pPr>
            <a:r>
              <a:rPr lang="en-US" altLang="ko-KR" sz="2400" dirty="0" smtClean="0"/>
              <a:t>2. Ewing-like </a:t>
            </a:r>
            <a:r>
              <a:rPr lang="en-US" altLang="ko-KR" sz="2400" dirty="0" err="1" smtClean="0"/>
              <a:t>adamantinoma</a:t>
            </a:r>
            <a:endParaRPr lang="en-US" altLang="ko-KR" sz="2400" dirty="0" smtClean="0"/>
          </a:p>
          <a:p>
            <a:pPr marL="68580" indent="0">
              <a:buNone/>
            </a:pPr>
            <a:r>
              <a:rPr lang="en-US" altLang="ko-KR" sz="2400" dirty="0" smtClean="0"/>
              <a:t>3. </a:t>
            </a:r>
            <a:r>
              <a:rPr lang="en-US" altLang="ko-KR" sz="2400" dirty="0" err="1" smtClean="0"/>
              <a:t>chondromyxoid</a:t>
            </a:r>
            <a:r>
              <a:rPr lang="en-US" altLang="ko-KR" sz="2400" dirty="0" smtClean="0"/>
              <a:t> fibroma</a:t>
            </a:r>
          </a:p>
          <a:p>
            <a:pPr marL="68580" indent="0">
              <a:buNone/>
            </a:pPr>
            <a:r>
              <a:rPr lang="en-US" altLang="ko-KR" sz="2400" dirty="0" smtClean="0"/>
              <a:t>4. osteosarcoma</a:t>
            </a:r>
          </a:p>
          <a:p>
            <a:pPr marL="68580" indent="0">
              <a:buNone/>
            </a:pPr>
            <a:r>
              <a:rPr lang="en-US" altLang="ko-KR" sz="2400" dirty="0" smtClean="0"/>
              <a:t>5. </a:t>
            </a:r>
            <a:r>
              <a:rPr lang="en-US" altLang="ko-KR" sz="2400" dirty="0" err="1" smtClean="0"/>
              <a:t>chondroma</a:t>
            </a:r>
            <a:r>
              <a:rPr lang="en-US" altLang="ko-KR" sz="2400" dirty="0" smtClean="0"/>
              <a:t> masking as an osteoid osteoma</a:t>
            </a:r>
          </a:p>
          <a:p>
            <a:pPr marL="68580" indent="0">
              <a:buNone/>
            </a:pPr>
            <a:r>
              <a:rPr lang="en-US" altLang="ko-KR" sz="2400" dirty="0" smtClean="0"/>
              <a:t>6. </a:t>
            </a:r>
            <a:r>
              <a:rPr lang="en-US" altLang="ko-KR" sz="2400" dirty="0" err="1" smtClean="0"/>
              <a:t>adamantinoma</a:t>
            </a:r>
            <a:r>
              <a:rPr lang="en-US" altLang="ko-KR" sz="2400" dirty="0" smtClean="0"/>
              <a:t> </a:t>
            </a:r>
          </a:p>
          <a:p>
            <a:pPr marL="68580" indent="0">
              <a:buNone/>
            </a:pPr>
            <a:r>
              <a:rPr lang="en-US" altLang="ko-KR" sz="2400" dirty="0" smtClean="0"/>
              <a:t>7. epidermal cyst</a:t>
            </a:r>
          </a:p>
          <a:p>
            <a:pPr marL="68580" indent="0">
              <a:buNone/>
            </a:pPr>
            <a:r>
              <a:rPr lang="en-US" altLang="ko-KR" sz="2400" dirty="0" smtClean="0"/>
              <a:t>8. </a:t>
            </a:r>
            <a:r>
              <a:rPr lang="en-US" altLang="ko-KR" sz="2400" dirty="0" err="1" smtClean="0"/>
              <a:t>osteofibrous</a:t>
            </a:r>
            <a:r>
              <a:rPr lang="en-US" altLang="ko-KR" sz="2400" dirty="0" smtClean="0"/>
              <a:t> dysplasia</a:t>
            </a:r>
          </a:p>
          <a:p>
            <a:pPr marL="68580" indent="0">
              <a:buNone/>
            </a:pPr>
            <a:r>
              <a:rPr lang="en-US" altLang="ko-KR" sz="2400" dirty="0" smtClean="0"/>
              <a:t>9. hemangioma </a:t>
            </a:r>
          </a:p>
          <a:p>
            <a:pPr marL="68580" indent="0">
              <a:buNone/>
            </a:pPr>
            <a:r>
              <a:rPr lang="en-US" altLang="ko-KR" sz="2400" dirty="0" smtClean="0"/>
              <a:t>10. ossifying fibroma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9651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3" t="28429" r="22355" b="21733"/>
          <a:stretch/>
        </p:blipFill>
        <p:spPr>
          <a:xfrm>
            <a:off x="338422" y="476672"/>
            <a:ext cx="2620189" cy="23042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9" t="28737" r="23962" b="20429"/>
          <a:stretch/>
        </p:blipFill>
        <p:spPr>
          <a:xfrm>
            <a:off x="2981090" y="474452"/>
            <a:ext cx="2671030" cy="2306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9" t="28738" r="23962" b="18443"/>
          <a:stretch/>
        </p:blipFill>
        <p:spPr>
          <a:xfrm>
            <a:off x="179512" y="2924944"/>
            <a:ext cx="2592288" cy="2359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9" t="28738" r="20000" b="18160"/>
          <a:stretch/>
        </p:blipFill>
        <p:spPr>
          <a:xfrm>
            <a:off x="2771800" y="2927350"/>
            <a:ext cx="2751752" cy="23575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t="28738" r="22830" b="19292"/>
          <a:stretch/>
        </p:blipFill>
        <p:spPr>
          <a:xfrm>
            <a:off x="5543801" y="2927350"/>
            <a:ext cx="2657629" cy="23575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23528" y="4744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T1WI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5681" y="29314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T2WI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233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6" t="27501" r="24528" b="18443"/>
          <a:stretch/>
        </p:blipFill>
        <p:spPr>
          <a:xfrm>
            <a:off x="251519" y="253984"/>
            <a:ext cx="2391299" cy="22389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6433" r="20000" b="17028"/>
          <a:stretch/>
        </p:blipFill>
        <p:spPr>
          <a:xfrm>
            <a:off x="2642818" y="253119"/>
            <a:ext cx="2376904" cy="22397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3" t="27783" r="22830" b="19858"/>
          <a:stretch/>
        </p:blipFill>
        <p:spPr>
          <a:xfrm>
            <a:off x="5019721" y="253984"/>
            <a:ext cx="2432547" cy="22389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2" r="23156" b="14831"/>
          <a:stretch/>
        </p:blipFill>
        <p:spPr>
          <a:xfrm>
            <a:off x="5415419" y="2780927"/>
            <a:ext cx="1641150" cy="34536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3" t="5142" r="25849" b="3443"/>
          <a:stretch/>
        </p:blipFill>
        <p:spPr>
          <a:xfrm>
            <a:off x="7092280" y="2780928"/>
            <a:ext cx="1507636" cy="34536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7" t="23111" r="13441"/>
          <a:stretch/>
        </p:blipFill>
        <p:spPr>
          <a:xfrm>
            <a:off x="275217" y="2924944"/>
            <a:ext cx="1811635" cy="19500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8" t="17343" r="14711" b="14727"/>
          <a:stretch/>
        </p:blipFill>
        <p:spPr>
          <a:xfrm>
            <a:off x="2046329" y="2924943"/>
            <a:ext cx="1935406" cy="1950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51520" y="2132856"/>
            <a:ext cx="117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FS ENH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5217" y="4486017"/>
            <a:ext cx="117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ADC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23230" y="2780928"/>
            <a:ext cx="117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T2WI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92280" y="2780928"/>
            <a:ext cx="117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FS ENH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096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2" t="5778" r="13679" b="7429"/>
          <a:stretch/>
        </p:blipFill>
        <p:spPr>
          <a:xfrm>
            <a:off x="251520" y="332655"/>
            <a:ext cx="1656184" cy="36063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8" t="7895" r="12500"/>
          <a:stretch/>
        </p:blipFill>
        <p:spPr>
          <a:xfrm>
            <a:off x="2051719" y="332654"/>
            <a:ext cx="1551419" cy="36063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0" t="5307" r="12500"/>
          <a:stretch/>
        </p:blipFill>
        <p:spPr>
          <a:xfrm>
            <a:off x="3563888" y="332654"/>
            <a:ext cx="1584176" cy="3613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8962"/>
          <a:stretch/>
        </p:blipFill>
        <p:spPr>
          <a:xfrm>
            <a:off x="5508104" y="332655"/>
            <a:ext cx="1479971" cy="36063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1520" y="39330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T1WI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1719" y="393902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FS T2WI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394655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FS ENH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727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646" b="28685"/>
          <a:stretch/>
        </p:blipFill>
        <p:spPr>
          <a:xfrm>
            <a:off x="208425" y="188640"/>
            <a:ext cx="2438400" cy="21295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2" t="29570" b="26186"/>
          <a:stretch/>
        </p:blipFill>
        <p:spPr>
          <a:xfrm>
            <a:off x="2672704" y="188640"/>
            <a:ext cx="2219271" cy="21295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3" t="27801" b="27655"/>
          <a:stretch/>
        </p:blipFill>
        <p:spPr>
          <a:xfrm>
            <a:off x="4938097" y="188640"/>
            <a:ext cx="2207636" cy="21295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1" t="28182" r="12234"/>
          <a:stretch/>
        </p:blipFill>
        <p:spPr>
          <a:xfrm>
            <a:off x="251520" y="2564904"/>
            <a:ext cx="1901069" cy="4038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0" t="33803" r="18045" b="7314"/>
          <a:stretch/>
        </p:blipFill>
        <p:spPr>
          <a:xfrm>
            <a:off x="2195736" y="2564904"/>
            <a:ext cx="2032987" cy="40381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403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4" t="11671" r="25459" b="10620"/>
          <a:stretch/>
        </p:blipFill>
        <p:spPr>
          <a:xfrm>
            <a:off x="323528" y="404664"/>
            <a:ext cx="1984076" cy="53292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5" t="16100" r="24123" b="11446"/>
          <a:stretch/>
        </p:blipFill>
        <p:spPr>
          <a:xfrm>
            <a:off x="2286991" y="404663"/>
            <a:ext cx="2202004" cy="53292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0215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6" y="548680"/>
            <a:ext cx="5097760" cy="3240360"/>
          </a:xfrm>
        </p:spPr>
        <p:txBody>
          <a:bodyPr/>
          <a:lstStyle/>
          <a:p>
            <a:r>
              <a:rPr lang="en-US" altLang="ko-KR" dirty="0" smtClean="0"/>
              <a:t>Excisional biopsy</a:t>
            </a:r>
          </a:p>
          <a:p>
            <a:r>
              <a:rPr lang="en-US" altLang="ko-KR" dirty="0" smtClean="0"/>
              <a:t>- calcified bony fragment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and fibrous tissue (periosteum)</a:t>
            </a:r>
          </a:p>
          <a:p>
            <a:r>
              <a:rPr lang="en-US" altLang="ko-KR" dirty="0" smtClean="0"/>
              <a:t>- necrotic bone (cortical &amp; intramedullary)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3" t="10063" r="24784" b="13082"/>
          <a:stretch/>
        </p:blipFill>
        <p:spPr>
          <a:xfrm>
            <a:off x="6444208" y="332656"/>
            <a:ext cx="2044460" cy="52707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269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2" t="38000" r="16634"/>
          <a:stretch/>
        </p:blipFill>
        <p:spPr>
          <a:xfrm>
            <a:off x="35496" y="332656"/>
            <a:ext cx="2952328" cy="61355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03848" y="530120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1 year/ male</a:t>
            </a:r>
            <a:endParaRPr lang="ko-KR" altLang="en-US" sz="2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27406" r="21406" b="20797"/>
          <a:stretch/>
        </p:blipFill>
        <p:spPr>
          <a:xfrm>
            <a:off x="3307813" y="332656"/>
            <a:ext cx="2945527" cy="2583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t="29141" r="21641" b="17890"/>
          <a:stretch/>
        </p:blipFill>
        <p:spPr>
          <a:xfrm>
            <a:off x="6156176" y="332656"/>
            <a:ext cx="2811780" cy="2583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t="27604" r="23214" b="16592"/>
          <a:stretch/>
        </p:blipFill>
        <p:spPr>
          <a:xfrm>
            <a:off x="2987824" y="2996952"/>
            <a:ext cx="2056275" cy="2177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7" t="27307" r="25744" b="20015"/>
          <a:stretch/>
        </p:blipFill>
        <p:spPr>
          <a:xfrm>
            <a:off x="5076056" y="2996952"/>
            <a:ext cx="2017139" cy="2177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9" t="28646" r="28589" b="23140"/>
          <a:stretch/>
        </p:blipFill>
        <p:spPr>
          <a:xfrm>
            <a:off x="6948264" y="2996952"/>
            <a:ext cx="2137211" cy="21770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347864" y="3326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T1WI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87824" y="300225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T2WI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Companion </a:t>
            </a:r>
            <a:r>
              <a:rPr lang="en-US" altLang="ko-KR" dirty="0" smtClean="0"/>
              <a:t>case- osteoid osteoma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919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22988" r="16072" b="12727"/>
          <a:stretch/>
        </p:blipFill>
        <p:spPr>
          <a:xfrm>
            <a:off x="107504" y="116632"/>
            <a:ext cx="2145610" cy="2006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t="25447" r="19345" b="17411"/>
          <a:stretch/>
        </p:blipFill>
        <p:spPr>
          <a:xfrm>
            <a:off x="107505" y="2122918"/>
            <a:ext cx="2145610" cy="18984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26340" r="20834" b="17516"/>
          <a:stretch/>
        </p:blipFill>
        <p:spPr>
          <a:xfrm>
            <a:off x="107504" y="4005064"/>
            <a:ext cx="2145610" cy="1964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r="24405"/>
          <a:stretch/>
        </p:blipFill>
        <p:spPr>
          <a:xfrm>
            <a:off x="2411760" y="116632"/>
            <a:ext cx="1800200" cy="33234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r="25595"/>
          <a:stretch/>
        </p:blipFill>
        <p:spPr>
          <a:xfrm>
            <a:off x="4283968" y="116631"/>
            <a:ext cx="1740854" cy="33234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411760" y="30689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FS COR T2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5095" y="304395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FS SAG ENH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596992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FS AXI ENH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9" r="31420"/>
          <a:stretch/>
        </p:blipFill>
        <p:spPr>
          <a:xfrm>
            <a:off x="6156176" y="116632"/>
            <a:ext cx="1944914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140896" y="461816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SAG T1WI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11760" y="362122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1 year/ male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31551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메트로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메트로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303</TotalTime>
  <Words>374</Words>
  <Application>Microsoft Office PowerPoint</Application>
  <PresentationFormat>화면 슬라이드 쇼(4:3)</PresentationFormat>
  <Paragraphs>92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5" baseType="lpstr">
      <vt:lpstr>HY중고딕</vt:lpstr>
      <vt:lpstr>맑은 고딕</vt:lpstr>
      <vt:lpstr>Consolas</vt:lpstr>
      <vt:lpstr>Corbel</vt:lpstr>
      <vt:lpstr>Wingdings</vt:lpstr>
      <vt:lpstr>Wingdings 2</vt:lpstr>
      <vt:lpstr>Wingdings 3</vt:lpstr>
      <vt:lpstr>메트로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Osteoid osteoma</vt:lpstr>
      <vt:lpstr>PowerPoint 프레젠테이션</vt:lpstr>
      <vt:lpstr>PowerPoint 프레젠테이션</vt:lpstr>
      <vt:lpstr>PowerPoint 프레젠테이션</vt:lpstr>
      <vt:lpstr>PowerPoint 프레젠테이션</vt:lpstr>
      <vt:lpstr>Osteofibrous dysplasia</vt:lpstr>
      <vt:lpstr>Osteofibrous dysplasia</vt:lpstr>
      <vt:lpstr>Intracortical mass in tibia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1</dc:title>
  <dc:creator>Lee_is</dc:creator>
  <cp:lastModifiedBy>서 경진</cp:lastModifiedBy>
  <cp:revision>16</cp:revision>
  <dcterms:created xsi:type="dcterms:W3CDTF">2017-06-27T00:07:08Z</dcterms:created>
  <dcterms:modified xsi:type="dcterms:W3CDTF">2022-06-09T00:29:04Z</dcterms:modified>
</cp:coreProperties>
</file>