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12"/>
  </p:notesMasterIdLst>
  <p:handoutMasterIdLst>
    <p:handoutMasterId r:id="rId13"/>
  </p:handoutMasterIdLst>
  <p:sldIdLst>
    <p:sldId id="731" r:id="rId2"/>
    <p:sldId id="867" r:id="rId3"/>
    <p:sldId id="868" r:id="rId4"/>
    <p:sldId id="869" r:id="rId5"/>
    <p:sldId id="870" r:id="rId6"/>
    <p:sldId id="871" r:id="rId7"/>
    <p:sldId id="851" r:id="rId8"/>
    <p:sldId id="872" r:id="rId9"/>
    <p:sldId id="873" r:id="rId10"/>
    <p:sldId id="874" r:id="rId11"/>
  </p:sldIdLst>
  <p:sldSz cx="9144000" cy="6858000" type="overhead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1680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5057">
          <p15:clr>
            <a:srgbClr val="A4A3A4"/>
          </p15:clr>
        </p15:guide>
        <p15:guide id="7" pos="2352">
          <p15:clr>
            <a:srgbClr val="A4A3A4"/>
          </p15:clr>
        </p15:guide>
        <p15:guide id="8" pos="480">
          <p15:clr>
            <a:srgbClr val="A4A3A4"/>
          </p15:clr>
        </p15:guide>
        <p15:guide id="9" pos="5664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111111"/>
    <a:srgbClr val="1C1C1C"/>
    <a:srgbClr val="FFFFCC"/>
    <a:srgbClr val="FFFF66"/>
    <a:srgbClr val="B2B2B2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0" autoAdjust="0"/>
    <p:restoredTop sz="86032" autoAdjust="0"/>
  </p:normalViewPr>
  <p:slideViewPr>
    <p:cSldViewPr>
      <p:cViewPr varScale="1">
        <p:scale>
          <a:sx n="70" d="100"/>
          <a:sy n="70" d="100"/>
        </p:scale>
        <p:origin x="163" y="48"/>
      </p:cViewPr>
      <p:guideLst>
        <p:guide orient="horz" pos="4176"/>
        <p:guide orient="horz" pos="432"/>
        <p:guide orient="horz" pos="1680"/>
        <p:guide orient="horz" pos="3168"/>
        <p:guide orient="horz" pos="2160"/>
        <p:guide pos="5057"/>
        <p:guide pos="2352"/>
        <p:guide pos="480"/>
        <p:guide pos="56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50" d="100"/>
          <a:sy n="150" d="100"/>
        </p:scale>
        <p:origin x="-60" y="34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6FBA39B-3C6A-410F-963C-08D040DAFF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3016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5A1C0D3-BAC0-4ECE-A03D-D580E89531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437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5250" indent="-95250" algn="l" rtl="0" eaLnBrk="0" fontAlgn="base" latinLnBrk="1" hangingPunct="0">
      <a:spcBef>
        <a:spcPct val="30000"/>
      </a:spcBef>
      <a:spcAft>
        <a:spcPct val="0"/>
      </a:spcAft>
      <a:buFont typeface="Wingdings" pitchFamily="2" charset="2"/>
      <a:buChar char="§"/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571500" indent="-114300" algn="l" rtl="0" eaLnBrk="0" fontAlgn="base" latinLnBrk="1" hangingPunct="0">
      <a:spcBef>
        <a:spcPct val="30000"/>
      </a:spcBef>
      <a:spcAft>
        <a:spcPct val="0"/>
      </a:spcAft>
      <a:buFont typeface="Wingdings" pitchFamily="2" charset="2"/>
      <a:buChar char="ü"/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1004888" indent="-9048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471613" indent="-10001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957388" indent="-128588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Blip>
                <a:blip r:embed="rId3"/>
              </a:buBlip>
            </a:pPr>
            <a:endParaRPr lang="en-US" altLang="ko-KR" sz="12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fld id="{41DDF4A1-8615-4F34-B504-E8F6E177B90D}" type="slidenum">
              <a:rPr lang="en-US" altLang="ko-KR" sz="1200" smtClean="0">
                <a:latin typeface="Times New Roman" pitchFamily="18" charset="0"/>
              </a:rPr>
              <a:pPr eaLnBrk="1" hangingPunct="1"/>
              <a:t>1</a:t>
            </a:fld>
            <a:endParaRPr lang="en-US" altLang="ko-KR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6A94-A466-449B-947E-5396EE3195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3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1CE7-C4A2-4F5F-9FB5-EF7EE5DEF61F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7EE1-2E4B-45F4-82A7-47609A766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447A-3719-480F-B220-5B26A53DCF48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1942-E021-476F-9138-8E81443D2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EE63-829A-43BE-81F3-21E2233242B8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8EA-5586-47C3-A166-9D3A52EA9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15B9-1ABC-4A3D-A826-455BBB063654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A0C8-AC26-457D-8A9F-B08E3DE8E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4B49-B083-483F-8487-535A7E30E37E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57C3-099F-4DDB-A012-4AB49FDD3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6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BE96-9274-4D76-8996-243C1A10F03B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8B40-61EC-4739-894C-A1910C867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A988-CA76-4872-8ED5-4B3AA4403870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93F4-40DA-42DD-9EB4-4F92F2120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3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106E-1618-42ED-B3EE-13FA59167DFA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67D5-45AD-418F-B329-27BC6B651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6C91-8F65-4B85-89CA-8A8C370BCC14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05B7-2846-45F5-8349-AF8529D8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2926-29E7-4A63-938F-7A352C68B9FB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4306-C2EF-44B8-A162-6D1E946C5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3ED230CF-92EB-4364-BD60-DADBEE10225B}" type="datetime1">
              <a:rPr lang="en-US"/>
              <a:pPr>
                <a:defRPr/>
              </a:pPr>
              <a:t>6/11/2022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CB1D3F-9DD7-49D2-B6C0-4039BDAF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돋움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돋움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돋움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돋움" pitchFamily="50" charset="-127"/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1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6467" y="923195"/>
            <a:ext cx="3857541" cy="1728192"/>
          </a:xfrm>
        </p:spPr>
        <p:txBody>
          <a:bodyPr rtlCol="0">
            <a:noAutofit/>
          </a:bodyPr>
          <a:lstStyle/>
          <a:p>
            <a:pPr marL="45720" indent="0" fontAlgn="auto">
              <a:spcAft>
                <a:spcPts val="0"/>
              </a:spcAft>
              <a:buNone/>
              <a:defRPr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22F</a:t>
            </a:r>
          </a:p>
          <a:p>
            <a:pPr marL="45720" indent="0" fontAlgn="auto">
              <a:spcAft>
                <a:spcPts val="0"/>
              </a:spcAft>
              <a:buNone/>
              <a:defRPr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back pain</a:t>
            </a:r>
          </a:p>
          <a:p>
            <a:pPr marL="45720" indent="0" fontAlgn="auto">
              <a:spcAft>
                <a:spcPts val="0"/>
              </a:spcAft>
              <a:buNone/>
              <a:defRPr/>
            </a:pPr>
            <a:r>
              <a:rPr lang="en-US" altLang="ko-K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Hx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IDET at L5/S1(11.8)</a:t>
            </a:r>
          </a:p>
          <a:p>
            <a:pPr marL="45720" indent="0" fontAlgn="auto">
              <a:spcAft>
                <a:spcPts val="0"/>
              </a:spcAft>
              <a:buNone/>
              <a:defRPr/>
            </a:pP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27584" y="5445224"/>
            <a:ext cx="3120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of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YouSun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Song</a:t>
            </a:r>
          </a:p>
          <a:p>
            <a:pPr algn="l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yssongrad@gmail.com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2956039" cy="522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"/>
            <a:ext cx="4462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530"/>
            <a:ext cx="36766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3530"/>
            <a:ext cx="3449367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2360" y="6525344"/>
            <a:ext cx="117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17.11.7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3" y="161835"/>
            <a:ext cx="3504904" cy="639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95" y="1340768"/>
            <a:ext cx="49911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1170" r="5857"/>
          <a:stretch/>
        </p:blipFill>
        <p:spPr bwMode="auto">
          <a:xfrm>
            <a:off x="107504" y="28287"/>
            <a:ext cx="3157269" cy="65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525"/>
            <a:ext cx="3290074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56" y="28287"/>
            <a:ext cx="3395491" cy="65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6453336"/>
            <a:ext cx="1763688" cy="40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17.12.5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5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71"/>
            <a:ext cx="3429000" cy="346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83857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7126"/>
            <a:ext cx="3430966" cy="346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" y="28287"/>
            <a:ext cx="3429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287"/>
            <a:ext cx="316996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42" y="-27283"/>
            <a:ext cx="2934225" cy="62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5454" y="6453336"/>
            <a:ext cx="1467113" cy="40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18.1.5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8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2940"/>
            <a:ext cx="2880320" cy="36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2025"/>
            <a:ext cx="352425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42" y="3320988"/>
            <a:ext cx="2904556" cy="34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2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844825"/>
            <a:ext cx="7402016" cy="2448272"/>
          </a:xfrm>
        </p:spPr>
        <p:txBody>
          <a:bodyPr/>
          <a:lstStyle/>
          <a:p>
            <a:r>
              <a:rPr lang="en-US" altLang="ko-KR" dirty="0" smtClean="0"/>
              <a:t>Lab findings</a:t>
            </a:r>
          </a:p>
          <a:p>
            <a:pPr lvl="1"/>
            <a:r>
              <a:rPr lang="pt-BR" altLang="ko-KR" dirty="0" smtClean="0"/>
              <a:t>CRP</a:t>
            </a:r>
            <a:r>
              <a:rPr lang="pt-BR" altLang="ko-KR" dirty="0"/>
              <a:t>	0~0.5	mg/dL	N	</a:t>
            </a:r>
            <a:endParaRPr lang="pt-BR" altLang="ko-KR" dirty="0" smtClean="0"/>
          </a:p>
          <a:p>
            <a:pPr lvl="1"/>
            <a:r>
              <a:rPr lang="pt-BR" altLang="ko-KR" dirty="0" smtClean="0"/>
              <a:t>0.09</a:t>
            </a:r>
            <a:r>
              <a:rPr lang="pt-BR" altLang="ko-KR" dirty="0"/>
              <a:t>(17.12.7</a:t>
            </a:r>
            <a:r>
              <a:rPr lang="pt-BR" altLang="ko-KR" dirty="0" smtClean="0"/>
              <a:t>), </a:t>
            </a:r>
            <a:r>
              <a:rPr lang="pt-BR" altLang="ko-KR" dirty="0"/>
              <a:t>3.73(18.1.15</a:t>
            </a:r>
            <a:r>
              <a:rPr lang="pt-BR" altLang="ko-KR" dirty="0" smtClean="0"/>
              <a:t>), 11.63(18.1.25)</a:t>
            </a:r>
          </a:p>
          <a:p>
            <a:pPr lvl="1"/>
            <a:endParaRPr lang="pt-BR" altLang="ko-KR" dirty="0"/>
          </a:p>
          <a:p>
            <a:r>
              <a:rPr lang="pt-BR" altLang="ko-KR" dirty="0" smtClean="0"/>
              <a:t>Op. (1.24)</a:t>
            </a:r>
          </a:p>
          <a:p>
            <a:pPr lvl="1"/>
            <a:r>
              <a:rPr lang="pt-BR" altLang="ko-KR" dirty="0" smtClean="0"/>
              <a:t>Disc degeneration</a:t>
            </a:r>
          </a:p>
          <a:p>
            <a:pPr marL="46037" indent="0">
              <a:buNone/>
            </a:pPr>
            <a:endParaRPr lang="pt-BR" altLang="ko-KR" dirty="0" smtClean="0"/>
          </a:p>
          <a:p>
            <a:pPr marL="319087" lvl="1" indent="0">
              <a:buNone/>
            </a:pPr>
            <a:r>
              <a:rPr lang="pt-BR" altLang="ko-KR" dirty="0"/>
              <a:t>	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971600" y="4797152"/>
            <a:ext cx="4043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ko-KR" dirty="0" smtClean="0"/>
              <a:t>Diagnosis: Thermal </a:t>
            </a:r>
            <a:r>
              <a:rPr lang="en-US" altLang="ko-KR" dirty="0"/>
              <a:t>osteonecrosis</a:t>
            </a:r>
          </a:p>
        </p:txBody>
      </p:sp>
    </p:spTree>
    <p:extLst>
      <p:ext uri="{BB962C8B-B14F-4D97-AF65-F5344CB8AC3E}">
        <p14:creationId xmlns:p14="http://schemas.microsoft.com/office/powerpoint/2010/main" val="39070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" y="104056"/>
            <a:ext cx="910613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915816" y="4356616"/>
            <a:ext cx="266429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563888" y="4797152"/>
            <a:ext cx="266429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79512" y="5661248"/>
            <a:ext cx="266429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4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7815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9" y="4029075"/>
            <a:ext cx="4810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근감">
  <a:themeElements>
    <a:clrScheme name="원근감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근감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12189</TotalTime>
  <Words>26</Words>
  <Application>Microsoft Office PowerPoint</Application>
  <PresentationFormat>오버헤드</PresentationFormat>
  <Paragraphs>18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굴림</vt:lpstr>
      <vt:lpstr>돋움</vt:lpstr>
      <vt:lpstr>Arial</vt:lpstr>
      <vt:lpstr>Georgia</vt:lpstr>
      <vt:lpstr>Times New Roman</vt:lpstr>
      <vt:lpstr>Wingdings</vt:lpstr>
      <vt:lpstr>원근감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sunMoon</dc:title>
  <dc:creator>서경진</dc:creator>
  <cp:lastModifiedBy>서 경진</cp:lastModifiedBy>
  <cp:revision>686</cp:revision>
  <cp:lastPrinted>2001-11-15T12:51:05Z</cp:lastPrinted>
  <dcterms:created xsi:type="dcterms:W3CDTF">2000-01-04T02:19:24Z</dcterms:created>
  <dcterms:modified xsi:type="dcterms:W3CDTF">2022-06-11T03:59:14Z</dcterms:modified>
</cp:coreProperties>
</file>