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2" r:id="rId3"/>
    <p:sldId id="258" r:id="rId4"/>
    <p:sldId id="260" r:id="rId5"/>
    <p:sldId id="261" r:id="rId6"/>
    <p:sldId id="264" r:id="rId7"/>
    <p:sldId id="275" r:id="rId8"/>
    <p:sldId id="273" r:id="rId9"/>
    <p:sldId id="277" r:id="rId10"/>
    <p:sldId id="281" r:id="rId11"/>
    <p:sldId id="278" r:id="rId12"/>
    <p:sldId id="28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20" autoAdjust="0"/>
  </p:normalViewPr>
  <p:slideViewPr>
    <p:cSldViewPr>
      <p:cViewPr varScale="1">
        <p:scale>
          <a:sx n="67" d="100"/>
          <a:sy n="67" d="100"/>
        </p:scale>
        <p:origin x="62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F590-BFBC-4FA4-A95C-88977E386375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C4407-09E2-42EA-AAA2-6CD2D3383F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2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that at</a:t>
            </a:r>
          </a:p>
          <a:p>
            <a:r>
              <a:rPr lang="en-US" altLang="ko-KR" dirty="0" smtClean="0"/>
              <a:t>the beginning of the Second World War the patient had injected</a:t>
            </a:r>
          </a:p>
          <a:p>
            <a:r>
              <a:rPr lang="en-US" altLang="ko-KR" dirty="0" smtClean="0"/>
              <a:t>his own knee with paraffin in an attempt to avoid military service.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C4407-09E2-42EA-AAA2-6CD2D3383F4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20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14ACD-01FF-4963-BDBD-58D54DA9310A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DB74B2-C61F-445B-8371-1176E30115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4ACD-01FF-4963-BDBD-58D54DA9310A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4B2-C61F-445B-8371-1176E30115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4ACD-01FF-4963-BDBD-58D54DA9310A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4B2-C61F-445B-8371-1176E30115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4ACD-01FF-4963-BDBD-58D54DA9310A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4B2-C61F-445B-8371-1176E301150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4ACD-01FF-4963-BDBD-58D54DA9310A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4B2-C61F-445B-8371-1176E301150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4ACD-01FF-4963-BDBD-58D54DA9310A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4B2-C61F-445B-8371-1176E301150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4ACD-01FF-4963-BDBD-58D54DA9310A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4B2-C61F-445B-8371-1176E30115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4ACD-01FF-4963-BDBD-58D54DA9310A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4B2-C61F-445B-8371-1176E301150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4ACD-01FF-4963-BDBD-58D54DA9310A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4B2-C61F-445B-8371-1176E30115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F714ACD-01FF-4963-BDBD-58D54DA9310A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4B2-C61F-445B-8371-1176E30115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14ACD-01FF-4963-BDBD-58D54DA9310A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DB74B2-C61F-445B-8371-1176E301150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14ACD-01FF-4963-BDBD-58D54DA9310A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DB74B2-C61F-445B-8371-1176E30115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7" t="51282" r="6264"/>
          <a:stretch/>
        </p:blipFill>
        <p:spPr bwMode="auto">
          <a:xfrm>
            <a:off x="3851920" y="3490755"/>
            <a:ext cx="3298658" cy="323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2" r="14907" b="53140"/>
          <a:stretch/>
        </p:blipFill>
        <p:spPr bwMode="auto">
          <a:xfrm>
            <a:off x="282523" y="3490755"/>
            <a:ext cx="3405001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0635" y="289553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6 </a:t>
            </a:r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months </a:t>
            </a:r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ago</a:t>
            </a:r>
            <a:endParaRPr lang="ko-KR" altLang="en-US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95536" y="576298"/>
            <a:ext cx="6275040" cy="170057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ko-KR" sz="220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36/M</a:t>
            </a:r>
          </a:p>
          <a:p>
            <a:r>
              <a:rPr lang="en-US" altLang="ko-KR" sz="220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Left knee pain</a:t>
            </a:r>
          </a:p>
          <a:p>
            <a:r>
              <a:rPr lang="en-US" altLang="ko-KR" sz="220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s/p IM nail insertion for communited fracture in mid diaphysis of left tibia, 6 month ago</a:t>
            </a:r>
          </a:p>
          <a:p>
            <a:endParaRPr lang="ko-KR" altLang="en-US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852875" y="5949280"/>
            <a:ext cx="2924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cs typeface="Arial" charset="0"/>
              </a:rPr>
              <a:t>Courtesy</a:t>
            </a:r>
            <a:r>
              <a:rPr lang="ko-KR" altLang="en-US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cs typeface="Arial" charset="0"/>
              </a:rPr>
              <a:t>of </a:t>
            </a:r>
            <a:r>
              <a:rPr lang="en-US" altLang="ko-KR" dirty="0" err="1" smtClean="0">
                <a:solidFill>
                  <a:schemeClr val="bg1"/>
                </a:solidFill>
                <a:cs typeface="Arial" charset="0"/>
              </a:rPr>
              <a:t>LeeSook</a:t>
            </a:r>
            <a:r>
              <a:rPr lang="en-US" altLang="ko-KR" dirty="0" smtClean="0">
                <a:solidFill>
                  <a:schemeClr val="bg1"/>
                </a:solidFill>
                <a:cs typeface="Arial" charset="0"/>
              </a:rPr>
              <a:t> Lee</a:t>
            </a:r>
          </a:p>
          <a:p>
            <a:pPr fontAlgn="base">
              <a:spcBef>
                <a:spcPct val="0"/>
              </a:spcBef>
            </a:pPr>
            <a:r>
              <a:rPr lang="en-US" altLang="ko-KR" dirty="0" smtClean="0">
                <a:solidFill>
                  <a:schemeClr val="bg1"/>
                </a:solidFill>
                <a:cs typeface="Arial" charset="0"/>
              </a:rPr>
              <a:t>jsyi2010@gmail.com</a:t>
            </a:r>
            <a:endParaRPr lang="en-US" altLang="ko-KR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3509" b="8772"/>
          <a:stretch/>
        </p:blipFill>
        <p:spPr bwMode="auto">
          <a:xfrm>
            <a:off x="25151" y="1397766"/>
            <a:ext cx="8899867" cy="399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876256" y="6309320"/>
            <a:ext cx="2024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AJR 1999:173:929-322</a:t>
            </a:r>
            <a:endParaRPr lang="ko-KR" altLang="en-US" sz="1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867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50/F, history of paraffin oil breast augmentation more then 20 years previously </a:t>
            </a:r>
            <a:endParaRPr lang="ko-KR" altLang="en-US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965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58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Qualitative in vitro comparison of liquid paraffin phantom with lipid and water phantoms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876256" y="6309320"/>
            <a:ext cx="2024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AJR 1999:173:929-322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51520" y="1061662"/>
            <a:ext cx="2859410" cy="1742717"/>
            <a:chOff x="251520" y="1061662"/>
            <a:chExt cx="2859410" cy="17427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61662"/>
              <a:ext cx="2859410" cy="174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51520" y="1061662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T1w</a:t>
              </a:r>
              <a:endParaRPr lang="ko-KR" altLang="en-US" sz="14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110930" y="1061661"/>
            <a:ext cx="2859410" cy="1742717"/>
            <a:chOff x="3110930" y="1061661"/>
            <a:chExt cx="2859410" cy="174271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930" y="1061661"/>
              <a:ext cx="2859410" cy="174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110930" y="1061662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T2w</a:t>
              </a:r>
              <a:endParaRPr lang="ko-KR" altLang="en-US" sz="14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991250" y="1052736"/>
            <a:ext cx="2842490" cy="1725798"/>
            <a:chOff x="5991250" y="1052736"/>
            <a:chExt cx="2842490" cy="172579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250" y="1052736"/>
              <a:ext cx="2842490" cy="1725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91250" y="105273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T2FS</a:t>
              </a:r>
              <a:endParaRPr lang="ko-KR" altLang="en-US" sz="14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20166" y="3068960"/>
            <a:ext cx="8178801" cy="2879294"/>
            <a:chOff x="395536" y="404664"/>
            <a:chExt cx="8178801" cy="287929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1" t="6796" r="5863"/>
            <a:stretch/>
          </p:blipFill>
          <p:spPr bwMode="auto">
            <a:xfrm>
              <a:off x="395536" y="416237"/>
              <a:ext cx="2664296" cy="2867721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4" t="6314" r="5492"/>
            <a:stretch/>
          </p:blipFill>
          <p:spPr bwMode="auto">
            <a:xfrm>
              <a:off x="5796136" y="404664"/>
              <a:ext cx="2778201" cy="2877426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5" t="8414" r="6848"/>
            <a:stretch/>
          </p:blipFill>
          <p:spPr bwMode="auto">
            <a:xfrm>
              <a:off x="3064731" y="416238"/>
              <a:ext cx="2750660" cy="2853656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842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58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Qualitative in vitro comparison of liquid paraffin phantom with lipid and water phantoms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876256" y="6309320"/>
            <a:ext cx="2024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AJR 1999:173:929-322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140968"/>
            <a:ext cx="8417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SI of main component, low to intermediate on both T1w and T2w images</a:t>
            </a:r>
          </a:p>
          <a:p>
            <a:pPr marL="285750" indent="-285750">
              <a:buFont typeface="Wingdings"/>
              <a:buChar char="à"/>
            </a:pP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Fibrous tissue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Wingdings" panose="05000000000000000000" pitchFamily="2" charset="2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The SI of the paraffin-containing round component is characteristic</a:t>
            </a:r>
          </a:p>
          <a:p>
            <a:pPr marL="285750" indent="-285750">
              <a:buFont typeface="Wingdings"/>
              <a:buChar char="à"/>
            </a:pP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Low SI on both T1w and T2 images and markedly suppressed on fat-</a:t>
            </a:r>
            <a:r>
              <a:rPr lang="en-US" altLang="ko-KR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supression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 sequences</a:t>
            </a:r>
          </a:p>
          <a:p>
            <a:pPr marL="285750" indent="-285750">
              <a:buFont typeface="Wingdings"/>
              <a:buChar char="à"/>
            </a:pPr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Wingdings" panose="05000000000000000000" pitchFamily="2" charset="2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In vitro and in vivo signal intensity of liquid </a:t>
            </a:r>
            <a:r>
              <a:rPr lang="en-US" altLang="ko-KR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paraffinoma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 on T1 weighted image is different</a:t>
            </a: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 Probable due to convert into semisolid state</a:t>
            </a:r>
          </a:p>
          <a:p>
            <a:pPr marL="285750" indent="-285750">
              <a:buFont typeface="Wingdings"/>
              <a:buChar char="à"/>
            </a:pPr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Wingdings" panose="05000000000000000000" pitchFamily="2" charset="2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51520" y="1061662"/>
            <a:ext cx="2859410" cy="1742717"/>
            <a:chOff x="251520" y="1061662"/>
            <a:chExt cx="2859410" cy="17427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61662"/>
              <a:ext cx="2859410" cy="174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51520" y="1061662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T1w</a:t>
              </a:r>
              <a:endParaRPr lang="ko-KR" altLang="en-US" sz="14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110930" y="1061661"/>
            <a:ext cx="2859410" cy="1742717"/>
            <a:chOff x="3110930" y="1061661"/>
            <a:chExt cx="2859410" cy="174271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930" y="1061661"/>
              <a:ext cx="2859410" cy="174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110930" y="1061662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T2w</a:t>
              </a:r>
              <a:endParaRPr lang="ko-KR" altLang="en-US" sz="14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991250" y="1052736"/>
            <a:ext cx="2842490" cy="1725798"/>
            <a:chOff x="5991250" y="1052736"/>
            <a:chExt cx="2842490" cy="172579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250" y="1052736"/>
              <a:ext cx="2842490" cy="1725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91250" y="105273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T2FS</a:t>
              </a:r>
              <a:endParaRPr lang="ko-KR" altLang="en-US" sz="14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32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3" y="1180116"/>
            <a:ext cx="3394011" cy="405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16460"/>
          <a:stretch/>
        </p:blipFill>
        <p:spPr bwMode="auto">
          <a:xfrm>
            <a:off x="3419872" y="1180116"/>
            <a:ext cx="3312368" cy="405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29" y="0"/>
            <a:ext cx="222015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t="32511" r="19776" b="17846"/>
          <a:stretch/>
        </p:blipFill>
        <p:spPr bwMode="auto">
          <a:xfrm>
            <a:off x="1043608" y="764704"/>
            <a:ext cx="3440754" cy="3278198"/>
          </a:xfrm>
          <a:prstGeom prst="rect">
            <a:avLst/>
          </a:prstGeom>
          <a:noFill/>
          <a:ln w="19050">
            <a:solidFill>
              <a:srgbClr val="F8CB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t="10520" r="19012" b="11634"/>
          <a:stretch/>
        </p:blipFill>
        <p:spPr bwMode="auto">
          <a:xfrm>
            <a:off x="25146" y="1640375"/>
            <a:ext cx="3173472" cy="355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0520" r="17945" b="11634"/>
          <a:stretch/>
        </p:blipFill>
        <p:spPr bwMode="auto">
          <a:xfrm>
            <a:off x="3032566" y="1640376"/>
            <a:ext cx="3056721" cy="355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t="10676" r="19374" b="11478"/>
          <a:stretch/>
        </p:blipFill>
        <p:spPr bwMode="auto">
          <a:xfrm>
            <a:off x="5940152" y="1628800"/>
            <a:ext cx="3173473" cy="355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화살표 연결선 4"/>
          <p:cNvCxnSpPr/>
          <p:nvPr/>
        </p:nvCxnSpPr>
        <p:spPr>
          <a:xfrm flipV="1">
            <a:off x="7180988" y="2996952"/>
            <a:ext cx="350468" cy="52576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4067944" y="2932415"/>
            <a:ext cx="350468" cy="52576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6" y="560255"/>
            <a:ext cx="2513513" cy="28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759"/>
          <a:stretch/>
        </p:blipFill>
        <p:spPr bwMode="auto">
          <a:xfrm>
            <a:off x="2496293" y="548680"/>
            <a:ext cx="3045932" cy="28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0" t="-1" r="25184" b="49765"/>
          <a:stretch/>
        </p:blipFill>
        <p:spPr bwMode="auto">
          <a:xfrm>
            <a:off x="5231757" y="567206"/>
            <a:ext cx="3280090" cy="283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717032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Approximately 3.0 x 2.0 x 2.2cm sized well demarcated lesion at infrapatellar fat pad, near </a:t>
            </a:r>
            <a:r>
              <a:rPr lang="en-US" altLang="ko-KR" sz="1600" dirty="0" err="1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tibial</a:t>
            </a:r>
            <a: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nail insertion site. </a:t>
            </a:r>
            <a:b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This lesion shows thick wall and inner fat density (mean -22 HU). </a:t>
            </a:r>
            <a:b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Recommendation: MRI correlation. </a:t>
            </a:r>
            <a:b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Callus formation and still noted fracture gap at mid diaphysis of left tibia. </a:t>
            </a:r>
            <a:b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without evidence of loosening or fracture of devices inserted in left tibia.</a:t>
            </a:r>
            <a:b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Fracture at proximal diaphysis of left fibula. </a:t>
            </a:r>
            <a:b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1600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callus formation and still noted fracture gap.</a:t>
            </a:r>
            <a:endParaRPr lang="ko-KR" altLang="en-US" sz="16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9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6796" r="5863"/>
          <a:stretch/>
        </p:blipFill>
        <p:spPr bwMode="auto">
          <a:xfrm>
            <a:off x="395536" y="416237"/>
            <a:ext cx="2664296" cy="286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4" t="6314" r="5492"/>
          <a:stretch/>
        </p:blipFill>
        <p:spPr bwMode="auto">
          <a:xfrm>
            <a:off x="5820509" y="404664"/>
            <a:ext cx="2778201" cy="287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8414" r="6848"/>
          <a:stretch/>
        </p:blipFill>
        <p:spPr bwMode="auto">
          <a:xfrm>
            <a:off x="3064731" y="416238"/>
            <a:ext cx="2750660" cy="285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" r="4976"/>
          <a:stretch/>
        </p:blipFill>
        <p:spPr bwMode="auto">
          <a:xfrm>
            <a:off x="397526" y="3522932"/>
            <a:ext cx="2739767" cy="287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9" r="14479" b="4931"/>
          <a:stretch/>
        </p:blipFill>
        <p:spPr bwMode="auto">
          <a:xfrm>
            <a:off x="3056084" y="3522931"/>
            <a:ext cx="2770439" cy="285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7459" r="13716" b="17083"/>
          <a:stretch/>
        </p:blipFill>
        <p:spPr bwMode="auto">
          <a:xfrm>
            <a:off x="5826523" y="3501008"/>
            <a:ext cx="2777925" cy="28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6796" r="5863"/>
          <a:stretch/>
        </p:blipFill>
        <p:spPr bwMode="auto">
          <a:xfrm>
            <a:off x="533006" y="692696"/>
            <a:ext cx="2664296" cy="286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2414" r="4584"/>
          <a:stretch/>
        </p:blipFill>
        <p:spPr bwMode="auto">
          <a:xfrm>
            <a:off x="3355232" y="692696"/>
            <a:ext cx="2662177" cy="286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3619" r="20845" b="2025"/>
          <a:stretch/>
        </p:blipFill>
        <p:spPr bwMode="auto">
          <a:xfrm>
            <a:off x="6089418" y="808893"/>
            <a:ext cx="2371014" cy="275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789040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Approximately 3.0 x 2.0 x 2.2cm sized well demarcated lesion at infrapatellar fat pad, near </a:t>
            </a:r>
            <a:r>
              <a:rPr lang="en-US" altLang="ko-KR" dirty="0" err="1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tibial</a:t>
            </a:r>
            <a:r>
              <a:rPr lang="en-US" altLang="ko-KR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nail insertion site. </a:t>
            </a:r>
            <a:br>
              <a:rPr lang="en-US" altLang="ko-KR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This lesion shows inner T1 and T2 dark signal intensity round to oval lesions (less than 1cm sized) and </a:t>
            </a:r>
            <a:r>
              <a:rPr lang="en-US" altLang="ko-KR" dirty="0" err="1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margial</a:t>
            </a:r>
            <a:r>
              <a:rPr lang="en-US" altLang="ko-KR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enhancement. </a:t>
            </a:r>
            <a:br>
              <a:rPr lang="en-US" altLang="ko-KR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This lesion shows fat density lesion on CT taken on 2017-11-21.</a:t>
            </a:r>
            <a:br>
              <a:rPr lang="en-US" altLang="ko-KR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endParaRPr lang="en-US" altLang="ko-KR" dirty="0" smtClean="0">
              <a:solidFill>
                <a:schemeClr val="bg1"/>
              </a:solidFill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Differential diagnosis: foreign body reaction (including </a:t>
            </a:r>
            <a:r>
              <a:rPr lang="en-US" altLang="ko-KR" dirty="0" err="1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paraffinoma</a:t>
            </a:r>
            <a:r>
              <a:rPr lang="en-US" altLang="ko-KR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)/ localized </a:t>
            </a:r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TSGCT</a:t>
            </a:r>
            <a:r>
              <a:rPr lang="en-US" altLang="ko-KR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br>
              <a:rPr lang="en-US" altLang="ko-KR" dirty="0" smtClean="0">
                <a:solidFill>
                  <a:schemeClr val="bg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endParaRPr lang="en-US" altLang="ko-KR" dirty="0" smtClean="0">
              <a:solidFill>
                <a:schemeClr val="bg1"/>
              </a:solidFill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Path: </a:t>
            </a:r>
            <a:r>
              <a:rPr lang="en-US" altLang="ko-KR" dirty="0" err="1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Paraffinoma</a:t>
            </a:r>
            <a:endParaRPr lang="ko-KR" altLang="en-US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09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1" y="2347879"/>
            <a:ext cx="3889433" cy="38894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139954" y="2708920"/>
            <a:ext cx="4672466" cy="3240360"/>
          </a:xfrm>
          <a:prstGeom prst="rect">
            <a:avLst/>
          </a:prstGeom>
          <a:solidFill>
            <a:schemeClr val="accent4">
              <a:lumMod val="5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 waxy</a:t>
            </a:r>
            <a:r>
              <a:rPr lang="en-US" altLang="ko-KR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 </a:t>
            </a:r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substance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Help </a:t>
            </a:r>
            <a:r>
              <a:rPr lang="en-US" altLang="ko-KR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mechanically control bleeding from bone surfaces during surgical </a:t>
            </a:r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procedures</a:t>
            </a:r>
            <a:endParaRPr lang="en-US" altLang="ko-KR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Made </a:t>
            </a:r>
            <a:r>
              <a:rPr lang="en-US" altLang="ko-KR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of beeswax with a softening agent such as paraffin or petroleum </a:t>
            </a:r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jelly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Smeared </a:t>
            </a:r>
            <a:r>
              <a:rPr lang="en-US" altLang="ko-KR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across the bleeding edge of the bone, blocking the holes and causing immediate bone hemostasis through a tamponade </a:t>
            </a:r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effect</a:t>
            </a:r>
            <a:endParaRPr lang="ko-KR" altLang="en-US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517" y="1587503"/>
            <a:ext cx="6603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For the removing of the IM nail without difficulties, </a:t>
            </a:r>
          </a:p>
          <a:p>
            <a:r>
              <a:rPr lang="en-US" altLang="ko-KR" sz="2000" dirty="0" smtClean="0"/>
              <a:t>the </a:t>
            </a:r>
            <a:r>
              <a:rPr lang="en-US" altLang="ko-KR" sz="2400" b="1" dirty="0" smtClean="0"/>
              <a:t>bone waxing </a:t>
            </a:r>
            <a:r>
              <a:rPr lang="en-US" altLang="ko-KR" sz="2000" dirty="0" smtClean="0"/>
              <a:t>applied.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293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Paraffin oil injection has been used to augment body contours (breast, penis, and face…)</a:t>
            </a:r>
          </a:p>
          <a:p>
            <a:r>
              <a:rPr lang="en-US" altLang="ko-KR" sz="2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Foreign </a:t>
            </a:r>
            <a:r>
              <a:rPr lang="en-US" altLang="ko-KR" sz="22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body granulomata that form in response to the presence of paraffin oil in soft </a:t>
            </a:r>
            <a:r>
              <a:rPr lang="en-US" altLang="ko-KR" sz="2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tissue</a:t>
            </a:r>
            <a:r>
              <a:rPr lang="en-US" altLang="ko-KR" sz="22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 </a:t>
            </a:r>
            <a:endParaRPr lang="en-US" altLang="ko-KR" sz="22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sz="22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Radiographic examination of the knee showed soft tissue swelling and many dense, rounded and streaky </a:t>
            </a:r>
            <a:r>
              <a:rPr lang="en-US" altLang="ko-KR" sz="2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calcifications</a:t>
            </a:r>
          </a:p>
          <a:p>
            <a:endParaRPr lang="en-US" altLang="ko-KR" sz="22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sz="22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Within the tissues paraffin converts into a semisolid state, and causes </a:t>
            </a:r>
            <a:r>
              <a:rPr lang="en-US" altLang="ko-KR" sz="2200" dirty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steatonecrosis</a:t>
            </a:r>
            <a:r>
              <a:rPr lang="en-US" altLang="ko-KR" sz="22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en-US" altLang="ko-KR" sz="2200" dirty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foreign body granulomata </a:t>
            </a:r>
            <a:r>
              <a:rPr lang="en-US" altLang="ko-KR" sz="22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and a </a:t>
            </a:r>
            <a:r>
              <a:rPr lang="en-US" altLang="ko-KR" sz="2200" dirty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strong fibrous </a:t>
            </a:r>
            <a:r>
              <a:rPr lang="en-US" altLang="ko-KR" sz="2200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reaction</a:t>
            </a:r>
            <a:r>
              <a:rPr lang="en-US" altLang="ko-KR" sz="22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 </a:t>
            </a:r>
            <a:endParaRPr lang="en-US" altLang="ko-KR" sz="22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sz="22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granulomatous tissue may undergo suppuration and fistula formation, giving rise to serous and </a:t>
            </a:r>
            <a:r>
              <a:rPr lang="en-US" altLang="ko-KR" sz="22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sero</a:t>
            </a:r>
            <a:r>
              <a:rPr lang="en-US" altLang="ko-KR" sz="2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-purulent drainage</a:t>
            </a:r>
            <a:endParaRPr lang="ko-KR" altLang="en-US" sz="22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 smtClean="0"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Paraffinoma</a:t>
            </a:r>
            <a:endParaRPr lang="ko-KR" altLang="en-US" sz="3600" dirty="0"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961870" y="6093296"/>
            <a:ext cx="2930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Skeletal </a:t>
            </a:r>
            <a:r>
              <a:rPr lang="en-US" altLang="ko-KR" sz="14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Radiol</a:t>
            </a:r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(2003) 32:485–488</a:t>
            </a:r>
          </a:p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AJR </a:t>
            </a:r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1999:173:929-322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71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3" y="1290735"/>
            <a:ext cx="4769638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4"/>
          <a:stretch/>
        </p:blipFill>
        <p:spPr bwMode="auto">
          <a:xfrm>
            <a:off x="5436096" y="244827"/>
            <a:ext cx="3384376" cy="56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961870" y="6309320"/>
            <a:ext cx="2930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Skeletal </a:t>
            </a:r>
            <a:r>
              <a:rPr lang="en-US" altLang="ko-KR" sz="1400" dirty="0" err="1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Radiol</a:t>
            </a:r>
            <a:r>
              <a:rPr lang="en-US" altLang="ko-KR" sz="1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(2003) 32:485–488</a:t>
            </a:r>
            <a:endParaRPr lang="ko-KR" altLang="en-US" sz="1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90/M, complaints of knee pain</a:t>
            </a:r>
            <a:endParaRPr lang="ko-KR" altLang="en-US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22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</TotalTime>
  <Words>285</Words>
  <Application>Microsoft Office PowerPoint</Application>
  <PresentationFormat>화면 슬라이드 쇼(4:3)</PresentationFormat>
  <Paragraphs>51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Arial Unicode MS</vt:lpstr>
      <vt:lpstr>맑은 고딕</vt:lpstr>
      <vt:lpstr>Arial</vt:lpstr>
      <vt:lpstr>Lucida Sans Unicode</vt:lpstr>
      <vt:lpstr>Verdana</vt:lpstr>
      <vt:lpstr>Wingdings</vt:lpstr>
      <vt:lpstr>Wingdings 2</vt:lpstr>
      <vt:lpstr>Wingdings 3</vt:lpstr>
      <vt:lpstr>광장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Paraffinoma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Haeundae Paik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rad</dc:creator>
  <cp:lastModifiedBy>서 경진</cp:lastModifiedBy>
  <cp:revision>32</cp:revision>
  <dcterms:created xsi:type="dcterms:W3CDTF">2018-05-02T01:35:18Z</dcterms:created>
  <dcterms:modified xsi:type="dcterms:W3CDTF">2022-06-10T00:56:55Z</dcterms:modified>
</cp:coreProperties>
</file>