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3" r:id="rId3"/>
    <p:sldId id="258" r:id="rId4"/>
    <p:sldId id="284" r:id="rId5"/>
    <p:sldId id="273" r:id="rId6"/>
    <p:sldId id="285" r:id="rId7"/>
    <p:sldId id="286" r:id="rId8"/>
    <p:sldId id="287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670" autoAdjust="0"/>
  </p:normalViewPr>
  <p:slideViewPr>
    <p:cSldViewPr>
      <p:cViewPr varScale="1">
        <p:scale>
          <a:sx n="47" d="100"/>
          <a:sy n="47" d="100"/>
        </p:scale>
        <p:origin x="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FBBAF-79AF-4CEB-85B5-792326D604B0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CC320-689F-49C0-83BB-34370A406D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5373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CC320-689F-49C0-83BB-34370A406DAA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027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CC320-689F-49C0-83BB-34370A406DAA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027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CC320-689F-49C0-83BB-34370A406DAA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027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perimedullary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vein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CC320-689F-49C0-83BB-34370A406DAA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02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69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579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651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24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957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64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125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0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5285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118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257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91C38-6B36-4ACE-807A-799832AF3E6A}" type="datetimeFigureOut">
              <a:rPr lang="ko-KR" altLang="en-US" smtClean="0"/>
              <a:t>2022-05-28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68243-E66B-4483-9CA3-A317725E53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76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268760"/>
            <a:ext cx="4608512" cy="1296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400" dirty="0" smtClean="0"/>
              <a:t>57/M</a:t>
            </a:r>
          </a:p>
          <a:p>
            <a:pPr marL="0" indent="0">
              <a:buNone/>
            </a:pPr>
            <a:r>
              <a:rPr lang="en-US" altLang="ko-KR" sz="2400" dirty="0" smtClean="0"/>
              <a:t>LBP, Right leg pain for 1 week</a:t>
            </a:r>
          </a:p>
          <a:p>
            <a:pPr marL="0" indent="0">
              <a:buNone/>
            </a:pPr>
            <a:endParaRPr lang="en-US" altLang="ko-KR" sz="2400" dirty="0" smtClean="0"/>
          </a:p>
        </p:txBody>
      </p:sp>
      <p:pic>
        <p:nvPicPr>
          <p:cNvPr id="4" name="Picture 2" descr="C:\Documents and Settings\Administrator\바탕 화면\양산부산대학교병원 삽화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0492" y="1"/>
            <a:ext cx="1253540" cy="857232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827584" y="5270824"/>
            <a:ext cx="29170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rgbClr val="111111"/>
                </a:solidFill>
              </a:rPr>
              <a:t>Courtesy</a:t>
            </a:r>
            <a:r>
              <a:rPr lang="ko-KR" altLang="en-US" dirty="0" smtClean="0">
                <a:solidFill>
                  <a:srgbClr val="111111"/>
                </a:solidFill>
              </a:rPr>
              <a:t> </a:t>
            </a:r>
            <a:r>
              <a:rPr lang="en-US" altLang="ko-KR" dirty="0" smtClean="0">
                <a:solidFill>
                  <a:srgbClr val="111111"/>
                </a:solidFill>
              </a:rPr>
              <a:t>of </a:t>
            </a:r>
            <a:r>
              <a:rPr lang="en-US" altLang="ko-KR" dirty="0" err="1" smtClean="0">
                <a:solidFill>
                  <a:srgbClr val="111111"/>
                </a:solidFill>
              </a:rPr>
              <a:t>Hee</a:t>
            </a:r>
            <a:r>
              <a:rPr lang="en-US" altLang="ko-KR" dirty="0" smtClean="0">
                <a:solidFill>
                  <a:srgbClr val="111111"/>
                </a:solidFill>
              </a:rPr>
              <a:t> Suk Jung</a:t>
            </a:r>
          </a:p>
          <a:p>
            <a:r>
              <a:rPr lang="en-US" altLang="ko-KR" dirty="0" smtClean="0">
                <a:solidFill>
                  <a:srgbClr val="111111"/>
                </a:solidFill>
              </a:rPr>
              <a:t>mediknight@hanmail.net</a:t>
            </a:r>
            <a:endParaRPr lang="ko-KR" altLang="en-US" dirty="0"/>
          </a:p>
        </p:txBody>
      </p:sp>
      <p:pic>
        <p:nvPicPr>
          <p:cNvPr id="7" name="Picture 4" descr="C:\Users\HP001\Desktop\새 폴더 (3)\a000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6" t="13384" r="22633" b="9344"/>
          <a:stretch/>
        </p:blipFill>
        <p:spPr bwMode="auto">
          <a:xfrm>
            <a:off x="5868144" y="1556791"/>
            <a:ext cx="2435254" cy="459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88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바탕 화면\양산부산대학교병원 삽화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0492" y="1"/>
            <a:ext cx="1253540" cy="8572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3568" y="470592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2016-05-23</a:t>
            </a:r>
            <a:endParaRPr lang="ko-KR" altLang="en-US" dirty="0"/>
          </a:p>
        </p:txBody>
      </p:sp>
      <p:pic>
        <p:nvPicPr>
          <p:cNvPr id="1026" name="Picture 2" descr="C:\Users\HP001\Desktop\새 폴더 (3)\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073" y="976863"/>
            <a:ext cx="2880320" cy="558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001\Desktop\새 폴더 (3)\v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76863"/>
            <a:ext cx="2880320" cy="558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81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바탕 화면\양산부산대학교병원 삽화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0492" y="1"/>
            <a:ext cx="1253540" cy="8572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5555" y="116632"/>
            <a:ext cx="27363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2016-05-23 MRI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6381328"/>
            <a:ext cx="792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T2WI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51920" y="6381328"/>
            <a:ext cx="792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T1WI</a:t>
            </a:r>
            <a:endParaRPr lang="ko-KR" altLang="en-US" dirty="0"/>
          </a:p>
        </p:txBody>
      </p:sp>
      <p:pic>
        <p:nvPicPr>
          <p:cNvPr id="2050" name="Picture 2" descr="C:\Users\HP001\Desktop\새 폴더 (3)\a000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75" t="22839" r="17613" b="14267"/>
          <a:stretch/>
        </p:blipFill>
        <p:spPr bwMode="auto">
          <a:xfrm>
            <a:off x="85793" y="554135"/>
            <a:ext cx="2796066" cy="294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P001\Desktop\새 폴더 (3)\a0009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58" t="23033" r="16694" b="13646"/>
          <a:stretch/>
        </p:blipFill>
        <p:spPr bwMode="auto">
          <a:xfrm>
            <a:off x="47545" y="3506523"/>
            <a:ext cx="2834314" cy="280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HP001\Desktop\새 폴더 (3)\b0008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76" t="20322" r="17974" b="13325"/>
          <a:stretch/>
        </p:blipFill>
        <p:spPr bwMode="auto">
          <a:xfrm>
            <a:off x="2920219" y="554135"/>
            <a:ext cx="2753959" cy="294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HP001\Desktop\새 폴더 (3)\b0009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65" t="23042" r="16117" b="14309"/>
          <a:stretch/>
        </p:blipFill>
        <p:spPr bwMode="auto">
          <a:xfrm>
            <a:off x="2915816" y="3536361"/>
            <a:ext cx="2786560" cy="281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HP001\Desktop\새 폴더 (3)\C0008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44" t="22655" r="17650" b="16439"/>
          <a:stretch/>
        </p:blipFill>
        <p:spPr bwMode="auto">
          <a:xfrm>
            <a:off x="5702375" y="554136"/>
            <a:ext cx="2867773" cy="294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HP001\Desktop\새 폴더 (3)\C0009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6" t="21538" r="15841" b="11795"/>
          <a:stretch/>
        </p:blipFill>
        <p:spPr bwMode="auto">
          <a:xfrm>
            <a:off x="5762738" y="3536361"/>
            <a:ext cx="2781176" cy="2810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516216" y="6381328"/>
            <a:ext cx="1152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T1WI C+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45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바탕 화면\양산부산대학교병원 삽화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0492" y="1"/>
            <a:ext cx="1253540" cy="8572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5555" y="116632"/>
            <a:ext cx="27363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2016-05-23 MRI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6381328"/>
            <a:ext cx="792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T2WI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51920" y="6381328"/>
            <a:ext cx="792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T1WI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32240" y="6381328"/>
            <a:ext cx="1152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T1WI C+   </a:t>
            </a:r>
            <a:endParaRPr lang="ko-KR" altLang="en-US" dirty="0"/>
          </a:p>
        </p:txBody>
      </p:sp>
      <p:pic>
        <p:nvPicPr>
          <p:cNvPr id="3074" name="Picture 2" descr="C:\Users\HP001\Desktop\새 폴더 (3)\b000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05" t="13510" r="26522" b="9376"/>
          <a:stretch/>
        </p:blipFill>
        <p:spPr bwMode="auto">
          <a:xfrm>
            <a:off x="145554" y="620688"/>
            <a:ext cx="2554237" cy="568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HP001\Desktop\새 폴더 (3)\a0008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6" t="13384" r="22633" b="9344"/>
          <a:stretch/>
        </p:blipFill>
        <p:spPr bwMode="auto">
          <a:xfrm>
            <a:off x="5834198" y="689701"/>
            <a:ext cx="2973256" cy="56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HP001\Desktop\새 폴더 (3)\f0004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83" t="12908" r="25000" b="8856"/>
          <a:stretch/>
        </p:blipFill>
        <p:spPr bwMode="auto">
          <a:xfrm>
            <a:off x="2880909" y="692696"/>
            <a:ext cx="2808239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33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4464496" cy="582595"/>
          </a:xfrm>
        </p:spPr>
        <p:txBody>
          <a:bodyPr>
            <a:normAutofit/>
          </a:bodyPr>
          <a:lstStyle/>
          <a:p>
            <a:pPr algn="l"/>
            <a:r>
              <a:rPr lang="en-US" altLang="ko-K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Pathologic report</a:t>
            </a:r>
            <a:endParaRPr lang="ko-KR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Documents and Settings\Administrator\바탕 화면\양산부산대학교병원 삽화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90492" y="1"/>
            <a:ext cx="1253540" cy="857232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>
            <a:off x="611560" y="1772816"/>
            <a:ext cx="51845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GROSS: Received is a product of tumor removal, measuring 0.2g in weight and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1.4 x 0.8 x 0.3 cm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in dimensions. Sections are submitted in </a:t>
            </a:r>
            <a:r>
              <a:rPr lang="en-US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toto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in one cassette. </a:t>
            </a:r>
            <a:b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DIAGNOSIS: </a:t>
            </a:r>
            <a:b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Spine, "IDEM tumor",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removal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Hemangioma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#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Immunohistochemistry 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 CD31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, CD34</a:t>
            </a:r>
          </a:p>
        </p:txBody>
      </p:sp>
      <p:pic>
        <p:nvPicPr>
          <p:cNvPr id="7" name="Picture 4" descr="C:\Users\HP001\Desktop\새 폴더 (3)\a0008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6" t="37890" r="32836" b="31372"/>
          <a:stretch/>
        </p:blipFill>
        <p:spPr bwMode="auto">
          <a:xfrm>
            <a:off x="6300192" y="1387227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HP001\Desktop\새 폴더 (3)\C0009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6" t="21538" r="15841" b="11795"/>
          <a:stretch/>
        </p:blipFill>
        <p:spPr bwMode="auto">
          <a:xfrm>
            <a:off x="6309074" y="3789040"/>
            <a:ext cx="2243722" cy="226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54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857232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ko-KR" altLang="en-US" sz="3200" dirty="0"/>
              <a:t> </a:t>
            </a:r>
            <a:r>
              <a:rPr lang="en-US" altLang="ko-KR" sz="3000" b="1" dirty="0" err="1" smtClean="0"/>
              <a:t>Intradural</a:t>
            </a:r>
            <a:r>
              <a:rPr lang="en-US" altLang="ko-KR" sz="3000" b="1" dirty="0" smtClean="0"/>
              <a:t> </a:t>
            </a:r>
            <a:r>
              <a:rPr lang="en-US" altLang="ko-KR" sz="3000" b="1" dirty="0" err="1"/>
              <a:t>extramedullary</a:t>
            </a:r>
            <a:r>
              <a:rPr lang="en-US" altLang="ko-KR" sz="3000" b="1" dirty="0"/>
              <a:t> capillary </a:t>
            </a:r>
            <a:r>
              <a:rPr lang="en-US" altLang="ko-KR" sz="3000" b="1" dirty="0" err="1" smtClean="0"/>
              <a:t>hemangioma</a:t>
            </a:r>
            <a:r>
              <a:rPr lang="en-US" altLang="ko-KR" sz="3100" b="1" dirty="0" smtClean="0"/>
              <a:t/>
            </a:r>
            <a:br>
              <a:rPr lang="en-US" altLang="ko-KR" sz="3100" b="1" dirty="0" smtClean="0"/>
            </a:br>
            <a:r>
              <a:rPr lang="en-US" altLang="ko-KR" sz="1300" b="1" dirty="0" smtClean="0"/>
              <a:t>(</a:t>
            </a:r>
            <a:r>
              <a:rPr lang="de-DE" altLang="ko-KR" sz="1300" i="1" dirty="0" smtClean="0"/>
              <a:t>AJNR </a:t>
            </a:r>
            <a:r>
              <a:rPr lang="de-DE" altLang="ko-KR" sz="1300" i="1" dirty="0"/>
              <a:t>Am J Neuroradiol </a:t>
            </a:r>
            <a:r>
              <a:rPr lang="de-DE" altLang="ko-KR" sz="1300" dirty="0" smtClean="0"/>
              <a:t>25:1294–1296</a:t>
            </a:r>
            <a:r>
              <a:rPr lang="en-US" altLang="ko-KR" sz="1300" b="1" dirty="0" smtClean="0"/>
              <a:t>, </a:t>
            </a:r>
            <a:r>
              <a:rPr lang="de-DE" altLang="ko-KR" sz="1300" i="1" dirty="0"/>
              <a:t>AJNR Am J Neuroradiol </a:t>
            </a:r>
            <a:r>
              <a:rPr lang="de-DE" altLang="ko-KR" sz="1300" dirty="0" smtClean="0"/>
              <a:t>22:799–802, </a:t>
            </a:r>
            <a:r>
              <a:rPr lang="en-US" altLang="ko-KR" sz="1300" dirty="0" smtClean="0"/>
              <a:t>ONCOLOGY </a:t>
            </a:r>
            <a:r>
              <a:rPr lang="en-US" altLang="ko-KR" sz="1300" dirty="0"/>
              <a:t>LETTERS 11: </a:t>
            </a:r>
            <a:r>
              <a:rPr lang="en-US" altLang="ko-KR" sz="1300" dirty="0" smtClean="0"/>
              <a:t>2896-2898)</a:t>
            </a:r>
            <a:endParaRPr lang="ko-KR" altLang="en-US" sz="1300" b="1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2400" dirty="0" smtClean="0"/>
              <a:t>6‑7</a:t>
            </a:r>
            <a:r>
              <a:rPr lang="en-US" altLang="ko-KR" sz="2400" dirty="0"/>
              <a:t>% of all spinal </a:t>
            </a:r>
            <a:r>
              <a:rPr lang="en-US" altLang="ko-KR" sz="2400" dirty="0" err="1"/>
              <a:t>intradural</a:t>
            </a:r>
            <a:r>
              <a:rPr lang="en-US" altLang="ko-KR" sz="2400" dirty="0"/>
              <a:t> tumors </a:t>
            </a:r>
            <a:r>
              <a:rPr lang="en-US" altLang="ko-KR" sz="2400" dirty="0" smtClean="0"/>
              <a:t>( including </a:t>
            </a:r>
            <a:r>
              <a:rPr lang="en-US" altLang="ko-KR" sz="2400" dirty="0"/>
              <a:t>capillary </a:t>
            </a:r>
            <a:r>
              <a:rPr lang="en-US" altLang="ko-KR" sz="2400" dirty="0" err="1" smtClean="0"/>
              <a:t>hemangioma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cavernous </a:t>
            </a:r>
            <a:r>
              <a:rPr lang="en-US" altLang="ko-KR" sz="2400" dirty="0" err="1"/>
              <a:t>angiomas</a:t>
            </a:r>
            <a:r>
              <a:rPr lang="en-US" altLang="ko-KR" sz="2400" dirty="0"/>
              <a:t>, and </a:t>
            </a:r>
            <a:r>
              <a:rPr lang="en-US" altLang="ko-KR" sz="2400" dirty="0" err="1"/>
              <a:t>arteriovenous</a:t>
            </a:r>
            <a:r>
              <a:rPr lang="en-US" altLang="ko-KR" sz="2400" dirty="0"/>
              <a:t> and venous  </a:t>
            </a:r>
            <a:r>
              <a:rPr lang="en-US" altLang="ko-KR" sz="2400" dirty="0" smtClean="0"/>
              <a:t>malformations )</a:t>
            </a:r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extremely rare ( &gt;</a:t>
            </a:r>
            <a:r>
              <a:rPr lang="en-US" altLang="ko-KR" sz="2400" dirty="0"/>
              <a:t>20 cases </a:t>
            </a:r>
            <a:r>
              <a:rPr lang="en-US" altLang="ko-KR" sz="2400" dirty="0" smtClean="0"/>
              <a:t>) </a:t>
            </a:r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capillary </a:t>
            </a:r>
            <a:r>
              <a:rPr lang="en-US" altLang="ko-KR" sz="2400" dirty="0"/>
              <a:t>networks </a:t>
            </a:r>
            <a:r>
              <a:rPr lang="en-US" altLang="ko-KR" sz="2400" dirty="0" smtClean="0"/>
              <a:t>surrounded by </a:t>
            </a:r>
            <a:r>
              <a:rPr lang="en-US" altLang="ko-KR" sz="2400" dirty="0"/>
              <a:t>collagenous </a:t>
            </a:r>
            <a:r>
              <a:rPr lang="en-US" altLang="ko-KR" sz="2400" dirty="0" err="1"/>
              <a:t>stroma</a:t>
            </a:r>
            <a:r>
              <a:rPr lang="en-US" altLang="ko-KR" sz="2400" dirty="0"/>
              <a:t> without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hemosiderin deposition</a:t>
            </a:r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arise </a:t>
            </a:r>
            <a:r>
              <a:rPr lang="en-US" altLang="ko-KR" sz="2400" dirty="0"/>
              <a:t>from the blood vessels of the nerve </a:t>
            </a:r>
            <a:r>
              <a:rPr lang="en-US" altLang="ko-KR" sz="2400" dirty="0" smtClean="0"/>
              <a:t>roots in </a:t>
            </a:r>
            <a:r>
              <a:rPr lang="en-US" altLang="ko-KR" sz="2400" dirty="0"/>
              <a:t>the </a:t>
            </a:r>
            <a:r>
              <a:rPr lang="en-US" altLang="ko-KR" sz="2400" dirty="0" err="1" smtClean="0"/>
              <a:t>cauda</a:t>
            </a:r>
            <a:r>
              <a:rPr lang="en-US" altLang="ko-KR" sz="2400" dirty="0"/>
              <a:t>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</a:t>
            </a:r>
            <a:r>
              <a:rPr lang="en-US" altLang="ko-KR" sz="2400" dirty="0" err="1" smtClean="0"/>
              <a:t>equina</a:t>
            </a:r>
            <a:r>
              <a:rPr lang="en-US" altLang="ko-KR" sz="2400" dirty="0"/>
              <a:t>, the inner surface of the </a:t>
            </a:r>
            <a:r>
              <a:rPr lang="en-US" altLang="ko-KR" sz="2400" dirty="0" err="1" smtClean="0"/>
              <a:t>dura</a:t>
            </a:r>
            <a:r>
              <a:rPr lang="en-US" altLang="ko-KR" sz="2400" dirty="0" smtClean="0"/>
              <a:t>, or </a:t>
            </a:r>
            <a:r>
              <a:rPr lang="en-US" altLang="ko-KR" sz="2400" dirty="0"/>
              <a:t>the </a:t>
            </a:r>
            <a:r>
              <a:rPr lang="en-US" altLang="ko-KR" sz="2400" dirty="0" err="1"/>
              <a:t>pial</a:t>
            </a:r>
            <a:r>
              <a:rPr lang="en-US" altLang="ko-KR" sz="2400" dirty="0"/>
              <a:t> surface of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the </a:t>
            </a:r>
            <a:r>
              <a:rPr lang="en-US" altLang="ko-KR" sz="2400" dirty="0"/>
              <a:t>spinal </a:t>
            </a:r>
            <a:r>
              <a:rPr lang="en-US" altLang="ko-KR" sz="2400" dirty="0" smtClean="0"/>
              <a:t>cord</a:t>
            </a:r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When </a:t>
            </a:r>
            <a:r>
              <a:rPr lang="en-US" altLang="ko-KR" sz="2400" dirty="0"/>
              <a:t>the tumor is small </a:t>
            </a:r>
            <a:r>
              <a:rPr lang="en-US" altLang="ko-KR" sz="2400" dirty="0" smtClean="0"/>
              <a:t> </a:t>
            </a:r>
            <a:r>
              <a:rPr lang="en-US" altLang="ko-KR" sz="2400" dirty="0" smtClean="0">
                <a:sym typeface="Wingdings" pitchFamily="2" charset="2"/>
              </a:rPr>
              <a:t> </a:t>
            </a:r>
            <a:r>
              <a:rPr lang="en-US" altLang="ko-KR" sz="2400" dirty="0"/>
              <a:t>no clear clinical symptoms </a:t>
            </a:r>
            <a:endParaRPr lang="en-US" altLang="ko-KR" sz="2400" dirty="0" smtClean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gradual </a:t>
            </a:r>
            <a:r>
              <a:rPr lang="en-US" altLang="ko-KR" sz="2400" dirty="0"/>
              <a:t>growth of the tumor </a:t>
            </a:r>
            <a:r>
              <a:rPr lang="en-US" altLang="ko-KR" sz="2400" dirty="0" smtClean="0">
                <a:sym typeface="Wingdings" pitchFamily="2" charset="2"/>
              </a:rPr>
              <a:t> </a:t>
            </a:r>
            <a:r>
              <a:rPr lang="en-US" altLang="ko-KR" sz="2400" dirty="0"/>
              <a:t>pain, numbness of limb, </a:t>
            </a:r>
            <a:r>
              <a:rPr lang="en-US" altLang="ko-KR" sz="2400" dirty="0" smtClean="0"/>
              <a:t>lower </a:t>
            </a:r>
            <a:r>
              <a:rPr lang="en-US" altLang="ko-KR" sz="2400" dirty="0"/>
              <a:t>limbs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en-US" altLang="ko-KR" sz="2400" dirty="0" err="1" smtClean="0"/>
              <a:t>hypesthesia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and other neurological </a:t>
            </a:r>
            <a:r>
              <a:rPr lang="en-US" altLang="ko-KR" sz="2400" dirty="0" smtClean="0"/>
              <a:t>symptoms 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(according </a:t>
            </a:r>
            <a:r>
              <a:rPr lang="en-US" altLang="ko-KR" sz="2400" dirty="0"/>
              <a:t>to the tumor size and </a:t>
            </a:r>
            <a:r>
              <a:rPr lang="en-US" altLang="ko-KR" sz="2400" dirty="0" smtClean="0"/>
              <a:t>location) </a:t>
            </a:r>
          </a:p>
          <a:p>
            <a:pPr marL="0" indent="0">
              <a:buNone/>
            </a:pP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8708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829848"/>
            <a:ext cx="9144000" cy="6028152"/>
          </a:xfrm>
        </p:spPr>
        <p:txBody>
          <a:bodyPr>
            <a:noAutofit/>
          </a:bodyPr>
          <a:lstStyle/>
          <a:p>
            <a:r>
              <a:rPr lang="en-US" altLang="ko-KR" sz="1900" dirty="0" smtClean="0"/>
              <a:t>MRI</a:t>
            </a:r>
          </a:p>
          <a:p>
            <a:pPr marL="0" indent="0">
              <a:buNone/>
            </a:pPr>
            <a:r>
              <a:rPr lang="en-US" altLang="ko-KR" sz="1900" dirty="0" smtClean="0"/>
              <a:t>   - </a:t>
            </a:r>
            <a:r>
              <a:rPr lang="en-US" altLang="ko-KR" sz="1900" dirty="0" err="1" smtClean="0"/>
              <a:t>isointensity</a:t>
            </a:r>
            <a:r>
              <a:rPr lang="en-US" altLang="ko-KR" sz="1900" dirty="0" smtClean="0"/>
              <a:t> </a:t>
            </a:r>
            <a:r>
              <a:rPr lang="en-US" altLang="ko-KR" sz="1900" dirty="0"/>
              <a:t>with the spinal cord on </a:t>
            </a:r>
            <a:r>
              <a:rPr lang="en-US" altLang="ko-KR" sz="1900" dirty="0" smtClean="0"/>
              <a:t>T1WI 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- </a:t>
            </a:r>
            <a:r>
              <a:rPr lang="en-US" altLang="ko-KR" sz="1900" dirty="0" err="1" smtClean="0"/>
              <a:t>hyperintensity</a:t>
            </a:r>
            <a:r>
              <a:rPr lang="en-US" altLang="ko-KR" sz="1900" dirty="0" smtClean="0"/>
              <a:t> </a:t>
            </a:r>
            <a:r>
              <a:rPr lang="en-US" altLang="ko-KR" sz="1900" dirty="0"/>
              <a:t>with the spinal cord on </a:t>
            </a:r>
            <a:r>
              <a:rPr lang="en-US" altLang="ko-KR" sz="1900" dirty="0" smtClean="0"/>
              <a:t>T2WI</a:t>
            </a:r>
          </a:p>
          <a:p>
            <a:pPr marL="0" indent="0">
              <a:buNone/>
            </a:pPr>
            <a:endParaRPr lang="en-US" altLang="ko-KR" sz="1900" dirty="0"/>
          </a:p>
          <a:p>
            <a:r>
              <a:rPr lang="en-US" altLang="ko-KR" sz="1900" dirty="0"/>
              <a:t>D</a:t>
            </a:r>
            <a:r>
              <a:rPr lang="en-US" altLang="ko-KR" sz="1900" dirty="0" smtClean="0"/>
              <a:t>ifferential diagnosis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- meningioma</a:t>
            </a:r>
            <a:r>
              <a:rPr lang="en-US" altLang="ko-KR" sz="1900" dirty="0"/>
              <a:t>, </a:t>
            </a:r>
            <a:r>
              <a:rPr lang="en-US" altLang="ko-KR" sz="1900" dirty="0" err="1" smtClean="0"/>
              <a:t>schwannoma</a:t>
            </a:r>
            <a:r>
              <a:rPr lang="en-US" altLang="ko-KR" sz="1900" dirty="0"/>
              <a:t>, </a:t>
            </a:r>
            <a:r>
              <a:rPr lang="en-US" altLang="ko-KR" sz="1900" dirty="0" err="1" smtClean="0"/>
              <a:t>hemangiopericytomas</a:t>
            </a:r>
            <a:r>
              <a:rPr lang="en-US" altLang="ko-KR" sz="1900" dirty="0" smtClean="0"/>
              <a:t>, </a:t>
            </a:r>
            <a:r>
              <a:rPr lang="en-US" altLang="ko-KR" sz="1900" dirty="0" err="1" smtClean="0"/>
              <a:t>angiolipoma</a:t>
            </a:r>
            <a:r>
              <a:rPr lang="en-US" altLang="ko-KR" sz="1900" dirty="0" smtClean="0"/>
              <a:t>,   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lymphomas</a:t>
            </a:r>
            <a:r>
              <a:rPr lang="en-US" altLang="ko-KR" sz="1900" dirty="0"/>
              <a:t>, </a:t>
            </a:r>
            <a:r>
              <a:rPr lang="en-US" altLang="ko-KR" sz="1900" dirty="0" err="1" smtClean="0"/>
              <a:t>sarcoidosis</a:t>
            </a:r>
            <a:r>
              <a:rPr lang="en-US" altLang="ko-KR" sz="1900" dirty="0" smtClean="0"/>
              <a:t>, </a:t>
            </a:r>
            <a:r>
              <a:rPr lang="en-US" altLang="ko-KR" sz="1900" dirty="0" err="1" smtClean="0"/>
              <a:t>hemangioendotheliomas</a:t>
            </a:r>
            <a:r>
              <a:rPr lang="en-US" altLang="ko-KR" sz="1900" dirty="0" smtClean="0"/>
              <a:t>, </a:t>
            </a:r>
            <a:r>
              <a:rPr lang="en-US" altLang="ko-KR" sz="1900" dirty="0" err="1" smtClean="0"/>
              <a:t>paraganglioma</a:t>
            </a:r>
            <a:r>
              <a:rPr lang="en-US" altLang="ko-KR" sz="1900" dirty="0" smtClean="0"/>
              <a:t>,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metastasis </a:t>
            </a:r>
          </a:p>
          <a:p>
            <a:pPr marL="0" indent="0">
              <a:buNone/>
            </a:pPr>
            <a:r>
              <a:rPr lang="en-US" altLang="ko-KR" sz="1900" dirty="0" smtClean="0"/>
              <a:t>   ☞ </a:t>
            </a:r>
            <a:r>
              <a:rPr lang="en-US" altLang="ko-KR" sz="1900" dirty="0" err="1" smtClean="0"/>
              <a:t>schwannoma</a:t>
            </a:r>
            <a:r>
              <a:rPr lang="en-US" altLang="ko-KR" sz="1900" dirty="0" smtClean="0"/>
              <a:t> : </a:t>
            </a:r>
            <a:r>
              <a:rPr lang="en-US" altLang="ko-KR" sz="1900" dirty="0" err="1" smtClean="0"/>
              <a:t>hypointense</a:t>
            </a:r>
            <a:r>
              <a:rPr lang="en-US" altLang="ko-KR" sz="1900" dirty="0"/>
              <a:t>, less </a:t>
            </a:r>
            <a:r>
              <a:rPr lang="en-US" altLang="ko-KR" sz="1900" dirty="0" smtClean="0"/>
              <a:t>frequently </a:t>
            </a:r>
            <a:r>
              <a:rPr lang="en-US" altLang="ko-KR" sz="1900" dirty="0" err="1" smtClean="0"/>
              <a:t>isointense</a:t>
            </a:r>
            <a:r>
              <a:rPr lang="en-US" altLang="ko-KR" sz="1900" dirty="0"/>
              <a:t>, on </a:t>
            </a:r>
            <a:r>
              <a:rPr lang="en-US" altLang="ko-KR" sz="1900" dirty="0" smtClean="0"/>
              <a:t>T1WI,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                      necrosis </a:t>
            </a:r>
            <a:r>
              <a:rPr lang="en-US" altLang="ko-KR" sz="1900" dirty="0"/>
              <a:t>or cystic changes are frequently observed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☞ meningioma : </a:t>
            </a:r>
            <a:r>
              <a:rPr lang="en-US" altLang="ko-KR" sz="1900" dirty="0" err="1" smtClean="0"/>
              <a:t>isointensity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or </a:t>
            </a:r>
            <a:r>
              <a:rPr lang="en-US" altLang="ko-KR" sz="1900" dirty="0"/>
              <a:t>slight </a:t>
            </a:r>
            <a:r>
              <a:rPr lang="en-US" altLang="ko-KR" sz="1900" dirty="0" err="1"/>
              <a:t>hypointensity</a:t>
            </a:r>
            <a:r>
              <a:rPr lang="en-US" altLang="ko-KR" sz="1900" dirty="0"/>
              <a:t> on </a:t>
            </a:r>
            <a:r>
              <a:rPr lang="en-US" altLang="ko-KR" sz="1900" dirty="0" smtClean="0"/>
              <a:t>T1WI and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                     </a:t>
            </a:r>
            <a:r>
              <a:rPr lang="en-US" altLang="ko-KR" sz="1900" dirty="0" err="1" smtClean="0"/>
              <a:t>isointensity</a:t>
            </a:r>
            <a:r>
              <a:rPr lang="en-US" altLang="ko-KR" sz="1900" dirty="0" smtClean="0"/>
              <a:t> </a:t>
            </a:r>
            <a:r>
              <a:rPr lang="en-US" altLang="ko-KR" sz="1900" dirty="0"/>
              <a:t>or slight </a:t>
            </a:r>
            <a:r>
              <a:rPr lang="en-US" altLang="ko-KR" sz="1900" dirty="0" err="1"/>
              <a:t>hyperintensity</a:t>
            </a:r>
            <a:r>
              <a:rPr lang="en-US" altLang="ko-KR" sz="1900" dirty="0"/>
              <a:t> on </a:t>
            </a:r>
            <a:r>
              <a:rPr lang="en-US" altLang="ko-KR" sz="1900" dirty="0" smtClean="0"/>
              <a:t>T2WI</a:t>
            </a:r>
          </a:p>
          <a:p>
            <a:pPr marL="0" indent="0">
              <a:buNone/>
            </a:pPr>
            <a:r>
              <a:rPr lang="en-US" altLang="ko-KR" sz="1900" dirty="0" smtClean="0"/>
              <a:t>      ◈ </a:t>
            </a:r>
            <a:r>
              <a:rPr lang="en-US" altLang="ko-KR" sz="1900" dirty="0" err="1" smtClean="0"/>
              <a:t>dural</a:t>
            </a:r>
            <a:r>
              <a:rPr lang="en-US" altLang="ko-KR" sz="1900" dirty="0" smtClean="0"/>
              <a:t> </a:t>
            </a:r>
            <a:r>
              <a:rPr lang="en-US" altLang="ko-KR" sz="1900" dirty="0"/>
              <a:t>tail </a:t>
            </a:r>
            <a:r>
              <a:rPr lang="en-US" altLang="ko-KR" sz="1900" dirty="0" smtClean="0"/>
              <a:t>sign </a:t>
            </a:r>
          </a:p>
          <a:p>
            <a:pPr marL="0" indent="0">
              <a:buNone/>
            </a:pPr>
            <a:r>
              <a:rPr lang="en-US" altLang="ko-KR" sz="1900" dirty="0">
                <a:sym typeface="Wingdings" pitchFamily="2" charset="2"/>
              </a:rPr>
              <a:t> </a:t>
            </a:r>
            <a:r>
              <a:rPr lang="en-US" altLang="ko-KR" sz="1900" dirty="0" smtClean="0">
                <a:sym typeface="Wingdings" pitchFamily="2" charset="2"/>
              </a:rPr>
              <a:t>          </a:t>
            </a:r>
            <a:r>
              <a:rPr lang="en-US" altLang="ko-KR" sz="1900" dirty="0"/>
              <a:t>not useful for the differentiation </a:t>
            </a:r>
            <a:r>
              <a:rPr lang="en-US" altLang="ko-KR" sz="1900" dirty="0" smtClean="0"/>
              <a:t>between </a:t>
            </a:r>
            <a:r>
              <a:rPr lang="en-US" altLang="ko-KR" sz="1900" dirty="0" err="1" smtClean="0"/>
              <a:t>hemangioma</a:t>
            </a:r>
            <a:r>
              <a:rPr lang="en-US" altLang="ko-KR" sz="1900" dirty="0" smtClean="0"/>
              <a:t> </a:t>
            </a:r>
            <a:r>
              <a:rPr lang="en-US" altLang="ko-KR" sz="1900" dirty="0"/>
              <a:t>arises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         from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the </a:t>
            </a:r>
            <a:r>
              <a:rPr lang="en-US" altLang="ko-KR" sz="1900" dirty="0"/>
              <a:t>inner surface of the </a:t>
            </a:r>
            <a:r>
              <a:rPr lang="en-US" altLang="ko-KR" sz="1900" dirty="0" err="1"/>
              <a:t>dura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matter</a:t>
            </a:r>
          </a:p>
          <a:p>
            <a:pPr marL="0" indent="0">
              <a:buNone/>
            </a:pPr>
            <a:r>
              <a:rPr lang="en-US" altLang="ko-KR" sz="1900" dirty="0" smtClean="0"/>
              <a:t>      ♠ </a:t>
            </a:r>
            <a:r>
              <a:rPr lang="en-US" altLang="ko-KR" sz="1900" dirty="0"/>
              <a:t>enlarged draining </a:t>
            </a:r>
            <a:r>
              <a:rPr lang="en-US" altLang="ko-KR" sz="1900" dirty="0" smtClean="0"/>
              <a:t>veins </a:t>
            </a:r>
            <a:r>
              <a:rPr lang="en-US" altLang="ko-KR" sz="1900" dirty="0" smtClean="0">
                <a:sym typeface="Wingdings" pitchFamily="2" charset="2"/>
              </a:rPr>
              <a:t> </a:t>
            </a:r>
            <a:r>
              <a:rPr lang="en-US" altLang="ko-KR" sz="1900" dirty="0"/>
              <a:t>other vascular lesions such </a:t>
            </a:r>
            <a:r>
              <a:rPr lang="en-US" altLang="ko-KR" sz="1900" dirty="0" smtClean="0"/>
              <a:t>as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     </a:t>
            </a:r>
            <a:r>
              <a:rPr lang="en-US" altLang="ko-KR" sz="1900" dirty="0" err="1" smtClean="0"/>
              <a:t>hemangioblastoma</a:t>
            </a:r>
            <a:r>
              <a:rPr lang="en-US" altLang="ko-KR" sz="1900" dirty="0" smtClean="0"/>
              <a:t> or </a:t>
            </a:r>
            <a:r>
              <a:rPr lang="en-US" altLang="ko-KR" sz="1900" dirty="0" err="1" smtClean="0"/>
              <a:t>paraganglioma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</a:t>
            </a:r>
            <a:endParaRPr lang="ko-KR" altLang="en-US" sz="19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-27384"/>
            <a:ext cx="9180512" cy="857232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3200" dirty="0" smtClean="0"/>
              <a:t> </a:t>
            </a:r>
            <a:r>
              <a:rPr lang="en-US" altLang="ko-KR" sz="3000" b="1" dirty="0" err="1" smtClean="0"/>
              <a:t>Intradural</a:t>
            </a:r>
            <a:r>
              <a:rPr lang="en-US" altLang="ko-KR" sz="3000" b="1" dirty="0" smtClean="0"/>
              <a:t> </a:t>
            </a:r>
            <a:r>
              <a:rPr lang="en-US" altLang="ko-KR" sz="3000" b="1" dirty="0" err="1" smtClean="0"/>
              <a:t>extramedullary</a:t>
            </a:r>
            <a:r>
              <a:rPr lang="en-US" altLang="ko-KR" sz="3000" b="1" dirty="0" smtClean="0"/>
              <a:t> capillary </a:t>
            </a:r>
            <a:r>
              <a:rPr lang="en-US" altLang="ko-KR" sz="3000" b="1" dirty="0" err="1" smtClean="0"/>
              <a:t>hemangioma</a:t>
            </a:r>
            <a:r>
              <a:rPr lang="en-US" altLang="ko-KR" sz="3100" b="1" dirty="0" smtClean="0"/>
              <a:t/>
            </a:r>
            <a:br>
              <a:rPr lang="en-US" altLang="ko-KR" sz="3100" b="1" dirty="0" smtClean="0"/>
            </a:br>
            <a:r>
              <a:rPr lang="en-US" altLang="ko-KR" sz="1300" b="1" dirty="0" smtClean="0"/>
              <a:t>(</a:t>
            </a:r>
            <a:r>
              <a:rPr lang="de-DE" altLang="ko-KR" sz="1300" i="1" dirty="0" smtClean="0"/>
              <a:t>AJNR Am J Neuroradiol </a:t>
            </a:r>
            <a:r>
              <a:rPr lang="de-DE" altLang="ko-KR" sz="1300" dirty="0" smtClean="0"/>
              <a:t>25:1294–1296</a:t>
            </a:r>
            <a:r>
              <a:rPr lang="en-US" altLang="ko-KR" sz="1300" b="1" dirty="0" smtClean="0"/>
              <a:t>, </a:t>
            </a:r>
            <a:r>
              <a:rPr lang="de-DE" altLang="ko-KR" sz="1300" i="1" dirty="0" smtClean="0"/>
              <a:t>AJNR Am J Neuroradiol </a:t>
            </a:r>
            <a:r>
              <a:rPr lang="de-DE" altLang="ko-KR" sz="1300" dirty="0" smtClean="0"/>
              <a:t>22:799–802, </a:t>
            </a:r>
            <a:r>
              <a:rPr lang="en-US" altLang="ko-KR" sz="1300" dirty="0" smtClean="0"/>
              <a:t>ONCOLOGY LETTERS 11: 2896-2898)</a:t>
            </a:r>
            <a:endParaRPr lang="ko-KR" altLang="en-US" sz="1300" b="1" dirty="0"/>
          </a:p>
        </p:txBody>
      </p:sp>
    </p:spTree>
    <p:extLst>
      <p:ext uri="{BB962C8B-B14F-4D97-AF65-F5344CB8AC3E}">
        <p14:creationId xmlns:p14="http://schemas.microsoft.com/office/powerpoint/2010/main" val="23987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0" y="829848"/>
            <a:ext cx="9144000" cy="6028152"/>
          </a:xfrm>
        </p:spPr>
        <p:txBody>
          <a:bodyPr>
            <a:noAutofit/>
          </a:bodyPr>
          <a:lstStyle/>
          <a:p>
            <a:endParaRPr lang="ko-KR" altLang="en-US" sz="19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-27384"/>
            <a:ext cx="9180512" cy="857232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3200" dirty="0" smtClean="0"/>
              <a:t> </a:t>
            </a:r>
            <a:r>
              <a:rPr lang="en-US" altLang="ko-KR" sz="3000" b="1" dirty="0" err="1" smtClean="0"/>
              <a:t>Intradural</a:t>
            </a:r>
            <a:r>
              <a:rPr lang="en-US" altLang="ko-KR" sz="3000" b="1" dirty="0" smtClean="0"/>
              <a:t> </a:t>
            </a:r>
            <a:r>
              <a:rPr lang="en-US" altLang="ko-KR" sz="3000" b="1" dirty="0" err="1" smtClean="0"/>
              <a:t>extramedullary</a:t>
            </a:r>
            <a:r>
              <a:rPr lang="en-US" altLang="ko-KR" sz="3000" b="1" dirty="0" smtClean="0"/>
              <a:t> capillary </a:t>
            </a:r>
            <a:r>
              <a:rPr lang="en-US" altLang="ko-KR" sz="3000" b="1" dirty="0" err="1" smtClean="0"/>
              <a:t>hemangioma</a:t>
            </a:r>
            <a:r>
              <a:rPr lang="en-US" altLang="ko-KR" sz="3100" b="1" dirty="0" smtClean="0"/>
              <a:t/>
            </a:r>
            <a:br>
              <a:rPr lang="en-US" altLang="ko-KR" sz="3100" b="1" dirty="0" smtClean="0"/>
            </a:br>
            <a:r>
              <a:rPr lang="en-US" altLang="ko-KR" sz="1300" b="1" dirty="0" smtClean="0"/>
              <a:t>(</a:t>
            </a:r>
            <a:r>
              <a:rPr lang="de-DE" altLang="ko-KR" sz="1300" i="1" dirty="0" smtClean="0"/>
              <a:t>AJNR Am J Neuroradiol </a:t>
            </a:r>
            <a:r>
              <a:rPr lang="de-DE" altLang="ko-KR" sz="1300" dirty="0" smtClean="0"/>
              <a:t>25:1294–1296</a:t>
            </a:r>
            <a:r>
              <a:rPr lang="en-US" altLang="ko-KR" sz="1300" b="1" dirty="0" smtClean="0"/>
              <a:t>, </a:t>
            </a:r>
            <a:r>
              <a:rPr lang="de-DE" altLang="ko-KR" sz="1300" i="1" dirty="0" smtClean="0"/>
              <a:t>AJNR Am J Neuroradiol </a:t>
            </a:r>
            <a:r>
              <a:rPr lang="de-DE" altLang="ko-KR" sz="1300" dirty="0" smtClean="0"/>
              <a:t>22:799–802, </a:t>
            </a:r>
            <a:r>
              <a:rPr lang="en-US" altLang="ko-KR" sz="1300" dirty="0" smtClean="0"/>
              <a:t>ONCOLOGY LETTERS 11: 2896-2898)</a:t>
            </a:r>
            <a:endParaRPr lang="ko-KR" altLang="en-US" sz="13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3" y="829848"/>
            <a:ext cx="2973771" cy="2982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853660"/>
            <a:ext cx="2991930" cy="2964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740" y="3887055"/>
            <a:ext cx="2950252" cy="296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97" y="864387"/>
            <a:ext cx="2973771" cy="2964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24" y="3855719"/>
            <a:ext cx="3022812" cy="29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436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284</Words>
  <Application>Microsoft Office PowerPoint</Application>
  <PresentationFormat>화면 슬라이드 쇼(4:3)</PresentationFormat>
  <Paragraphs>58</Paragraphs>
  <Slides>8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Pathologic report</vt:lpstr>
      <vt:lpstr> Intradural extramedullary capillary hemangioma (AJNR Am J Neuroradiol 25:1294–1296, AJNR Am J Neuroradiol 22:799–802, ONCOLOGY LETTERS 11: 2896-2898)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HP001</dc:creator>
  <cp:lastModifiedBy>서 경진</cp:lastModifiedBy>
  <cp:revision>49</cp:revision>
  <dcterms:created xsi:type="dcterms:W3CDTF">2015-05-04T10:22:59Z</dcterms:created>
  <dcterms:modified xsi:type="dcterms:W3CDTF">2022-05-28T00:19:50Z</dcterms:modified>
</cp:coreProperties>
</file>