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</p:sldMasterIdLst>
  <p:sldIdLst>
    <p:sldId id="258" r:id="rId3"/>
    <p:sldId id="257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C72B7D-BEE2-467B-B353-EA3396C0A3F5}" v="3" dt="2022-05-04T18:13:53.769"/>
    <p1510:client id="{B3AF5498-12D8-4BA9-893F-E956C611534B}" v="8" dt="2022-05-04T18:16:28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anff" userId="3ce1aaaf817938ca" providerId="Windows Live" clId="Web-{B3AF5498-12D8-4BA9-893F-E956C611534B}"/>
    <pc:docChg chg="addSld delSld modSld">
      <pc:chgData name="David Hanff" userId="3ce1aaaf817938ca" providerId="Windows Live" clId="Web-{B3AF5498-12D8-4BA9-893F-E956C611534B}" dt="2022-05-04T18:16:28.763" v="8" actId="1076"/>
      <pc:docMkLst>
        <pc:docMk/>
      </pc:docMkLst>
      <pc:sldChg chg="modSp new del">
        <pc:chgData name="David Hanff" userId="3ce1aaaf817938ca" providerId="Windows Live" clId="Web-{B3AF5498-12D8-4BA9-893F-E956C611534B}" dt="2022-05-04T18:16:21.216" v="6"/>
        <pc:sldMkLst>
          <pc:docMk/>
          <pc:sldMk cId="3281003671" sldId="259"/>
        </pc:sldMkLst>
        <pc:spChg chg="mod">
          <ac:chgData name="David Hanff" userId="3ce1aaaf817938ca" providerId="Windows Live" clId="Web-{B3AF5498-12D8-4BA9-893F-E956C611534B}" dt="2022-05-04T18:15:44.870" v="4" actId="20577"/>
          <ac:spMkLst>
            <pc:docMk/>
            <pc:sldMk cId="3281003671" sldId="259"/>
            <ac:spMk id="3" creationId="{30A8527F-0A6A-BE58-D0DE-D7BEF1DA23DB}"/>
          </ac:spMkLst>
        </pc:spChg>
      </pc:sldChg>
      <pc:sldChg chg="modSp add">
        <pc:chgData name="David Hanff" userId="3ce1aaaf817938ca" providerId="Windows Live" clId="Web-{B3AF5498-12D8-4BA9-893F-E956C611534B}" dt="2022-05-04T18:16:28.763" v="8" actId="1076"/>
        <pc:sldMkLst>
          <pc:docMk/>
          <pc:sldMk cId="1492390942" sldId="260"/>
        </pc:sldMkLst>
        <pc:picChg chg="mod">
          <ac:chgData name="David Hanff" userId="3ce1aaaf817938ca" providerId="Windows Live" clId="Web-{B3AF5498-12D8-4BA9-893F-E956C611534B}" dt="2022-05-04T18:16:26.279" v="7" actId="1076"/>
          <ac:picMkLst>
            <pc:docMk/>
            <pc:sldMk cId="1492390942" sldId="260"/>
            <ac:picMk id="5" creationId="{3A797E21-91DF-4FBC-8953-5792AEC9AC38}"/>
          </ac:picMkLst>
        </pc:picChg>
        <pc:picChg chg="mod">
          <ac:chgData name="David Hanff" userId="3ce1aaaf817938ca" providerId="Windows Live" clId="Web-{B3AF5498-12D8-4BA9-893F-E956C611534B}" dt="2022-05-04T18:16:28.763" v="8" actId="1076"/>
          <ac:picMkLst>
            <pc:docMk/>
            <pc:sldMk cId="1492390942" sldId="260"/>
            <ac:picMk id="6" creationId="{53463FEB-EC5F-4DD4-8944-53F4F04CC4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1447800"/>
            <a:ext cx="12192000" cy="396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l-NL" sz="2400"/>
          </a:p>
        </p:txBody>
      </p:sp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88000" y="5684838"/>
            <a:ext cx="105833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56000" y="130176"/>
            <a:ext cx="50800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00200"/>
            <a:ext cx="11582400" cy="1828800"/>
          </a:xfrm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11582400" cy="1828800"/>
          </a:xfrm>
          <a:solidFill>
            <a:schemeClr val="tx1"/>
          </a:solidFill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A195-7FC5-42B1-A519-C7D96A449477}" type="datetime1">
              <a:rPr lang="nl-NL" smtClean="0"/>
              <a:t>4-5-2022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E4C9-BC90-4B35-B051-3611718DD8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91AD6-2B47-43D7-B795-4E43F29917D6}" type="datetime1">
              <a:rPr lang="nl-NL" smtClean="0"/>
              <a:t>4-5-2022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1D59-5E26-4296-BAB1-AA7D2E03FA8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17600" y="1066800"/>
            <a:ext cx="5283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04000" y="1066800"/>
            <a:ext cx="5283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F3D7A-9E76-45F9-9528-74E69B38B1FF}" type="datetime1">
              <a:rPr lang="nl-NL" smtClean="0"/>
              <a:t>4-5-2022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CBBB4-93B0-4561-9985-DA209510B5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F0DF-3DBA-4827-99A7-D488CF18B670}" type="datetime1">
              <a:rPr lang="nl-NL" smtClean="0"/>
              <a:t>4-5-2022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7294-0858-4050-BA1F-48D52F19BA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7BAC-462E-4B78-80C6-FAE9E38C6E72}" type="datetime1">
              <a:rPr lang="nl-NL" smtClean="0"/>
              <a:t>4-5-2022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55C5B-B8E9-4530-94FC-BA13CF4BD2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BB0FD-02A5-44BA-9290-AB2F5968A587}" type="datetime1">
              <a:rPr lang="nl-NL" smtClean="0"/>
              <a:t>4-5-2022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607D6-641D-4CC0-8FAB-08FB37BF48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4026-B081-4038-8D51-E7013919C66C}" type="datetime1">
              <a:rPr lang="nl-NL" smtClean="0"/>
              <a:t>4-5-2022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E7BD-26B0-4D1F-9935-EACA8A47C2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005E4-2BF1-4748-8E8D-324AD412C20D}" type="datetime1">
              <a:rPr lang="nl-NL" smtClean="0"/>
              <a:t>4-5-2022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F2D5-F31B-448E-9177-790BF5C506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9907-2C3B-4634-90D0-9E22FD6EADB4}" type="datetime1">
              <a:rPr lang="nl-NL" smtClean="0"/>
              <a:t>4-5-2022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0D09-4262-4C3F-A425-CDC8A0260F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94800" y="122238"/>
            <a:ext cx="2692400" cy="62023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17600" y="122238"/>
            <a:ext cx="7874000" cy="62023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3F0CA-2774-43C9-B3A2-078463BC03BE}" type="datetime1">
              <a:rPr lang="nl-NL" smtClean="0"/>
              <a:t>4-5-2022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6BE80-3B2E-4424-BD61-5666451A83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22238"/>
            <a:ext cx="10363200" cy="73501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17600" y="1066800"/>
            <a:ext cx="10769600" cy="25527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17600" y="3771900"/>
            <a:ext cx="10769600" cy="25527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3B209-CFEC-491B-B495-B8C7CFE0D72C}" type="datetime1">
              <a:rPr lang="nl-NL" smtClean="0"/>
              <a:t>4-5-2022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194D2-A56B-4714-A2F7-B4F11D5A59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l-NL" sz="240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l-NL" sz="24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22238"/>
            <a:ext cx="10363200" cy="7350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066800"/>
            <a:ext cx="1076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5532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93791BF-BE53-4F1B-B833-253F80803D98}" type="datetime1">
              <a:rPr lang="nl-NL" smtClean="0"/>
              <a:t>4-5-2022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89600" y="6553200"/>
            <a:ext cx="81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5045470-17E9-41D7-9BFA-ECE82D93ED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304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ransition/>
  <p:hf hdr="0" ftr="0" dt="0"/>
  <p:txStyles>
    <p:titleStyle>
      <a:lvl1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/>
        </a:defRPr>
      </a:lvl2pPr>
      <a:lvl3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/>
        </a:defRPr>
      </a:lvl3pPr>
      <a:lvl4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/>
        </a:defRPr>
      </a:lvl4pPr>
      <a:lvl5pPr algn="l" rtl="0" eaLnBrk="0" fontAlgn="base" hangingPunct="0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/>
        </a:defRPr>
      </a:lvl5pPr>
      <a:lvl6pPr marL="457200" algn="l" rtl="0" fontAlgn="base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/>
        </a:defRPr>
      </a:lvl6pPr>
      <a:lvl7pPr marL="914400" algn="l" rtl="0" fontAlgn="base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/>
        </a:defRPr>
      </a:lvl7pPr>
      <a:lvl8pPr marL="1371600" algn="l" rtl="0" fontAlgn="base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/>
        </a:defRPr>
      </a:lvl8pPr>
      <a:lvl9pPr marL="1828800" algn="l" rtl="0" fontAlgn="base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/>
        </a:defRPr>
      </a:lvl9pPr>
    </p:titleStyle>
    <p:bodyStyle>
      <a:lvl1pPr marL="193675" indent="-1936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873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tx1"/>
          </a:solidFill>
          <a:latin typeface="+mn-lt"/>
        </a:defRPr>
      </a:lvl2pPr>
      <a:lvl3pPr marL="1046163" indent="-18573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Times"/>
        <a:buChar char="•"/>
        <a:defRPr>
          <a:solidFill>
            <a:schemeClr val="tx1"/>
          </a:solidFill>
          <a:latin typeface="+mn-lt"/>
        </a:defRPr>
      </a:lvl3pPr>
      <a:lvl4pPr marL="1431925" indent="-1952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Times"/>
        <a:buChar char="•"/>
        <a:defRPr>
          <a:solidFill>
            <a:schemeClr val="tx1"/>
          </a:solidFill>
          <a:latin typeface="+mn-lt"/>
        </a:defRPr>
      </a:lvl4pPr>
      <a:lvl5pPr marL="1909763" indent="-1920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Times"/>
        <a:buChar char="•"/>
        <a:defRPr>
          <a:solidFill>
            <a:schemeClr val="tx1"/>
          </a:solidFill>
          <a:latin typeface="+mn-lt"/>
        </a:defRPr>
      </a:lvl5pPr>
      <a:lvl6pPr marL="2366963" indent="-192088" algn="l" rtl="0" fontAlgn="base">
        <a:lnSpc>
          <a:spcPct val="120000"/>
        </a:lnSpc>
        <a:spcBef>
          <a:spcPct val="20000"/>
        </a:spcBef>
        <a:spcAft>
          <a:spcPct val="0"/>
        </a:spcAft>
        <a:buFont typeface="Times"/>
        <a:buChar char="•"/>
        <a:defRPr>
          <a:solidFill>
            <a:schemeClr val="tx1"/>
          </a:solidFill>
          <a:latin typeface="+mn-lt"/>
        </a:defRPr>
      </a:lvl6pPr>
      <a:lvl7pPr marL="2824163" indent="-192088" algn="l" rtl="0" fontAlgn="base">
        <a:lnSpc>
          <a:spcPct val="120000"/>
        </a:lnSpc>
        <a:spcBef>
          <a:spcPct val="20000"/>
        </a:spcBef>
        <a:spcAft>
          <a:spcPct val="0"/>
        </a:spcAft>
        <a:buFont typeface="Times"/>
        <a:buChar char="•"/>
        <a:defRPr>
          <a:solidFill>
            <a:schemeClr val="tx1"/>
          </a:solidFill>
          <a:latin typeface="+mn-lt"/>
        </a:defRPr>
      </a:lvl7pPr>
      <a:lvl8pPr marL="3281363" indent="-192088" algn="l" rtl="0" fontAlgn="base">
        <a:lnSpc>
          <a:spcPct val="120000"/>
        </a:lnSpc>
        <a:spcBef>
          <a:spcPct val="20000"/>
        </a:spcBef>
        <a:spcAft>
          <a:spcPct val="0"/>
        </a:spcAft>
        <a:buFont typeface="Times"/>
        <a:buChar char="•"/>
        <a:defRPr>
          <a:solidFill>
            <a:schemeClr val="tx1"/>
          </a:solidFill>
          <a:latin typeface="+mn-lt"/>
        </a:defRPr>
      </a:lvl8pPr>
      <a:lvl9pPr marL="3738563" indent="-192088" algn="l" rtl="0" fontAlgn="base">
        <a:lnSpc>
          <a:spcPct val="120000"/>
        </a:lnSpc>
        <a:spcBef>
          <a:spcPct val="20000"/>
        </a:spcBef>
        <a:spcAft>
          <a:spcPct val="0"/>
        </a:spcAft>
        <a:buFont typeface="Times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94937-6690-4D00-99DB-B642B248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22238"/>
            <a:ext cx="7965504" cy="735012"/>
          </a:xfrm>
        </p:spPr>
        <p:txBody>
          <a:bodyPr/>
          <a:lstStyle/>
          <a:p>
            <a:r>
              <a:rPr lang="nl-NL" sz="2400" b="1" i="0" dirty="0">
                <a:latin typeface="+mn-lt"/>
              </a:rPr>
              <a:t>Case: 19 </a:t>
            </a:r>
            <a:r>
              <a:rPr lang="nl-NL" sz="2400" b="1" i="0" dirty="0" err="1">
                <a:latin typeface="+mn-lt"/>
              </a:rPr>
              <a:t>year</a:t>
            </a:r>
            <a:r>
              <a:rPr lang="nl-NL" sz="2400" b="1" i="0" dirty="0">
                <a:latin typeface="+mn-lt"/>
              </a:rPr>
              <a:t> </a:t>
            </a:r>
            <a:r>
              <a:rPr lang="nl-NL" sz="2400" b="1" i="0" dirty="0" err="1">
                <a:latin typeface="+mn-lt"/>
              </a:rPr>
              <a:t>old</a:t>
            </a:r>
            <a:r>
              <a:rPr lang="nl-NL" sz="2400" b="1" i="0" dirty="0">
                <a:latin typeface="+mn-lt"/>
              </a:rPr>
              <a:t> </a:t>
            </a:r>
            <a:r>
              <a:rPr lang="nl-NL" sz="2400" b="1" i="0" dirty="0" err="1">
                <a:latin typeface="+mn-lt"/>
              </a:rPr>
              <a:t>female</a:t>
            </a:r>
            <a:r>
              <a:rPr lang="nl-NL" sz="2400" b="1" i="0" dirty="0">
                <a:latin typeface="+mn-lt"/>
              </a:rPr>
              <a:t>: 1 </a:t>
            </a:r>
            <a:r>
              <a:rPr lang="nl-NL" sz="2400" b="1" i="0" dirty="0" err="1">
                <a:latin typeface="+mn-lt"/>
              </a:rPr>
              <a:t>radiologist</a:t>
            </a:r>
            <a:r>
              <a:rPr lang="nl-NL" sz="2400" b="1" i="0" dirty="0">
                <a:latin typeface="+mn-lt"/>
              </a:rPr>
              <a:t> </a:t>
            </a:r>
            <a:r>
              <a:rPr lang="nl-NL" sz="2400" b="1" i="0" dirty="0" err="1">
                <a:latin typeface="+mn-lt"/>
              </a:rPr>
              <a:t>diagnosed</a:t>
            </a:r>
            <a:r>
              <a:rPr lang="nl-NL" sz="2400" b="1" i="0" dirty="0">
                <a:latin typeface="+mn-lt"/>
              </a:rPr>
              <a:t> ACT, 3 CS-2. </a:t>
            </a:r>
            <a:r>
              <a:rPr lang="nl-NL" sz="2400" b="1" i="0" dirty="0" err="1">
                <a:latin typeface="+mn-lt"/>
              </a:rPr>
              <a:t>Histopathology</a:t>
            </a:r>
            <a:r>
              <a:rPr lang="nl-NL" sz="2400" b="1" i="0" dirty="0">
                <a:latin typeface="+mn-lt"/>
              </a:rPr>
              <a:t>: CS-2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E615CD5-2110-460E-A73C-4E84C5F38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202" t="35933" r="43076" b="8325"/>
          <a:stretch/>
        </p:blipFill>
        <p:spPr>
          <a:xfrm>
            <a:off x="4736626" y="1035370"/>
            <a:ext cx="2493362" cy="417606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D50773-8C2B-43C5-9D0E-AF184BB4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7E4C9-BC90-4B35-B051-3611718DD89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FF1C7E-6B2E-483B-B970-BC76C8C9A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r="38975" b="18084"/>
          <a:stretch/>
        </p:blipFill>
        <p:spPr>
          <a:xfrm>
            <a:off x="1641285" y="1044010"/>
            <a:ext cx="2392764" cy="41760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203D15-EBCC-4FA1-A5C2-B00BE0A48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25" t="26202" r="43700" b="9399"/>
          <a:stretch/>
        </p:blipFill>
        <p:spPr>
          <a:xfrm>
            <a:off x="7885247" y="1037757"/>
            <a:ext cx="2370797" cy="4201247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DD5CF6BD-657D-4F09-98E4-6D814DE38D2E}"/>
              </a:ext>
            </a:extLst>
          </p:cNvPr>
          <p:cNvCxnSpPr>
            <a:cxnSpLocks/>
          </p:cNvCxnSpPr>
          <p:nvPr/>
        </p:nvCxnSpPr>
        <p:spPr bwMode="auto">
          <a:xfrm flipV="1">
            <a:off x="4864859" y="2276872"/>
            <a:ext cx="504056" cy="288032"/>
          </a:xfrm>
          <a:prstGeom prst="straightConnector1">
            <a:avLst/>
          </a:prstGeom>
          <a:ln>
            <a:solidFill>
              <a:srgbClr val="FFFFFF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1ACAABC1-C2F0-4C4A-A7AF-6061844F8D4D}"/>
              </a:ext>
            </a:extLst>
          </p:cNvPr>
          <p:cNvCxnSpPr>
            <a:cxnSpLocks/>
          </p:cNvCxnSpPr>
          <p:nvPr/>
        </p:nvCxnSpPr>
        <p:spPr bwMode="auto">
          <a:xfrm flipV="1">
            <a:off x="7859635" y="2731085"/>
            <a:ext cx="504056" cy="288032"/>
          </a:xfrm>
          <a:prstGeom prst="straightConnector1">
            <a:avLst/>
          </a:prstGeom>
          <a:ln>
            <a:solidFill>
              <a:srgbClr val="FFFFFF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C0D8235-3BCA-4687-9939-43281212CF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38" t="31801" r="35037" b="29000"/>
          <a:stretch/>
        </p:blipFill>
        <p:spPr>
          <a:xfrm>
            <a:off x="3359697" y="1012542"/>
            <a:ext cx="4539371" cy="4236747"/>
          </a:xfrm>
          <a:prstGeom prst="rect">
            <a:avLst/>
          </a:prstGeom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F686889-D57C-4CED-B397-69966031DEF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271882" y="3707524"/>
            <a:ext cx="432048" cy="453900"/>
          </a:xfrm>
          <a:prstGeom prst="straightConnector1">
            <a:avLst/>
          </a:prstGeom>
          <a:ln>
            <a:solidFill>
              <a:srgbClr val="FFFFFF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8962616D-8035-47A8-B47C-98285041F368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7927" y="1841280"/>
            <a:ext cx="663557" cy="579608"/>
          </a:xfrm>
          <a:prstGeom prst="straightConnector1">
            <a:avLst/>
          </a:prstGeom>
          <a:ln>
            <a:solidFill>
              <a:srgbClr val="FFFFFF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81078B5C-46AB-4B8E-88FE-20D243F0477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22423" y="4337261"/>
            <a:ext cx="183456" cy="723623"/>
          </a:xfrm>
          <a:prstGeom prst="straightConnector1">
            <a:avLst/>
          </a:prstGeom>
          <a:ln>
            <a:solidFill>
              <a:srgbClr val="FFFFFF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D54CC9F5-4763-441B-8BBA-7851EED2C690}"/>
              </a:ext>
            </a:extLst>
          </p:cNvPr>
          <p:cNvCxnSpPr>
            <a:cxnSpLocks/>
          </p:cNvCxnSpPr>
          <p:nvPr/>
        </p:nvCxnSpPr>
        <p:spPr bwMode="auto">
          <a:xfrm flipV="1">
            <a:off x="3610814" y="3137292"/>
            <a:ext cx="798138" cy="83860"/>
          </a:xfrm>
          <a:prstGeom prst="straightConnector1">
            <a:avLst/>
          </a:prstGeom>
          <a:ln>
            <a:solidFill>
              <a:srgbClr val="FFFFFF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6A11F37D-06BF-408D-99DB-04503F63977E}"/>
              </a:ext>
            </a:extLst>
          </p:cNvPr>
          <p:cNvSpPr txBox="1"/>
          <p:nvPr/>
        </p:nvSpPr>
        <p:spPr>
          <a:xfrm>
            <a:off x="1524801" y="5239004"/>
            <a:ext cx="9001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FFFF00"/>
                </a:solidFill>
                <a:latin typeface="+mn-lt"/>
              </a:rPr>
              <a:t>X-</a:t>
            </a:r>
            <a:r>
              <a:rPr lang="nl-NL" sz="1600" b="1" dirty="0" err="1">
                <a:solidFill>
                  <a:srgbClr val="FFFF00"/>
                </a:solidFill>
                <a:latin typeface="+mn-lt"/>
              </a:rPr>
              <a:t>ray</a:t>
            </a:r>
            <a:r>
              <a:rPr lang="nl-NL" sz="1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nl-NL" sz="1600" dirty="0">
                <a:latin typeface="+mn-lt"/>
              </a:rPr>
              <a:t>shows </a:t>
            </a:r>
            <a:r>
              <a:rPr lang="nl-NL" sz="1600" dirty="0" err="1">
                <a:latin typeface="+mn-lt"/>
              </a:rPr>
              <a:t>osteolytic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lesion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with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expansion</a:t>
            </a:r>
            <a:r>
              <a:rPr lang="nl-NL" sz="1600" dirty="0">
                <a:latin typeface="+mn-lt"/>
              </a:rPr>
              <a:t> of </a:t>
            </a:r>
            <a:r>
              <a:rPr lang="nl-NL" sz="1600" dirty="0" err="1">
                <a:latin typeface="+mn-lt"/>
              </a:rPr>
              <a:t>the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medullary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canal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and</a:t>
            </a:r>
            <a:r>
              <a:rPr lang="nl-NL" sz="1600" dirty="0">
                <a:latin typeface="+mn-lt"/>
              </a:rPr>
              <a:t> &gt;2/3 </a:t>
            </a:r>
            <a:r>
              <a:rPr lang="nl-NL" sz="1600" dirty="0" err="1">
                <a:latin typeface="+mn-lt"/>
              </a:rPr>
              <a:t>endosteal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scalloping</a:t>
            </a:r>
            <a:r>
              <a:rPr lang="nl-NL" sz="1600" dirty="0">
                <a:latin typeface="+mn-lt"/>
              </a:rPr>
              <a:t> (</a:t>
            </a:r>
            <a:r>
              <a:rPr lang="nl-NL" sz="1600" dirty="0" err="1">
                <a:latin typeface="+mn-lt"/>
              </a:rPr>
              <a:t>arrow</a:t>
            </a:r>
            <a:r>
              <a:rPr lang="nl-NL" sz="1600" dirty="0">
                <a:latin typeface="+mn-lt"/>
              </a:rPr>
              <a:t>)</a:t>
            </a:r>
          </a:p>
          <a:p>
            <a:r>
              <a:rPr lang="nl-NL" sz="1600" b="1" dirty="0">
                <a:solidFill>
                  <a:srgbClr val="FFFF00"/>
                </a:solidFill>
                <a:latin typeface="+mn-lt"/>
              </a:rPr>
              <a:t>MRI </a:t>
            </a:r>
            <a:r>
              <a:rPr lang="nl-NL" sz="1600" dirty="0" err="1">
                <a:latin typeface="+mn-lt"/>
              </a:rPr>
              <a:t>coronal</a:t>
            </a:r>
            <a:r>
              <a:rPr lang="nl-NL" sz="1600" dirty="0">
                <a:latin typeface="+mn-lt"/>
              </a:rPr>
              <a:t> T1 </a:t>
            </a:r>
            <a:r>
              <a:rPr lang="nl-NL" sz="1600" dirty="0" err="1">
                <a:latin typeface="+mn-lt"/>
              </a:rPr>
              <a:t>weighted</a:t>
            </a:r>
            <a:r>
              <a:rPr lang="nl-NL" sz="1600" dirty="0">
                <a:latin typeface="+mn-lt"/>
              </a:rPr>
              <a:t> image </a:t>
            </a:r>
            <a:r>
              <a:rPr lang="nl-NL" sz="1600" dirty="0" err="1">
                <a:latin typeface="+mn-lt"/>
              </a:rPr>
              <a:t>with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endosteal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scallpong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and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thin</a:t>
            </a:r>
            <a:r>
              <a:rPr lang="nl-NL" sz="1600" dirty="0">
                <a:latin typeface="+mn-lt"/>
              </a:rPr>
              <a:t> cortex (</a:t>
            </a:r>
            <a:r>
              <a:rPr lang="nl-NL" sz="1600" dirty="0" err="1">
                <a:latin typeface="+mn-lt"/>
              </a:rPr>
              <a:t>arrow</a:t>
            </a:r>
            <a:r>
              <a:rPr lang="nl-NL" sz="1600" dirty="0">
                <a:latin typeface="+mn-lt"/>
              </a:rPr>
              <a:t>)</a:t>
            </a:r>
          </a:p>
          <a:p>
            <a:r>
              <a:rPr lang="nl-NL" sz="1600" b="1" dirty="0">
                <a:solidFill>
                  <a:srgbClr val="FFFF00"/>
                </a:solidFill>
                <a:latin typeface="+mn-lt"/>
              </a:rPr>
              <a:t>MRI</a:t>
            </a:r>
            <a:r>
              <a:rPr lang="nl-NL" sz="1600" b="1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coronal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and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axial</a:t>
            </a:r>
            <a:r>
              <a:rPr lang="nl-NL" sz="1600" dirty="0">
                <a:latin typeface="+mn-lt"/>
              </a:rPr>
              <a:t> T1 </a:t>
            </a:r>
            <a:r>
              <a:rPr lang="nl-NL" sz="1600" dirty="0" err="1">
                <a:latin typeface="+mn-lt"/>
              </a:rPr>
              <a:t>weighted</a:t>
            </a:r>
            <a:r>
              <a:rPr lang="nl-NL" sz="1600" dirty="0">
                <a:latin typeface="+mn-lt"/>
              </a:rPr>
              <a:t> image post contrast </a:t>
            </a:r>
            <a:r>
              <a:rPr lang="nl-NL" sz="1600" dirty="0" err="1">
                <a:latin typeface="+mn-lt"/>
              </a:rPr>
              <a:t>with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septal-nodular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enhancement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and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periosteal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reaction</a:t>
            </a:r>
            <a:r>
              <a:rPr lang="nl-NL" sz="1600" dirty="0">
                <a:latin typeface="+mn-lt"/>
              </a:rPr>
              <a:t> </a:t>
            </a:r>
            <a:r>
              <a:rPr lang="nl-NL" sz="1600" dirty="0" err="1">
                <a:latin typeface="+mn-lt"/>
              </a:rPr>
              <a:t>and</a:t>
            </a:r>
            <a:r>
              <a:rPr lang="nl-NL" sz="1600" dirty="0">
                <a:latin typeface="+mn-lt"/>
              </a:rPr>
              <a:t> soft tissue </a:t>
            </a:r>
            <a:r>
              <a:rPr lang="nl-NL" sz="1600" dirty="0" err="1">
                <a:latin typeface="+mn-lt"/>
              </a:rPr>
              <a:t>oedema</a:t>
            </a:r>
            <a:r>
              <a:rPr lang="nl-NL" sz="1600" dirty="0">
                <a:latin typeface="+mn-lt"/>
              </a:rPr>
              <a:t> (</a:t>
            </a:r>
            <a:r>
              <a:rPr lang="nl-NL" sz="1600" dirty="0" err="1">
                <a:latin typeface="+mn-lt"/>
              </a:rPr>
              <a:t>arrows</a:t>
            </a:r>
            <a:r>
              <a:rPr lang="nl-NL" sz="1600" dirty="0">
                <a:latin typeface="+mn-lt"/>
              </a:rPr>
              <a:t>)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CAA2872-2015-4F03-A73E-C4A3347A3033}"/>
              </a:ext>
            </a:extLst>
          </p:cNvPr>
          <p:cNvSpPr/>
          <p:nvPr/>
        </p:nvSpPr>
        <p:spPr>
          <a:xfrm>
            <a:off x="8656589" y="1013899"/>
            <a:ext cx="166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FFFFFF"/>
                </a:solidFill>
                <a:highlight>
                  <a:srgbClr val="0000FF"/>
                </a:highlight>
                <a:latin typeface="Arial"/>
              </a:rPr>
              <a:t>T1 </a:t>
            </a:r>
            <a:r>
              <a:rPr lang="en-US" sz="2000" dirty="0" err="1">
                <a:solidFill>
                  <a:srgbClr val="FFFFFF"/>
                </a:solidFill>
                <a:highlight>
                  <a:srgbClr val="0000FF"/>
                </a:highlight>
                <a:latin typeface="Arial"/>
              </a:rPr>
              <a:t>Gd</a:t>
            </a:r>
            <a:r>
              <a:rPr lang="en-US" sz="2000" dirty="0">
                <a:solidFill>
                  <a:srgbClr val="FFFFFF"/>
                </a:solidFill>
                <a:highlight>
                  <a:srgbClr val="0000FF"/>
                </a:highlight>
                <a:latin typeface="Arial"/>
              </a:rPr>
              <a:t> fat sat</a:t>
            </a:r>
            <a:endParaRPr lang="en-GB" sz="2000" dirty="0">
              <a:solidFill>
                <a:srgbClr val="FFFFFF"/>
              </a:solidFill>
              <a:highlight>
                <a:srgbClr val="0000FF"/>
              </a:highlight>
              <a:latin typeface="Arial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F4873295-76A4-44A4-A9C3-C8A5FD626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427" y="999803"/>
            <a:ext cx="603556" cy="484982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BF6836E6-41D5-47EA-809A-109BF3EF9B7D}"/>
              </a:ext>
            </a:extLst>
          </p:cNvPr>
          <p:cNvSpPr/>
          <p:nvPr/>
        </p:nvSpPr>
        <p:spPr>
          <a:xfrm>
            <a:off x="6240016" y="999803"/>
            <a:ext cx="1761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FFFFFF"/>
                </a:solidFill>
                <a:highlight>
                  <a:srgbClr val="0000FF"/>
                </a:highlight>
                <a:latin typeface="Arial"/>
              </a:rPr>
              <a:t>T1 </a:t>
            </a:r>
            <a:r>
              <a:rPr lang="en-US" sz="2000" dirty="0" err="1">
                <a:solidFill>
                  <a:srgbClr val="FFFFFF"/>
                </a:solidFill>
                <a:highlight>
                  <a:srgbClr val="0000FF"/>
                </a:highlight>
                <a:latin typeface="Arial"/>
              </a:rPr>
              <a:t>Gd</a:t>
            </a:r>
            <a:r>
              <a:rPr lang="en-US" sz="2000" dirty="0">
                <a:solidFill>
                  <a:srgbClr val="FFFFFF"/>
                </a:solidFill>
                <a:highlight>
                  <a:srgbClr val="0000FF"/>
                </a:highlight>
                <a:latin typeface="Arial"/>
              </a:rPr>
              <a:t> fat sat</a:t>
            </a:r>
            <a:endParaRPr lang="en-GB" sz="2000" dirty="0">
              <a:solidFill>
                <a:srgbClr val="FFFFFF"/>
              </a:solidFill>
              <a:highlight>
                <a:srgbClr val="0000FF"/>
              </a:highligh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391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0943D-CAFE-4849-8CBD-8AA054FB6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i="0" dirty="0" err="1">
                <a:latin typeface="+mn-lt"/>
              </a:rPr>
              <a:t>Dynamic</a:t>
            </a:r>
            <a:r>
              <a:rPr lang="nl-NL" sz="2400" b="1" i="0" dirty="0">
                <a:latin typeface="+mn-lt"/>
              </a:rPr>
              <a:t> contrast </a:t>
            </a:r>
            <a:r>
              <a:rPr lang="nl-NL" sz="2400" b="1" i="0" dirty="0" err="1">
                <a:latin typeface="+mn-lt"/>
              </a:rPr>
              <a:t>enhancement</a:t>
            </a:r>
            <a:r>
              <a:rPr lang="nl-NL" sz="2400" b="1" i="0" dirty="0">
                <a:latin typeface="+mn-lt"/>
              </a:rPr>
              <a:t> (DCE) shows </a:t>
            </a:r>
            <a:r>
              <a:rPr lang="nl-NL" sz="2400" b="1" i="0" dirty="0" err="1">
                <a:latin typeface="+mn-lt"/>
              </a:rPr>
              <a:t>rapid</a:t>
            </a:r>
            <a:r>
              <a:rPr lang="nl-NL" sz="2400" b="1" i="0" dirty="0">
                <a:latin typeface="+mn-lt"/>
              </a:rPr>
              <a:t> </a:t>
            </a:r>
            <a:r>
              <a:rPr lang="nl-NL" sz="2400" b="1" i="0" dirty="0" err="1">
                <a:latin typeface="+mn-lt"/>
              </a:rPr>
              <a:t>enhancement</a:t>
            </a:r>
            <a:r>
              <a:rPr lang="nl-NL" sz="2400" b="1" i="0" dirty="0">
                <a:latin typeface="+mn-lt"/>
              </a:rPr>
              <a:t> in </a:t>
            </a:r>
            <a:r>
              <a:rPr lang="nl-NL" sz="2400" b="1" i="0" dirty="0" err="1">
                <a:latin typeface="+mn-lt"/>
              </a:rPr>
              <a:t>the</a:t>
            </a:r>
            <a:r>
              <a:rPr lang="nl-NL" sz="2400" b="1" i="0" dirty="0">
                <a:latin typeface="+mn-lt"/>
              </a:rPr>
              <a:t> </a:t>
            </a:r>
            <a:r>
              <a:rPr lang="nl-NL" sz="2400" b="1" i="0" dirty="0" err="1">
                <a:latin typeface="+mn-lt"/>
              </a:rPr>
              <a:t>same</a:t>
            </a:r>
            <a:r>
              <a:rPr lang="nl-NL" sz="2400" b="1" i="0" dirty="0">
                <a:latin typeface="+mn-lt"/>
              </a:rPr>
              <a:t> </a:t>
            </a:r>
            <a:r>
              <a:rPr lang="nl-NL" sz="2400" b="1" i="0" dirty="0" err="1">
                <a:latin typeface="+mn-lt"/>
              </a:rPr>
              <a:t>patient</a:t>
            </a:r>
            <a:endParaRPr lang="nl-NL" sz="2400" b="1" i="0" dirty="0">
              <a:latin typeface="+mn-lt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C523D2-24B5-4037-9640-99EE27CD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7E4C9-BC90-4B35-B051-3611718DD89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Dynamic hand">
            <a:hlinkClick r:id="" action="ppaction://media"/>
            <a:extLst>
              <a:ext uri="{FF2B5EF4-FFF2-40B4-BE49-F238E27FC236}">
                <a16:creationId xmlns:a16="http://schemas.microsoft.com/office/drawing/2014/main" id="{01C65F58-A413-462C-9451-0F4432EA759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2402" y="957035"/>
            <a:ext cx="8164005" cy="4471364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496CA3D-BFCE-43BD-A0DB-7AB8EA99FEEC}"/>
              </a:ext>
            </a:extLst>
          </p:cNvPr>
          <p:cNvSpPr txBox="1"/>
          <p:nvPr/>
        </p:nvSpPr>
        <p:spPr>
          <a:xfrm>
            <a:off x="2125726" y="592518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FF00"/>
                </a:solidFill>
                <a:latin typeface="+mn-lt"/>
              </a:rPr>
              <a:t>DCE-MRI </a:t>
            </a:r>
            <a:r>
              <a:rPr lang="nl-NL" sz="2000" dirty="0">
                <a:latin typeface="+mn-lt"/>
              </a:rPr>
              <a:t>video shows </a:t>
            </a:r>
            <a:r>
              <a:rPr lang="nl-NL" sz="2000" dirty="0" err="1">
                <a:latin typeface="+mn-lt"/>
              </a:rPr>
              <a:t>immediate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enhancement</a:t>
            </a:r>
            <a:r>
              <a:rPr lang="nl-NL" sz="2000" dirty="0">
                <a:latin typeface="+mn-lt"/>
              </a:rPr>
              <a:t> &lt;3sec of arterial </a:t>
            </a:r>
            <a:r>
              <a:rPr lang="nl-NL" sz="2000" dirty="0" err="1">
                <a:latin typeface="+mn-lt"/>
              </a:rPr>
              <a:t>enhancement</a:t>
            </a:r>
            <a:endParaRPr lang="nl-NL" sz="2000" dirty="0">
              <a:latin typeface="+mn-lt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0DE62F6-4206-4169-86E7-1ACA4BFB87F5}"/>
              </a:ext>
            </a:extLst>
          </p:cNvPr>
          <p:cNvSpPr/>
          <p:nvPr/>
        </p:nvSpPr>
        <p:spPr>
          <a:xfrm>
            <a:off x="8688288" y="997832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  <a:highlight>
                  <a:srgbClr val="0000FF"/>
                </a:highlight>
                <a:latin typeface="Arial"/>
              </a:rPr>
              <a:t>DCE-MRI</a:t>
            </a:r>
            <a:endParaRPr lang="en-GB" dirty="0">
              <a:solidFill>
                <a:srgbClr val="FFFFFF"/>
              </a:solidFill>
              <a:highlight>
                <a:srgbClr val="0000FF"/>
              </a:highligh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1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F4EDA-183A-48EC-8B6D-D1050C85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i="0" dirty="0">
                <a:latin typeface="+mn-lt"/>
              </a:rPr>
              <a:t>Take home </a:t>
            </a:r>
            <a:r>
              <a:rPr lang="en-US" sz="2400" b="1" i="0" dirty="0">
                <a:latin typeface="+mn-lt"/>
              </a:rPr>
              <a:t>messages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29F50C-1354-4D44-B5AF-94F5E8E46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FF00"/>
              </a:buClr>
              <a:buNone/>
            </a:pPr>
            <a:r>
              <a:rPr lang="en-US" sz="2000" dirty="0">
                <a:solidFill>
                  <a:srgbClr val="FFFF00"/>
                </a:solidFill>
              </a:rPr>
              <a:t>Several x-ray and multiple MRI features help differentiate between a CS2 and ACT/CS1 and allow for improved customized treatment.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X-ray</a:t>
            </a:r>
            <a:r>
              <a:rPr lang="en-US" sz="2400" dirty="0"/>
              <a:t> features in favor of CS-2: </a:t>
            </a:r>
            <a:r>
              <a:rPr lang="en-US" sz="2400" dirty="0">
                <a:solidFill>
                  <a:srgbClr val="FFFFFF"/>
                </a:solidFill>
              </a:rPr>
              <a:t>Periosteal reaction, expansion of the medullary canal, cortical breakthrough and large osteolytic component (&gt;50%).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FFFFFF"/>
              </a:solidFill>
            </a:endParaRP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MRI</a:t>
            </a:r>
            <a:r>
              <a:rPr lang="en-US" sz="2400" dirty="0">
                <a:solidFill>
                  <a:srgbClr val="FFFFFF"/>
                </a:solidFill>
              </a:rPr>
              <a:t> features in favor of CS-2: Soft tissue mass, periosteal reaction, reactive soft tissue edema, peri-tumoral intraosseous edema, </a:t>
            </a:r>
            <a:r>
              <a:rPr lang="en-US" sz="2400" dirty="0">
                <a:solidFill>
                  <a:srgbClr val="FFFFFF"/>
                </a:solidFill>
                <a:cs typeface="Calibri" panose="020F0502020204030204" pitchFamily="34" charset="0"/>
              </a:rPr>
              <a:t>e</a:t>
            </a:r>
            <a:r>
              <a:rPr lang="en-US" sz="24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xpansion of the medullary canal with thinner cortex, rapid </a:t>
            </a:r>
            <a:r>
              <a:rPr lang="en-US" sz="240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enhancement and </a:t>
            </a:r>
            <a:r>
              <a:rPr lang="en-US" sz="2400">
                <a:solidFill>
                  <a:srgbClr val="FFFFFF"/>
                </a:solidFill>
              </a:rPr>
              <a:t>cortical </a:t>
            </a:r>
            <a:r>
              <a:rPr lang="en-US" sz="2400" dirty="0">
                <a:solidFill>
                  <a:srgbClr val="FFFFFF"/>
                </a:solidFill>
              </a:rPr>
              <a:t>breakthrough.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8F4898-69E2-4C54-95AD-FF6F2A95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7E4C9-BC90-4B35-B051-3611718DD89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6" descr="https://am3pap002files.storage.live.com/y4pJoypHtkbBj8tj5jqqh3fIG1FjN0_JB-OLScIitHuMO6p9lkc6EwW9l0jpvFkz3GLTHaFSkupDURJEKfrUzOiPTjQZsRq5o6D7eMPIeQeSvu-bWA5Zo13rGEJQGSYD8IC_FXGICKgMQfsh9O7ZYHpGLVP6nAxXycYKPuHfhd4fwR6rvRjKYO7EqnGPc3MhCuQ/CS%202%20x%20femur%20lateraal%20osteolyse%20expansion%20mooi.jpg?psid=1&amp;width=702&amp;height=850">
            <a:extLst>
              <a:ext uri="{FF2B5EF4-FFF2-40B4-BE49-F238E27FC236}">
                <a16:creationId xmlns:a16="http://schemas.microsoft.com/office/drawing/2014/main" id="{3A797E21-91DF-4FBC-8953-5792AEC9A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t="12457" r="11132" b="8730"/>
          <a:stretch/>
        </p:blipFill>
        <p:spPr bwMode="auto">
          <a:xfrm>
            <a:off x="158961" y="2361270"/>
            <a:ext cx="1249354" cy="18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463FEB-EC5F-4DD4-8944-53F4F04CC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31800" r="35825" b="8001"/>
          <a:stretch/>
        </p:blipFill>
        <p:spPr>
          <a:xfrm>
            <a:off x="78862" y="5024508"/>
            <a:ext cx="1398848" cy="14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909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B2E4FD"/>
      </a:dk1>
      <a:lt1>
        <a:srgbClr val="FFFFFF"/>
      </a:lt1>
      <a:dk2>
        <a:srgbClr val="111166"/>
      </a:dk2>
      <a:lt2>
        <a:srgbClr val="111166"/>
      </a:lt2>
      <a:accent1>
        <a:srgbClr val="119DF9"/>
      </a:accent1>
      <a:accent2>
        <a:srgbClr val="117FE4"/>
      </a:accent2>
      <a:accent3>
        <a:srgbClr val="AAAAB8"/>
      </a:accent3>
      <a:accent4>
        <a:srgbClr val="DADADA"/>
      </a:accent4>
      <a:accent5>
        <a:srgbClr val="AACCFB"/>
      </a:accent5>
      <a:accent6>
        <a:srgbClr val="0E72CF"/>
      </a:accent6>
      <a:hlink>
        <a:srgbClr val="1161C6"/>
      </a:hlink>
      <a:folHlink>
        <a:srgbClr val="114DB3"/>
      </a:folHlink>
    </a:clrScheme>
    <a:fontScheme name="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B2E4FD"/>
        </a:dk1>
        <a:lt1>
          <a:srgbClr val="FFFFFF"/>
        </a:lt1>
        <a:dk2>
          <a:srgbClr val="111166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AAAAB8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5" baseType="lpstr">
      <vt:lpstr>Kantoorthema</vt:lpstr>
      <vt:lpstr>Blank Presentation</vt:lpstr>
      <vt:lpstr>Case: 19 year old female: 1 radiologist diagnosed ACT, 3 CS-2. Histopathology: CS-2</vt:lpstr>
      <vt:lpstr>Dynamic contrast enhancement (DCE) shows rapid enhancement in the same patient</vt:lpstr>
      <vt:lpstr>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9</cp:revision>
  <dcterms:created xsi:type="dcterms:W3CDTF">2012-07-30T23:35:21Z</dcterms:created>
  <dcterms:modified xsi:type="dcterms:W3CDTF">2022-05-04T18:16:29Z</dcterms:modified>
</cp:coreProperties>
</file>