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1D98F-C06B-4C84-BEA9-FC72516889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CD2CFE-5D3A-444B-8E94-B024A522DF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47172-7B9B-4A19-AEAC-330701C66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38C3-9F9B-4D4B-AEFF-E62E6A6FC56E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C8B6A-5F1C-4F12-A69D-7090ACEC5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C86E5E-8231-4A46-89EA-4A28B0202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7232-D7DE-4A48-AAC9-6008957D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21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0382B-F96A-4CAF-9E4C-85A816234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60637D-BB8D-4648-BC9C-4CB840B03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4A2BD-9660-4EEC-9C64-D79CB0A67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38C3-9F9B-4D4B-AEFF-E62E6A6FC56E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B3340-A44C-456B-814B-E867A8BC3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A789F-9817-48DE-AD4A-25737A4E6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7232-D7DE-4A48-AAC9-6008957D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299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96BE1B-A268-432D-B754-2B9E278E1D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5FD812-F069-421C-8891-5C1BCC013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BE316-4886-43D5-A04A-B722EC10D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38C3-9F9B-4D4B-AEFF-E62E6A6FC56E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A7199-66B3-49B6-9DDA-A53DF1BF2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923E1-125D-407E-B778-9B6E378E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7232-D7DE-4A48-AAC9-6008957D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8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E5F88-F19C-40FC-A7EC-80DE07B45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DC3E3-5FE9-46D9-9A86-40764E770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093AE-663B-4FA1-A1E3-6B9C21E50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38C3-9F9B-4D4B-AEFF-E62E6A6FC56E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08126-C0FE-4FD0-837A-AE1833F1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CB8ED-042D-470A-AE90-47A701CB4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7232-D7DE-4A48-AAC9-6008957D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180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EEE38-534A-404D-B6A5-F30ABB6D4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764830-88E4-4063-951F-3F4CAB75B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72F36-D72E-4E41-B08A-BF17F3F83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38C3-9F9B-4D4B-AEFF-E62E6A6FC56E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E002A-91B0-4615-95EF-80F224BC2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603B49-8191-474A-BE68-898B50FFA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7232-D7DE-4A48-AAC9-6008957D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749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62C53-83F9-46EE-908E-0E00C41C3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37F88-5917-476B-9C37-AF822597D0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DAA5FF-61A4-4763-9E7F-C25F94495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6F6CF8-17F1-42CA-869A-F458F9819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38C3-9F9B-4D4B-AEFF-E62E6A6FC56E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DF602F-1AE1-40D9-B1C0-6173660D1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CEF6A7-DC80-48D0-B1AD-E08388ED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7232-D7DE-4A48-AAC9-6008957D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761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880F3-357D-4188-B20D-2775179D8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D81870-8276-4434-8166-798192DAE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23C15-D0AE-4826-AB40-AC27C18929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A0C642-6135-4C9E-8BC7-92D4FD44B1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CBE067-A317-42B5-9ADC-91EB583129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7C8520-ED57-46EC-A400-A6130246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38C3-9F9B-4D4B-AEFF-E62E6A6FC56E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15A4D0-5759-4DF8-9729-E8B199DFE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D40139-E8CC-45B2-8AB3-DE9129411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7232-D7DE-4A48-AAC9-6008957D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24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23186-0279-4581-BE6D-55A4A16B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FD4A24-A788-4EDB-B0F2-B264A8AEF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38C3-9F9B-4D4B-AEFF-E62E6A6FC56E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856C18-5191-428C-A2A3-3F4607F1F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E04921-FA72-482F-B199-20A858877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7232-D7DE-4A48-AAC9-6008957D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133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8340EF-C72B-4061-9905-BF7AEC912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38C3-9F9B-4D4B-AEFF-E62E6A6FC56E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DC4F6E-3C1E-4C24-8B0F-62339521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FF3280-F907-4B3B-A74D-1FCEC4E3E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7232-D7DE-4A48-AAC9-6008957D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39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39447-4BB1-4294-AF24-9ECD5F49B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3802-5292-48C6-A089-E46C5F2DC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FD30B6-3CE9-4A2E-8A7B-2AFEC27BF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6BBA1-8F96-42B1-A5F8-C1297A7B0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38C3-9F9B-4D4B-AEFF-E62E6A6FC56E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B6CDA8-1440-44E8-82FD-353F94744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63E8E6-E920-483B-AC2B-5832AA02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7232-D7DE-4A48-AAC9-6008957D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393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1BE04-E6BD-48F8-B674-02A00EF15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56D985-F5C0-4EA4-AF12-1C9024F418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9F9A42-4A59-4826-A86A-C6C8F72F1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D22B9-48A2-4288-8B34-23030238A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38C3-9F9B-4D4B-AEFF-E62E6A6FC56E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61923-E2A7-4B5D-8107-25F4063B7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7E70F2-F753-4FA2-AF2D-D9383066B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7232-D7DE-4A48-AAC9-6008957D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166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B74801-0756-4436-A171-228B7FF5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437AB-4CF3-4507-9698-FB4A33F43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C50F8-6D18-4A83-957A-4987009269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938C3-9F9B-4D4B-AEFF-E62E6A6FC56E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4A2F0-7A42-4FE8-891A-40290AB596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7ADD7-E0B8-4E30-AD42-B627304C29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07232-D7DE-4A48-AAC9-6008957D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86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73F58DE0-91AB-4579-A49C-318B22E67D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43" t="24763" r="23537" b="9247"/>
          <a:stretch/>
        </p:blipFill>
        <p:spPr>
          <a:xfrm>
            <a:off x="3298128" y="1547948"/>
            <a:ext cx="3033247" cy="3840482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D3365E56-AB53-42B5-A7E8-35B116BB30F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73" t="24000" r="24032" b="12762"/>
          <a:stretch/>
        </p:blipFill>
        <p:spPr>
          <a:xfrm>
            <a:off x="6212840" y="1547949"/>
            <a:ext cx="3042309" cy="3840481"/>
          </a:xfrm>
          <a:prstGeom prst="rect">
            <a:avLst/>
          </a:prstGeom>
        </p:spPr>
      </p:pic>
      <p:pic>
        <p:nvPicPr>
          <p:cNvPr id="9" name="Picture 8" descr="A close-up of the brain&#10;&#10;Description automatically generated with low confidence">
            <a:extLst>
              <a:ext uri="{FF2B5EF4-FFF2-40B4-BE49-F238E27FC236}">
                <a16:creationId xmlns:a16="http://schemas.microsoft.com/office/drawing/2014/main" id="{BFBF99A7-34B7-4F7D-8C29-A142C3BC39D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73" t="19811" r="24032" b="11427"/>
          <a:stretch/>
        </p:blipFill>
        <p:spPr>
          <a:xfrm>
            <a:off x="9248963" y="1547948"/>
            <a:ext cx="2797912" cy="3840482"/>
          </a:xfrm>
          <a:prstGeom prst="rect">
            <a:avLst/>
          </a:prstGeom>
        </p:spPr>
      </p:pic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3B84BBC-3334-411D-8B93-F82E00B622A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21" t="31238" r="24984" b="12762"/>
          <a:stretch/>
        </p:blipFill>
        <p:spPr>
          <a:xfrm>
            <a:off x="0" y="1547948"/>
            <a:ext cx="3435531" cy="3840482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E322AFC-184A-4D26-B6D2-D0B46BDED908}"/>
              </a:ext>
            </a:extLst>
          </p:cNvPr>
          <p:cNvCxnSpPr>
            <a:cxnSpLocks/>
          </p:cNvCxnSpPr>
          <p:nvPr/>
        </p:nvCxnSpPr>
        <p:spPr>
          <a:xfrm flipV="1">
            <a:off x="5151413" y="2881699"/>
            <a:ext cx="265624" cy="4191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E373D34-7035-44EA-B553-3017ED6D802E}"/>
              </a:ext>
            </a:extLst>
          </p:cNvPr>
          <p:cNvCxnSpPr>
            <a:cxnSpLocks/>
          </p:cNvCxnSpPr>
          <p:nvPr/>
        </p:nvCxnSpPr>
        <p:spPr>
          <a:xfrm flipV="1">
            <a:off x="8074070" y="3049089"/>
            <a:ext cx="265624" cy="4191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6C6A09F-FC03-47E0-9076-E9D4F754871D}"/>
              </a:ext>
            </a:extLst>
          </p:cNvPr>
          <p:cNvSpPr txBox="1"/>
          <p:nvPr/>
        </p:nvSpPr>
        <p:spPr>
          <a:xfrm>
            <a:off x="2488202" y="2324100"/>
            <a:ext cx="522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AITFL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AE8AFB-BD23-488F-80A8-2D506191D8E8}"/>
              </a:ext>
            </a:extLst>
          </p:cNvPr>
          <p:cNvSpPr txBox="1"/>
          <p:nvPr/>
        </p:nvSpPr>
        <p:spPr>
          <a:xfrm>
            <a:off x="11226800" y="2743200"/>
            <a:ext cx="4723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ATFL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35CA3B-E5F0-4D7E-BEE3-3A9E181A4A5D}"/>
              </a:ext>
            </a:extLst>
          </p:cNvPr>
          <p:cNvSpPr txBox="1"/>
          <p:nvPr/>
        </p:nvSpPr>
        <p:spPr>
          <a:xfrm>
            <a:off x="3897902" y="794068"/>
            <a:ext cx="3283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Previous sprain with chronic pain</a:t>
            </a:r>
          </a:p>
        </p:txBody>
      </p:sp>
    </p:spTree>
    <p:extLst>
      <p:ext uri="{BB962C8B-B14F-4D97-AF65-F5344CB8AC3E}">
        <p14:creationId xmlns:p14="http://schemas.microsoft.com/office/powerpoint/2010/main" val="564988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, text&#10;&#10;Description automatically generated with medium confidence">
            <a:extLst>
              <a:ext uri="{FF2B5EF4-FFF2-40B4-BE49-F238E27FC236}">
                <a16:creationId xmlns:a16="http://schemas.microsoft.com/office/drawing/2014/main" id="{74A2B9FA-BE3F-4870-A7B3-9F8CB34092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5" t="25142" r="26698" b="18857"/>
          <a:stretch/>
        </p:blipFill>
        <p:spPr>
          <a:xfrm>
            <a:off x="5276677" y="770712"/>
            <a:ext cx="3891272" cy="4715692"/>
          </a:xfrm>
          <a:prstGeom prst="rect">
            <a:avLst/>
          </a:prstGeo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5C308308-5E2E-43FA-8E65-EAF9712840E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3" t="15620" r="27079" b="20190"/>
          <a:stretch/>
        </p:blipFill>
        <p:spPr>
          <a:xfrm>
            <a:off x="2702553" y="770712"/>
            <a:ext cx="3052353" cy="4715692"/>
          </a:xfrm>
          <a:prstGeom prst="rect">
            <a:avLst/>
          </a:prstGeom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A04AD5B4-72D7-4ED5-BB2A-D1378564B9C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20" t="5334" r="28413" b="25905"/>
          <a:stretch/>
        </p:blipFill>
        <p:spPr>
          <a:xfrm>
            <a:off x="0" y="770713"/>
            <a:ext cx="2926080" cy="4715691"/>
          </a:xfrm>
          <a:prstGeom prst="rect">
            <a:avLst/>
          </a:prstGeom>
        </p:spPr>
      </p:pic>
      <p:pic>
        <p:nvPicPr>
          <p:cNvPr id="9" name="Picture 8" descr="A close-up of a human skull&#10;&#10;Description automatically generated with medium confidence">
            <a:extLst>
              <a:ext uri="{FF2B5EF4-FFF2-40B4-BE49-F238E27FC236}">
                <a16:creationId xmlns:a16="http://schemas.microsoft.com/office/drawing/2014/main" id="{47CCBFC2-30CA-445E-9CE9-0237CD5702C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40" t="23048" r="29174" b="31999"/>
          <a:stretch/>
        </p:blipFill>
        <p:spPr>
          <a:xfrm>
            <a:off x="9098279" y="3418256"/>
            <a:ext cx="3052352" cy="3583855"/>
          </a:xfrm>
          <a:prstGeom prst="rect">
            <a:avLst/>
          </a:prstGeom>
        </p:spPr>
      </p:pic>
      <p:pic>
        <p:nvPicPr>
          <p:cNvPr id="1026" name="Picture 2" descr="Accessory Anterior Inferior Tibiofibular (Bassett's) Ligament - Radsource">
            <a:extLst>
              <a:ext uri="{FF2B5EF4-FFF2-40B4-BE49-F238E27FC236}">
                <a16:creationId xmlns:a16="http://schemas.microsoft.com/office/drawing/2014/main" id="{1FD74540-2D3C-4E1D-82A2-EFF411D589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b="21378"/>
          <a:stretch/>
        </p:blipFill>
        <p:spPr bwMode="auto">
          <a:xfrm>
            <a:off x="9098279" y="-71846"/>
            <a:ext cx="3052353" cy="3500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775E31C-37A9-4120-BE51-3F9DB252A96D}"/>
              </a:ext>
            </a:extLst>
          </p:cNvPr>
          <p:cNvCxnSpPr/>
          <p:nvPr/>
        </p:nvCxnSpPr>
        <p:spPr>
          <a:xfrm flipH="1">
            <a:off x="1976124" y="2911680"/>
            <a:ext cx="127000" cy="43375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31A437D-8AB6-4A7E-9412-3B85C9608A79}"/>
              </a:ext>
            </a:extLst>
          </p:cNvPr>
          <p:cNvCxnSpPr/>
          <p:nvPr/>
        </p:nvCxnSpPr>
        <p:spPr>
          <a:xfrm flipH="1">
            <a:off x="2212338" y="3061678"/>
            <a:ext cx="127000" cy="43375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36B3357-107F-4F29-8480-DF87545BA9D6}"/>
              </a:ext>
            </a:extLst>
          </p:cNvPr>
          <p:cNvCxnSpPr>
            <a:cxnSpLocks/>
          </p:cNvCxnSpPr>
          <p:nvPr/>
        </p:nvCxnSpPr>
        <p:spPr>
          <a:xfrm flipV="1">
            <a:off x="7657357" y="2324100"/>
            <a:ext cx="265624" cy="4191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407F560-7E8A-440B-90F4-4E635AF670DE}"/>
              </a:ext>
            </a:extLst>
          </p:cNvPr>
          <p:cNvSpPr txBox="1"/>
          <p:nvPr/>
        </p:nvSpPr>
        <p:spPr>
          <a:xfrm>
            <a:off x="5105733" y="2625361"/>
            <a:ext cx="522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AITFL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7783BBF-85E1-42D0-BA1B-0B6AC93115CD}"/>
              </a:ext>
            </a:extLst>
          </p:cNvPr>
          <p:cNvCxnSpPr>
            <a:cxnSpLocks/>
          </p:cNvCxnSpPr>
          <p:nvPr/>
        </p:nvCxnSpPr>
        <p:spPr>
          <a:xfrm flipV="1">
            <a:off x="10526478" y="5006005"/>
            <a:ext cx="265624" cy="4191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FEAEE99-D121-4073-8595-3A056E0BCB60}"/>
              </a:ext>
            </a:extLst>
          </p:cNvPr>
          <p:cNvCxnSpPr>
            <a:cxnSpLocks/>
          </p:cNvCxnSpPr>
          <p:nvPr/>
        </p:nvCxnSpPr>
        <p:spPr>
          <a:xfrm flipV="1">
            <a:off x="10959357" y="5181244"/>
            <a:ext cx="265624" cy="4191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864EE14-AAF0-4768-B3BB-99A098BE1213}"/>
              </a:ext>
            </a:extLst>
          </p:cNvPr>
          <p:cNvSpPr txBox="1"/>
          <p:nvPr/>
        </p:nvSpPr>
        <p:spPr>
          <a:xfrm>
            <a:off x="868023" y="5927891"/>
            <a:ext cx="7521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Thickened BASSETT’S ligament (accessory slip of AITFL) with chondral abrasion</a:t>
            </a:r>
          </a:p>
        </p:txBody>
      </p:sp>
    </p:spTree>
    <p:extLst>
      <p:ext uri="{BB962C8B-B14F-4D97-AF65-F5344CB8AC3E}">
        <p14:creationId xmlns:p14="http://schemas.microsoft.com/office/powerpoint/2010/main" val="4040416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20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Thompson, Graeme (RTH) OUH</dc:creator>
  <cp:lastModifiedBy>Thompson, Graeme (RTH) OUH</cp:lastModifiedBy>
  <cp:revision>1</cp:revision>
  <dcterms:created xsi:type="dcterms:W3CDTF">2022-05-06T13:36:04Z</dcterms:created>
  <dcterms:modified xsi:type="dcterms:W3CDTF">2022-05-06T13:54:09Z</dcterms:modified>
</cp:coreProperties>
</file>