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058A-B45F-4EC1-8558-A4D9C99E9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51A14-33E4-47CD-AE47-735ED3661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D469E-52EE-469F-852E-FA49FFAE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6B579-A7EE-4CB7-97E7-29983A2A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1D89-FB3A-4BFA-813B-ECA13941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4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D22A-FEC6-482B-B4D2-149F3944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720E0-B854-4A0E-871E-25D67C289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E27BF-5AAF-4661-BCD2-D966C547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7BCB2-C28C-4F41-826A-D4E5C169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9D1A-74E2-4CD1-A0E7-50ABFE95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9F4F1-1FBD-4826-B033-AB9CA2A31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D70DB-2968-4460-B0B8-1692FE0CC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F7695-1A8D-46E8-98AC-ADAF4361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7A50B-B88F-4590-8CD7-C33A1F9C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B386A-8C8B-4CCB-A366-D8BEC905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8EF0-A846-49C2-AD32-74D68474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D96FC-A713-46C6-A937-559DC027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C1600-DBEF-4A05-8301-C273C346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C7C2-8A86-4657-B168-428874F2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2B18-00C7-4702-9E4E-3E000C99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0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CAD1-1A34-42E2-B833-3E5A0C24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96EF6-AC38-459F-81DA-482C4E980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76679-88FA-4DC1-8C44-62E6A20A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28B59-7A9B-4E64-B314-1D5ECD8B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EFA4A-02E1-48B9-8499-1E8F40D2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9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A8F3-73D8-467B-A664-12F14915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977F-352F-47F8-8227-8709396F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9C0FF-BC02-4709-A36B-91CC3409D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85A0B-C82F-4732-B0DC-5D179A23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1576B-A20B-42C3-9B6C-9463FFEE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5AA00-C620-496A-9DED-4E4FF97B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7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ADC4-7BB0-4D01-8C61-53C9EBE9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0B11B-3D15-42FA-81B1-205BFA14E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B82E0-D16A-466B-8B4B-3CF1217B9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18BA2-ABD4-4155-9098-1C4593518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F1217-DF69-4556-B452-D719F1062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12067-7A39-444E-9C66-063C3388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0A49B-F648-4F78-ADA4-001B3891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8E383-4CF8-4BEF-B877-88F71401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8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9BDC-3019-486C-B46E-E0036542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94CBC-0190-4B29-906B-319C7624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6238E-F50A-4A99-BD11-556C2AE7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08B8A-3E5E-4449-8E01-248649E4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DB515-4E66-4780-86A7-59FB6CC2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BC286-099B-4D05-A29A-EED811D8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85216-F075-4533-9A0E-569D8019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3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9E132-BBA0-4E56-AACF-53B0A377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682DD-D171-4213-B0CE-B14AE23B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78667-8DAB-47DB-B22B-1E5849E52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DF721-922C-4773-841F-28EDAF81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B2C54-5C89-4317-849B-237E4A18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83F25-97DE-408D-9F7A-50660C88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5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7C59-675E-4D37-8151-B9A57D64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B4521-3D33-4A56-B2E6-493332E1E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1A7B6-37D7-47C5-8970-0FD83839C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A3469-B9AB-4A00-8D6E-637ED251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5305C-CF66-4CED-B12C-22FD4C87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25AD1-1ECD-408E-89FB-49AFB3AF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51B8D-09C6-43C2-9319-87830921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5DAC-B543-433F-9AAB-30DDEB8DA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741FD-AFCF-46D8-9D29-6DD4A3DE7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9847-2F43-4BB2-8409-AC9CD3B6D1D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449-B724-4C13-BA41-C8592B984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9D0EC-0D0D-4C6A-BDCA-A89CF64B1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439B-CFDE-4204-9151-4083AC95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8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0F2B-9E49-4928-9B45-40EAE16DE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49F with progressive neuropathic symptoms, particularly in L hand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36FC8-45FA-4F3F-9006-F64186EF3A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Smoker, </a:t>
            </a:r>
            <a:r>
              <a:rPr lang="en-US" dirty="0" err="1">
                <a:solidFill>
                  <a:schemeClr val="bg1"/>
                </a:solidFill>
              </a:rPr>
              <a:t>othwewise</a:t>
            </a:r>
            <a:r>
              <a:rPr lang="en-US" dirty="0">
                <a:solidFill>
                  <a:schemeClr val="bg1"/>
                </a:solidFill>
              </a:rPr>
              <a:t>, healthy.</a:t>
            </a:r>
          </a:p>
          <a:p>
            <a:r>
              <a:rPr lang="en-US" dirty="0">
                <a:solidFill>
                  <a:schemeClr val="bg1"/>
                </a:solidFill>
              </a:rPr>
              <a:t>No prior radiation.  Normal renal function.</a:t>
            </a:r>
          </a:p>
        </p:txBody>
      </p:sp>
    </p:spTree>
    <p:extLst>
      <p:ext uri="{BB962C8B-B14F-4D97-AF65-F5344CB8AC3E}">
        <p14:creationId xmlns:p14="http://schemas.microsoft.com/office/powerpoint/2010/main" val="323387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se&#10;&#10;Description automatically generated">
            <a:extLst>
              <a:ext uri="{FF2B5EF4-FFF2-40B4-BE49-F238E27FC236}">
                <a16:creationId xmlns:a16="http://schemas.microsoft.com/office/drawing/2014/main" id="{3616E4F9-3640-40FE-8227-ADD08A2E5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7643" r="25216"/>
          <a:stretch/>
        </p:blipFill>
        <p:spPr>
          <a:xfrm>
            <a:off x="935590" y="327302"/>
            <a:ext cx="3870543" cy="3101698"/>
          </a:xfrm>
          <a:prstGeom prst="rect">
            <a:avLst/>
          </a:prstGeom>
        </p:spPr>
      </p:pic>
      <p:pic>
        <p:nvPicPr>
          <p:cNvPr id="7" name="Picture 6" descr="A picture containing text, chain, close, glass&#10;&#10;Description automatically generated">
            <a:extLst>
              <a:ext uri="{FF2B5EF4-FFF2-40B4-BE49-F238E27FC236}">
                <a16:creationId xmlns:a16="http://schemas.microsoft.com/office/drawing/2014/main" id="{2DB12065-744B-462F-9D2F-018D1C37E4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3973" r="13278"/>
          <a:stretch/>
        </p:blipFill>
        <p:spPr>
          <a:xfrm>
            <a:off x="601249" y="3507465"/>
            <a:ext cx="4204884" cy="3201728"/>
          </a:xfrm>
          <a:prstGeom prst="rect">
            <a:avLst/>
          </a:prstGeom>
        </p:spPr>
      </p:pic>
      <p:pic>
        <p:nvPicPr>
          <p:cNvPr id="9" name="Picture 8" descr="A close-up of a fetus&#10;&#10;Description automatically generated with low confidence">
            <a:extLst>
              <a:ext uri="{FF2B5EF4-FFF2-40B4-BE49-F238E27FC236}">
                <a16:creationId xmlns:a16="http://schemas.microsoft.com/office/drawing/2014/main" id="{62ADA2C2-CAAC-4FEC-96BB-F3780DDDFC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14481" r="29366" b="2671"/>
          <a:stretch/>
        </p:blipFill>
        <p:spPr>
          <a:xfrm>
            <a:off x="8450580" y="3429000"/>
            <a:ext cx="3394553" cy="3101698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9C7F9BB-D0F8-48FA-93A8-30D959A452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5" t="3471" r="21945" b="4772"/>
          <a:stretch/>
        </p:blipFill>
        <p:spPr>
          <a:xfrm>
            <a:off x="4958166" y="578663"/>
            <a:ext cx="3885209" cy="46142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6209AC-CDB3-46B9-9B06-735304299F07}"/>
              </a:ext>
            </a:extLst>
          </p:cNvPr>
          <p:cNvSpPr txBox="1"/>
          <p:nvPr/>
        </p:nvSpPr>
        <p:spPr>
          <a:xfrm>
            <a:off x="212942" y="475989"/>
            <a:ext cx="174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C3-4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99FDA-D25E-4510-8A07-252EA9A1D966}"/>
              </a:ext>
            </a:extLst>
          </p:cNvPr>
          <p:cNvSpPr txBox="1"/>
          <p:nvPr/>
        </p:nvSpPr>
        <p:spPr>
          <a:xfrm>
            <a:off x="10448534" y="2904419"/>
            <a:ext cx="174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C7-T1</a:t>
            </a:r>
          </a:p>
        </p:txBody>
      </p:sp>
    </p:spTree>
    <p:extLst>
      <p:ext uri="{BB962C8B-B14F-4D97-AF65-F5344CB8AC3E}">
        <p14:creationId xmlns:p14="http://schemas.microsoft.com/office/powerpoint/2010/main" val="221824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E6209AC-CDB3-46B9-9B06-735304299F07}"/>
              </a:ext>
            </a:extLst>
          </p:cNvPr>
          <p:cNvSpPr txBox="1"/>
          <p:nvPr/>
        </p:nvSpPr>
        <p:spPr>
          <a:xfrm>
            <a:off x="212942" y="475989"/>
            <a:ext cx="174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C3-4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99FDA-D25E-4510-8A07-252EA9A1D966}"/>
              </a:ext>
            </a:extLst>
          </p:cNvPr>
          <p:cNvSpPr txBox="1"/>
          <p:nvPr/>
        </p:nvSpPr>
        <p:spPr>
          <a:xfrm>
            <a:off x="10448534" y="2904419"/>
            <a:ext cx="174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C7-T1</a:t>
            </a:r>
          </a:p>
        </p:txBody>
      </p:sp>
      <p:pic>
        <p:nvPicPr>
          <p:cNvPr id="3" name="Picture 2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8D1B3508-9B87-4DF2-BE4E-E5C4E1060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21417" r="23271" b="12948"/>
          <a:stretch/>
        </p:blipFill>
        <p:spPr>
          <a:xfrm>
            <a:off x="8820962" y="45196"/>
            <a:ext cx="3158096" cy="2859223"/>
          </a:xfrm>
          <a:prstGeom prst="rect">
            <a:avLst/>
          </a:prstGeom>
        </p:spPr>
      </p:pic>
      <p:pic>
        <p:nvPicPr>
          <p:cNvPr id="6" name="Picture 5" descr="A carved pumpkin with a face&#10;&#10;Description automatically generated with low confidence">
            <a:extLst>
              <a:ext uri="{FF2B5EF4-FFF2-40B4-BE49-F238E27FC236}">
                <a16:creationId xmlns:a16="http://schemas.microsoft.com/office/drawing/2014/main" id="{D3D60A8D-E7CB-4FC2-B20A-D04263E0F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2" t="4257" r="18990" b="18652"/>
          <a:stretch/>
        </p:blipFill>
        <p:spPr>
          <a:xfrm>
            <a:off x="130702" y="1036320"/>
            <a:ext cx="2783455" cy="2840736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A69F844-4A2E-449A-BBB1-BBDE3873F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10845" r="15127"/>
          <a:stretch/>
        </p:blipFill>
        <p:spPr>
          <a:xfrm>
            <a:off x="8331822" y="3429000"/>
            <a:ext cx="3647236" cy="3343855"/>
          </a:xfrm>
          <a:prstGeom prst="rect">
            <a:avLst/>
          </a:prstGeom>
        </p:spPr>
      </p:pic>
      <p:pic>
        <p:nvPicPr>
          <p:cNvPr id="15" name="Picture 14" descr="A close-up of a skull&#10;&#10;Description automatically generated with low confidence">
            <a:extLst>
              <a:ext uri="{FF2B5EF4-FFF2-40B4-BE49-F238E27FC236}">
                <a16:creationId xmlns:a16="http://schemas.microsoft.com/office/drawing/2014/main" id="{E75F6FA1-4020-4369-B429-5AF823A387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9" t="3910" r="28633"/>
          <a:stretch/>
        </p:blipFill>
        <p:spPr>
          <a:xfrm>
            <a:off x="2907226" y="329184"/>
            <a:ext cx="3155134" cy="4675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CD7D49-BEB7-4B83-8CF9-1404FFE8F3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1" r="29317" b="22542"/>
          <a:stretch/>
        </p:blipFill>
        <p:spPr>
          <a:xfrm>
            <a:off x="5367544" y="1493294"/>
            <a:ext cx="3291268" cy="36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9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ain&#10;&#10;Description automatically generated with medium confidence">
            <a:extLst>
              <a:ext uri="{FF2B5EF4-FFF2-40B4-BE49-F238E27FC236}">
                <a16:creationId xmlns:a16="http://schemas.microsoft.com/office/drawing/2014/main" id="{D941EB32-B34D-49F5-BF64-753EEF77A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12853" r="22204" b="15015"/>
          <a:stretch/>
        </p:blipFill>
        <p:spPr>
          <a:xfrm>
            <a:off x="463464" y="368173"/>
            <a:ext cx="3081402" cy="3060827"/>
          </a:xfrm>
          <a:prstGeom prst="rect">
            <a:avLst/>
          </a:prstGeom>
        </p:spPr>
      </p:pic>
      <p:pic>
        <p:nvPicPr>
          <p:cNvPr id="5" name="Picture 4" descr="A close-up of a fossil&#10;&#10;Description automatically generated with low confidence">
            <a:extLst>
              <a:ext uri="{FF2B5EF4-FFF2-40B4-BE49-F238E27FC236}">
                <a16:creationId xmlns:a16="http://schemas.microsoft.com/office/drawing/2014/main" id="{7C8804A3-CDB4-41A9-97B8-7748F9962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9399" r="18101" b="13710"/>
          <a:stretch/>
        </p:blipFill>
        <p:spPr>
          <a:xfrm>
            <a:off x="8041711" y="3037130"/>
            <a:ext cx="3845489" cy="3357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2DBE56-17D0-423F-9F89-58C83A61E2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6119" r="25074" b="6119"/>
          <a:stretch/>
        </p:blipFill>
        <p:spPr>
          <a:xfrm>
            <a:off x="3707705" y="419622"/>
            <a:ext cx="4171167" cy="6018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9310B9-144D-4A7B-B53F-EBABAAEDC450}"/>
              </a:ext>
            </a:extLst>
          </p:cNvPr>
          <p:cNvSpPr txBox="1"/>
          <p:nvPr/>
        </p:nvSpPr>
        <p:spPr>
          <a:xfrm>
            <a:off x="8041712" y="889348"/>
            <a:ext cx="318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T1 Post-Gad</a:t>
            </a:r>
          </a:p>
        </p:txBody>
      </p:sp>
    </p:spTree>
    <p:extLst>
      <p:ext uri="{BB962C8B-B14F-4D97-AF65-F5344CB8AC3E}">
        <p14:creationId xmlns:p14="http://schemas.microsoft.com/office/powerpoint/2010/main" val="54211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49F with progressive neuropathic symptoms, particularly in L hand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49F with progressive neuropathic symptoms, particularly in L hand</dc:title>
  <dc:creator>Sonin, Andy</dc:creator>
  <cp:lastModifiedBy>Sonin, Andy</cp:lastModifiedBy>
  <cp:revision>1</cp:revision>
  <dcterms:created xsi:type="dcterms:W3CDTF">2022-04-01T14:55:43Z</dcterms:created>
  <dcterms:modified xsi:type="dcterms:W3CDTF">2022-04-01T15:11:30Z</dcterms:modified>
</cp:coreProperties>
</file>