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4"/>
  </p:sldMasterIdLst>
  <p:notesMasterIdLst>
    <p:notesMasterId r:id="rId13"/>
  </p:notesMasterIdLst>
  <p:sldIdLst>
    <p:sldId id="260" r:id="rId5"/>
    <p:sldId id="322" r:id="rId6"/>
    <p:sldId id="699" r:id="rId7"/>
    <p:sldId id="707" r:id="rId8"/>
    <p:sldId id="708" r:id="rId9"/>
    <p:sldId id="709" r:id="rId10"/>
    <p:sldId id="719" r:id="rId11"/>
    <p:sldId id="570" r:id="rId12"/>
  </p:sldIdLst>
  <p:sldSz cx="1216977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01">
          <p15:clr>
            <a:srgbClr val="A4A3A4"/>
          </p15:clr>
        </p15:guide>
        <p15:guide id="2" orient="horz" pos="1022">
          <p15:clr>
            <a:srgbClr val="A4A3A4"/>
          </p15:clr>
        </p15:guide>
        <p15:guide id="3" orient="horz" pos="664">
          <p15:clr>
            <a:srgbClr val="A4A3A4"/>
          </p15:clr>
        </p15:guide>
        <p15:guide id="4" pos="340">
          <p15:clr>
            <a:srgbClr val="A4A3A4"/>
          </p15:clr>
        </p15:guide>
        <p15:guide id="5" pos="7325">
          <p15:clr>
            <a:srgbClr val="A4A3A4"/>
          </p15:clr>
        </p15:guide>
        <p15:guide id="6" pos="820">
          <p15:clr>
            <a:srgbClr val="A4A3A4"/>
          </p15:clr>
        </p15:guide>
        <p15:guide id="7" pos="932">
          <p15:clr>
            <a:srgbClr val="A4A3A4"/>
          </p15:clr>
        </p15:guide>
        <p15:guide id="8" pos="1412">
          <p15:clr>
            <a:srgbClr val="A4A3A4"/>
          </p15:clr>
        </p15:guide>
        <p15:guide id="9" pos="1524">
          <p15:clr>
            <a:srgbClr val="A4A3A4"/>
          </p15:clr>
        </p15:guide>
        <p15:guide id="10" pos="2002">
          <p15:clr>
            <a:srgbClr val="A4A3A4"/>
          </p15:clr>
        </p15:guide>
        <p15:guide id="11" pos="2116">
          <p15:clr>
            <a:srgbClr val="A4A3A4"/>
          </p15:clr>
        </p15:guide>
        <p15:guide id="12" pos="2592">
          <p15:clr>
            <a:srgbClr val="A4A3A4"/>
          </p15:clr>
        </p15:guide>
        <p15:guide id="13" pos="2706">
          <p15:clr>
            <a:srgbClr val="A4A3A4"/>
          </p15:clr>
        </p15:guide>
        <p15:guide id="14" pos="3184">
          <p15:clr>
            <a:srgbClr val="A4A3A4"/>
          </p15:clr>
        </p15:guide>
        <p15:guide id="15" pos="3298">
          <p15:clr>
            <a:srgbClr val="A4A3A4"/>
          </p15:clr>
        </p15:guide>
        <p15:guide id="16" pos="3776">
          <p15:clr>
            <a:srgbClr val="A4A3A4"/>
          </p15:clr>
        </p15:guide>
        <p15:guide id="17" pos="3890">
          <p15:clr>
            <a:srgbClr val="A4A3A4"/>
          </p15:clr>
        </p15:guide>
        <p15:guide id="18" pos="4368">
          <p15:clr>
            <a:srgbClr val="A4A3A4"/>
          </p15:clr>
        </p15:guide>
        <p15:guide id="19" pos="4482">
          <p15:clr>
            <a:srgbClr val="A4A3A4"/>
          </p15:clr>
        </p15:guide>
        <p15:guide id="20" pos="4960">
          <p15:clr>
            <a:srgbClr val="A4A3A4"/>
          </p15:clr>
        </p15:guide>
        <p15:guide id="21" pos="5074">
          <p15:clr>
            <a:srgbClr val="A4A3A4"/>
          </p15:clr>
        </p15:guide>
        <p15:guide id="22" pos="5552">
          <p15:clr>
            <a:srgbClr val="A4A3A4"/>
          </p15:clr>
        </p15:guide>
        <p15:guide id="23" pos="5666">
          <p15:clr>
            <a:srgbClr val="A4A3A4"/>
          </p15:clr>
        </p15:guide>
        <p15:guide id="24" pos="6142">
          <p15:clr>
            <a:srgbClr val="A4A3A4"/>
          </p15:clr>
        </p15:guide>
        <p15:guide id="25" pos="6254">
          <p15:clr>
            <a:srgbClr val="A4A3A4"/>
          </p15:clr>
        </p15:guide>
        <p15:guide id="26" pos="6734">
          <p15:clr>
            <a:srgbClr val="A4A3A4"/>
          </p15:clr>
        </p15:guide>
        <p15:guide id="27" pos="6846">
          <p15:clr>
            <a:srgbClr val="A4A3A4"/>
          </p15:clr>
        </p15:guide>
        <p15:guide id="28" orient="horz" pos="3975">
          <p15:clr>
            <a:srgbClr val="A4A3A4"/>
          </p15:clr>
        </p15:guide>
        <p15:guide id="29" orient="horz" pos="141">
          <p15:clr>
            <a:srgbClr val="A4A3A4"/>
          </p15:clr>
        </p15:guide>
        <p15:guide id="30" orient="horz" pos="8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1531" autoAdjust="0"/>
  </p:normalViewPr>
  <p:slideViewPr>
    <p:cSldViewPr snapToGrid="0" snapToObjects="1" showGuides="1">
      <p:cViewPr varScale="1">
        <p:scale>
          <a:sx n="66" d="100"/>
          <a:sy n="66" d="100"/>
        </p:scale>
        <p:origin x="1158" y="60"/>
      </p:cViewPr>
      <p:guideLst>
        <p:guide orient="horz" pos="3901"/>
        <p:guide orient="horz" pos="1022"/>
        <p:guide orient="horz" pos="664"/>
        <p:guide pos="340"/>
        <p:guide pos="7325"/>
        <p:guide pos="820"/>
        <p:guide pos="932"/>
        <p:guide pos="1412"/>
        <p:guide pos="1524"/>
        <p:guide pos="2002"/>
        <p:guide pos="2116"/>
        <p:guide pos="2592"/>
        <p:guide pos="2706"/>
        <p:guide pos="3184"/>
        <p:guide pos="3298"/>
        <p:guide pos="3776"/>
        <p:guide pos="3890"/>
        <p:guide pos="4368"/>
        <p:guide pos="4482"/>
        <p:guide pos="4960"/>
        <p:guide pos="5074"/>
        <p:guide pos="5552"/>
        <p:guide pos="5666"/>
        <p:guide pos="6142"/>
        <p:guide pos="6254"/>
        <p:guide pos="6734"/>
        <p:guide pos="6846"/>
        <p:guide orient="horz" pos="3975"/>
        <p:guide orient="horz" pos="141"/>
        <p:guide orient="horz" pos="8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07D9B-B795-4FD2-B57A-16A22194EECE}" type="datetimeFigureOut">
              <a:rPr lang="de-DE" smtClean="0"/>
              <a:t>06.04.2022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7309E-6B14-43E2-9D02-8D68126D84D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43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7309E-6B14-43E2-9D02-8D68126D84D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66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0" y="6400800"/>
            <a:ext cx="12166606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66606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5280" y="758952"/>
            <a:ext cx="10040064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86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8046" y="4455620"/>
            <a:ext cx="10040064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6" cap="all" spc="200" baseline="0">
                <a:solidFill>
                  <a:schemeClr val="tx2"/>
                </a:solidFill>
                <a:latin typeface="+mj-lt"/>
              </a:defRPr>
            </a:lvl1pPr>
            <a:lvl2pPr marL="456377" indent="0" algn="ctr">
              <a:buNone/>
              <a:defRPr sz="2396"/>
            </a:lvl2pPr>
            <a:lvl3pPr marL="912754" indent="0" algn="ctr">
              <a:buNone/>
              <a:defRPr sz="2396"/>
            </a:lvl3pPr>
            <a:lvl4pPr marL="1369131" indent="0" algn="ctr">
              <a:buNone/>
              <a:defRPr sz="1996"/>
            </a:lvl4pPr>
            <a:lvl5pPr marL="1825508" indent="0" algn="ctr">
              <a:buNone/>
              <a:defRPr sz="1996"/>
            </a:lvl5pPr>
            <a:lvl6pPr marL="2281885" indent="0" algn="ctr">
              <a:buNone/>
              <a:defRPr sz="1996"/>
            </a:lvl6pPr>
            <a:lvl7pPr marL="2738262" indent="0" algn="ctr">
              <a:buNone/>
              <a:defRPr sz="1996"/>
            </a:lvl7pPr>
            <a:lvl8pPr marL="3194639" indent="0" algn="ctr">
              <a:buNone/>
              <a:defRPr sz="1996"/>
            </a:lvl8pPr>
            <a:lvl9pPr marL="3651016" indent="0" algn="ctr">
              <a:buNone/>
              <a:defRPr sz="19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AE2095-1E77-D24A-8CB3-B5E538F78A0A}" type="datetimeFigureOut">
              <a:rPr lang="en-US" smtClean="0"/>
              <a:pPr>
                <a:defRPr/>
              </a:pPr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8CB5C-B5B9-9240-B658-80A8D31C74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5456" y="4343400"/>
            <a:ext cx="985751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66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08254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0" y="6400800"/>
            <a:ext cx="12166606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66606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8995" y="414779"/>
            <a:ext cx="2624108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672" y="414778"/>
            <a:ext cx="7720201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7365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/Table of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Title Calibri Bold 28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1" y="1620000"/>
            <a:ext cx="4514600" cy="4572838"/>
          </a:xfrm>
        </p:spPr>
        <p:txBody>
          <a:bodyPr/>
          <a:lstStyle>
            <a:lvl1pPr marL="288000" indent="-288000">
              <a:lnSpc>
                <a:spcPct val="90000"/>
              </a:lnSpc>
              <a:spcBef>
                <a:spcPts val="18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4514400" algn="r"/>
              </a:tabLst>
              <a:defRPr sz="2400" baseline="0">
                <a:solidFill>
                  <a:schemeClr val="bg2"/>
                </a:solidFill>
              </a:defRPr>
            </a:lvl1pPr>
            <a:lvl2pPr marL="288000">
              <a:lnSpc>
                <a:spcPct val="90000"/>
              </a:lnSpc>
              <a:tabLst>
                <a:tab pos="4514400" algn="r"/>
              </a:tabLst>
              <a:defRPr sz="2400"/>
            </a:lvl2pPr>
          </a:lstStyle>
          <a:p>
            <a:pPr lvl="0"/>
            <a:r>
              <a:rPr lang="en-US" noProof="0" dirty="0"/>
              <a:t>Headline Calibri Bold 24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Calibri 24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75375" y="1620000"/>
            <a:ext cx="4514850" cy="28548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noProof="0" dirty="0"/>
              <a:t>add a picture</a:t>
            </a:r>
          </a:p>
        </p:txBody>
      </p:sp>
      <p:pic>
        <p:nvPicPr>
          <p:cNvPr id="12" name="Picture 6" descr="\\vmware-host\Shared Folders\von PS\Siemens Healthineers\sh_logo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047" y="276113"/>
            <a:ext cx="1472040" cy="3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544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Title Calibri Bold 28 </a:t>
            </a:r>
            <a:r>
              <a:rPr lang="en-US" noProof="0" dirty="0" err="1"/>
              <a:t>pt</a:t>
            </a:r>
            <a:endParaRPr lang="de-DE" dirty="0"/>
          </a:p>
        </p:txBody>
      </p:sp>
      <p:pic>
        <p:nvPicPr>
          <p:cNvPr id="18" name="Picture 6" descr="\\vmware-host\Shared Folders\von PS\Siemens Healthineers\sh_logo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047" y="276113"/>
            <a:ext cx="1472040" cy="3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864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Title Calibri Bold 28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1622425"/>
            <a:ext cx="4514600" cy="45704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4pPr>
              <a:defRPr>
                <a:solidFill>
                  <a:srgbClr val="404040"/>
                </a:solidFill>
              </a:defRPr>
            </a:lvl4pPr>
          </a:lstStyle>
          <a:p>
            <a:pPr lvl="0"/>
            <a:r>
              <a:rPr lang="en-US" noProof="0" dirty="0"/>
              <a:t>Headline Calibri </a:t>
            </a:r>
            <a:r>
              <a:rPr lang="en-US" noProof="0"/>
              <a:t>Bold 24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</a:t>
            </a:r>
            <a:r>
              <a:rPr lang="en-US" noProof="0"/>
              <a:t>Calibri 20 </a:t>
            </a:r>
            <a:r>
              <a:rPr lang="en-US" noProof="0" dirty="0" err="1"/>
              <a:t>pt</a:t>
            </a:r>
            <a:endParaRPr lang="en-US" noProof="0" dirty="0"/>
          </a:p>
          <a:p>
            <a:pPr lvl="2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3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8" hasCustomPrompt="1"/>
          </p:nvPr>
        </p:nvSpPr>
        <p:spPr>
          <a:xfrm>
            <a:off x="6175374" y="1622424"/>
            <a:ext cx="5453063" cy="4570413"/>
          </a:xfrm>
        </p:spPr>
        <p:txBody>
          <a:bodyPr/>
          <a:lstStyle>
            <a:lvl1pPr>
              <a:defRPr b="0"/>
            </a:lvl1pPr>
          </a:lstStyle>
          <a:p>
            <a:r>
              <a:rPr lang="en-US" noProof="0" dirty="0"/>
              <a:t>add a diagram</a:t>
            </a:r>
          </a:p>
        </p:txBody>
      </p:sp>
      <p:pic>
        <p:nvPicPr>
          <p:cNvPr id="10" name="Picture 6" descr="\\vmware-host\Shared Folders\von PS\Siemens Healthineers\sh_logo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047" y="276113"/>
            <a:ext cx="1472040" cy="3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612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fullscreen and Head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-1"/>
            <a:ext cx="12169775" cy="16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Title Calibri Bold 28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pic>
        <p:nvPicPr>
          <p:cNvPr id="97" name="Picture 6" descr="\\vmware-host\Shared Folders\von PS\Siemens Healthineers\sh_logo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047" y="276113"/>
            <a:ext cx="1472040" cy="3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87"/>
          <p:cNvSpPr txBox="1"/>
          <p:nvPr userDrawn="1"/>
        </p:nvSpPr>
        <p:spPr>
          <a:xfrm>
            <a:off x="5488410" y="6611779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rgbClr val="404040"/>
                </a:solidFill>
              </a:rPr>
              <a:t>68-18-12964-01-76</a:t>
            </a:r>
          </a:p>
        </p:txBody>
      </p:sp>
    </p:spTree>
    <p:extLst>
      <p:ext uri="{BB962C8B-B14F-4D97-AF65-F5344CB8AC3E}">
        <p14:creationId xmlns:p14="http://schemas.microsoft.com/office/powerpoint/2010/main" val="1630974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/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Title Calibri Bold 28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39999" y="1328738"/>
            <a:ext cx="10150225" cy="48640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Headline Calibri Bold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2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3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pic>
        <p:nvPicPr>
          <p:cNvPr id="101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9200" y="277200"/>
            <a:ext cx="1472040" cy="3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95"/>
          <p:cNvSpPr txBox="1"/>
          <p:nvPr userDrawn="1"/>
        </p:nvSpPr>
        <p:spPr>
          <a:xfrm>
            <a:off x="5488410" y="6611779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rgbClr val="404040"/>
                </a:solidFill>
              </a:rPr>
              <a:t>68-18-12964-01-76</a:t>
            </a:r>
          </a:p>
        </p:txBody>
      </p:sp>
    </p:spTree>
    <p:extLst>
      <p:ext uri="{BB962C8B-B14F-4D97-AF65-F5344CB8AC3E}">
        <p14:creationId xmlns:p14="http://schemas.microsoft.com/office/powerpoint/2010/main" val="1775897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linical Pictures, Title/Content/Pictur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Title Calibri Bold 28 </a:t>
            </a:r>
            <a:r>
              <a:rPr lang="en-US" noProof="0" dirty="0" err="1"/>
              <a:t>pt</a:t>
            </a:r>
            <a:endParaRPr lang="de-DE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1" y="4045350"/>
            <a:ext cx="3574800" cy="214748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noProof="0" dirty="0"/>
              <a:t>Headline Calibri </a:t>
            </a:r>
            <a:r>
              <a:rPr lang="en-US" noProof="0"/>
              <a:t>Bold 20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2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3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295775" y="4045350"/>
            <a:ext cx="3574800" cy="21492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noProof="0" dirty="0"/>
              <a:t>Headline Calibri </a:t>
            </a:r>
            <a:r>
              <a:rPr lang="en-US" noProof="0"/>
              <a:t>Bold 20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2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3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8" hasCustomPrompt="1"/>
          </p:nvPr>
        </p:nvSpPr>
        <p:spPr>
          <a:xfrm>
            <a:off x="540000" y="1620000"/>
            <a:ext cx="3574800" cy="2242800"/>
          </a:xfrm>
          <a:ln w="6350">
            <a:solidFill>
              <a:schemeClr val="bg1"/>
            </a:solidFill>
          </a:ln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picture</a:t>
            </a:r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9" hasCustomPrompt="1"/>
          </p:nvPr>
        </p:nvSpPr>
        <p:spPr>
          <a:xfrm>
            <a:off x="4295775" y="1620000"/>
            <a:ext cx="3574800" cy="2242800"/>
          </a:xfrm>
          <a:ln w="6350">
            <a:solidFill>
              <a:schemeClr val="bg1"/>
            </a:solidFill>
          </a:ln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picture</a:t>
            </a:r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20" hasCustomPrompt="1"/>
          </p:nvPr>
        </p:nvSpPr>
        <p:spPr>
          <a:xfrm>
            <a:off x="8054975" y="1620000"/>
            <a:ext cx="3574800" cy="2242800"/>
          </a:xfrm>
          <a:ln w="6350">
            <a:solidFill>
              <a:schemeClr val="bg1"/>
            </a:solidFill>
          </a:ln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picture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1" hasCustomPrompt="1"/>
          </p:nvPr>
        </p:nvSpPr>
        <p:spPr>
          <a:xfrm>
            <a:off x="8054974" y="4045349"/>
            <a:ext cx="3573463" cy="21492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noProof="0" dirty="0"/>
              <a:t>Headline Calibri </a:t>
            </a:r>
            <a:r>
              <a:rPr lang="en-US" noProof="0"/>
              <a:t>Bold 20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2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3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pic>
        <p:nvPicPr>
          <p:cNvPr id="100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9200" y="277200"/>
            <a:ext cx="1472040" cy="3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Box 100"/>
          <p:cNvSpPr txBox="1"/>
          <p:nvPr userDrawn="1"/>
        </p:nvSpPr>
        <p:spPr>
          <a:xfrm>
            <a:off x="5488410" y="6611779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rgbClr val="404040"/>
                </a:solidFill>
              </a:rPr>
              <a:t>68-18-12964-01-76</a:t>
            </a:r>
          </a:p>
        </p:txBody>
      </p:sp>
    </p:spTree>
    <p:extLst>
      <p:ext uri="{BB962C8B-B14F-4D97-AF65-F5344CB8AC3E}">
        <p14:creationId xmlns:p14="http://schemas.microsoft.com/office/powerpoint/2010/main" val="327287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E0641-8BC8-7141-B924-6699A249BE62}" type="datetimeFigureOut">
              <a:rPr lang="en-US" smtClean="0"/>
              <a:pPr>
                <a:defRPr/>
              </a:pPr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B51A3-3396-7B47-B661-9B97A889F3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0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0" y="6400800"/>
            <a:ext cx="12166606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66606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280" y="758952"/>
            <a:ext cx="10040064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86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5280" y="4453128"/>
            <a:ext cx="10040064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6" cap="all" spc="200" baseline="0">
                <a:solidFill>
                  <a:schemeClr val="tx2"/>
                </a:solidFill>
                <a:latin typeface="+mj-lt"/>
              </a:defRPr>
            </a:lvl1pPr>
            <a:lvl2pPr marL="456377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2pPr>
            <a:lvl3pPr marL="912754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3pPr>
            <a:lvl4pPr marL="136913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550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18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826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463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5101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5456" y="4343400"/>
            <a:ext cx="985751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86339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5280" y="286604"/>
            <a:ext cx="10040064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5279" y="1845734"/>
            <a:ext cx="4928759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6585" y="1845735"/>
            <a:ext cx="4928759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AF969-341C-4C32-9672-9C33404111A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639151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5280" y="286604"/>
            <a:ext cx="10040064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5280" y="1846052"/>
            <a:ext cx="4928759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6" b="0" cap="all" baseline="0">
                <a:solidFill>
                  <a:schemeClr val="tx2"/>
                </a:solidFill>
              </a:defRPr>
            </a:lvl1pPr>
            <a:lvl2pPr marL="456377" indent="0">
              <a:buNone/>
              <a:defRPr sz="1996" b="1"/>
            </a:lvl2pPr>
            <a:lvl3pPr marL="912754" indent="0">
              <a:buNone/>
              <a:defRPr sz="1797" b="1"/>
            </a:lvl3pPr>
            <a:lvl4pPr marL="1369131" indent="0">
              <a:buNone/>
              <a:defRPr sz="1597" b="1"/>
            </a:lvl4pPr>
            <a:lvl5pPr marL="1825508" indent="0">
              <a:buNone/>
              <a:defRPr sz="1597" b="1"/>
            </a:lvl5pPr>
            <a:lvl6pPr marL="2281885" indent="0">
              <a:buNone/>
              <a:defRPr sz="1597" b="1"/>
            </a:lvl6pPr>
            <a:lvl7pPr marL="2738262" indent="0">
              <a:buNone/>
              <a:defRPr sz="1597" b="1"/>
            </a:lvl7pPr>
            <a:lvl8pPr marL="3194639" indent="0">
              <a:buNone/>
              <a:defRPr sz="1597" b="1"/>
            </a:lvl8pPr>
            <a:lvl9pPr marL="3651016" indent="0">
              <a:buNone/>
              <a:defRPr sz="15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280" y="2582334"/>
            <a:ext cx="4928759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6585" y="1846052"/>
            <a:ext cx="4928759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6" b="0" cap="all" baseline="0">
                <a:solidFill>
                  <a:schemeClr val="tx2"/>
                </a:solidFill>
              </a:defRPr>
            </a:lvl1pPr>
            <a:lvl2pPr marL="456377" indent="0">
              <a:buNone/>
              <a:defRPr sz="1996" b="1"/>
            </a:lvl2pPr>
            <a:lvl3pPr marL="912754" indent="0">
              <a:buNone/>
              <a:defRPr sz="1797" b="1"/>
            </a:lvl3pPr>
            <a:lvl4pPr marL="1369131" indent="0">
              <a:buNone/>
              <a:defRPr sz="1597" b="1"/>
            </a:lvl4pPr>
            <a:lvl5pPr marL="1825508" indent="0">
              <a:buNone/>
              <a:defRPr sz="1597" b="1"/>
            </a:lvl5pPr>
            <a:lvl6pPr marL="2281885" indent="0">
              <a:buNone/>
              <a:defRPr sz="1597" b="1"/>
            </a:lvl6pPr>
            <a:lvl7pPr marL="2738262" indent="0">
              <a:buNone/>
              <a:defRPr sz="1597" b="1"/>
            </a:lvl7pPr>
            <a:lvl8pPr marL="3194639" indent="0">
              <a:buNone/>
              <a:defRPr sz="1597" b="1"/>
            </a:lvl8pPr>
            <a:lvl9pPr marL="3651016" indent="0">
              <a:buNone/>
              <a:defRPr sz="15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6585" y="2582334"/>
            <a:ext cx="4928759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1722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94841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0" y="6400800"/>
            <a:ext cx="12166606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66606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35F12-252C-3348-B5DD-2A4DA6504C52}" type="datetimeFigureOut">
              <a:rPr lang="en-US" smtClean="0"/>
              <a:pPr>
                <a:defRPr/>
              </a:pPr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2454E-AD86-2242-8991-47360809D1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9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4340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2706" y="0"/>
            <a:ext cx="638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367" y="594359"/>
            <a:ext cx="3194566" cy="2286000"/>
          </a:xfrm>
        </p:spPr>
        <p:txBody>
          <a:bodyPr anchor="b">
            <a:normAutofit/>
          </a:bodyPr>
          <a:lstStyle>
            <a:lvl1pPr>
              <a:defRPr sz="3594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1849" y="731520"/>
            <a:ext cx="6480405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367" y="2926080"/>
            <a:ext cx="3194566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497">
                <a:solidFill>
                  <a:srgbClr val="FFFFFF"/>
                </a:solidFill>
              </a:defRPr>
            </a:lvl1pPr>
            <a:lvl2pPr marL="456377" indent="0">
              <a:buNone/>
              <a:defRPr sz="1198"/>
            </a:lvl2pPr>
            <a:lvl3pPr marL="912754" indent="0">
              <a:buNone/>
              <a:defRPr sz="998"/>
            </a:lvl3pPr>
            <a:lvl4pPr marL="1369131" indent="0">
              <a:buNone/>
              <a:defRPr sz="898"/>
            </a:lvl4pPr>
            <a:lvl5pPr marL="1825508" indent="0">
              <a:buNone/>
              <a:defRPr sz="898"/>
            </a:lvl5pPr>
            <a:lvl6pPr marL="2281885" indent="0">
              <a:buNone/>
              <a:defRPr sz="898"/>
            </a:lvl6pPr>
            <a:lvl7pPr marL="2738262" indent="0">
              <a:buNone/>
              <a:defRPr sz="898"/>
            </a:lvl7pPr>
            <a:lvl8pPr marL="3194639" indent="0">
              <a:buNone/>
              <a:defRPr sz="898"/>
            </a:lvl8pPr>
            <a:lvl9pPr marL="3651016" indent="0">
              <a:buNone/>
              <a:defRPr sz="8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4663" y="6459786"/>
            <a:ext cx="2613737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1849" y="6459786"/>
            <a:ext cx="4639727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92900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66606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66606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280" y="5074920"/>
            <a:ext cx="10094828" cy="822960"/>
          </a:xfrm>
        </p:spPr>
        <p:txBody>
          <a:bodyPr lIns="91440" tIns="0" rIns="91440" bIns="0" anchor="b">
            <a:noAutofit/>
          </a:bodyPr>
          <a:lstStyle>
            <a:lvl1pPr>
              <a:defRPr sz="3594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69760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194">
                <a:solidFill>
                  <a:schemeClr val="bg1"/>
                </a:solidFill>
              </a:defRPr>
            </a:lvl1pPr>
            <a:lvl2pPr marL="456377" indent="0">
              <a:buNone/>
              <a:defRPr sz="2795"/>
            </a:lvl2pPr>
            <a:lvl3pPr marL="912754" indent="0">
              <a:buNone/>
              <a:defRPr sz="2396"/>
            </a:lvl3pPr>
            <a:lvl4pPr marL="1369131" indent="0">
              <a:buNone/>
              <a:defRPr sz="1996"/>
            </a:lvl4pPr>
            <a:lvl5pPr marL="1825508" indent="0">
              <a:buNone/>
              <a:defRPr sz="1996"/>
            </a:lvl5pPr>
            <a:lvl6pPr marL="2281885" indent="0">
              <a:buNone/>
              <a:defRPr sz="1996"/>
            </a:lvl6pPr>
            <a:lvl7pPr marL="2738262" indent="0">
              <a:buNone/>
              <a:defRPr sz="1996"/>
            </a:lvl7pPr>
            <a:lvl8pPr marL="3194639" indent="0">
              <a:buNone/>
              <a:defRPr sz="1996"/>
            </a:lvl8pPr>
            <a:lvl9pPr marL="3651016" indent="0">
              <a:buNone/>
              <a:defRPr sz="19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5280" y="5907023"/>
            <a:ext cx="1009482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599"/>
              </a:spcAft>
              <a:buNone/>
              <a:defRPr sz="1497">
                <a:solidFill>
                  <a:srgbClr val="FFFFFF"/>
                </a:solidFill>
              </a:defRPr>
            </a:lvl1pPr>
            <a:lvl2pPr marL="456377" indent="0">
              <a:buNone/>
              <a:defRPr sz="1198"/>
            </a:lvl2pPr>
            <a:lvl3pPr marL="912754" indent="0">
              <a:buNone/>
              <a:defRPr sz="998"/>
            </a:lvl3pPr>
            <a:lvl4pPr marL="1369131" indent="0">
              <a:buNone/>
              <a:defRPr sz="898"/>
            </a:lvl4pPr>
            <a:lvl5pPr marL="1825508" indent="0">
              <a:buNone/>
              <a:defRPr sz="898"/>
            </a:lvl5pPr>
            <a:lvl6pPr marL="2281885" indent="0">
              <a:buNone/>
              <a:defRPr sz="898"/>
            </a:lvl6pPr>
            <a:lvl7pPr marL="2738262" indent="0">
              <a:buNone/>
              <a:defRPr sz="898"/>
            </a:lvl7pPr>
            <a:lvl8pPr marL="3194639" indent="0">
              <a:buNone/>
              <a:defRPr sz="898"/>
            </a:lvl8pPr>
            <a:lvl9pPr marL="3651016" indent="0">
              <a:buNone/>
              <a:defRPr sz="8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1834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6977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69776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280" y="286604"/>
            <a:ext cx="10040064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5280" y="1845734"/>
            <a:ext cx="10040064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5280" y="6459786"/>
            <a:ext cx="24677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79466" y="6459786"/>
            <a:ext cx="4814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8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82411" y="6459786"/>
            <a:ext cx="1309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4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1356" y="1737845"/>
            <a:ext cx="994879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5488410" y="6611779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rgbClr val="E6E6E6"/>
                </a:solidFill>
              </a:rPr>
              <a:t>68-18-12964-01-76</a:t>
            </a:r>
          </a:p>
        </p:txBody>
      </p:sp>
    </p:spTree>
    <p:extLst>
      <p:ext uri="{BB962C8B-B14F-4D97-AF65-F5344CB8AC3E}">
        <p14:creationId xmlns:p14="http://schemas.microsoft.com/office/powerpoint/2010/main" val="396889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690" r:id="rId12"/>
    <p:sldLayoutId id="2147483715" r:id="rId13"/>
    <p:sldLayoutId id="2147483711" r:id="rId14"/>
    <p:sldLayoutId id="2147483697" r:id="rId15"/>
    <p:sldLayoutId id="2147483702" r:id="rId16"/>
    <p:sldLayoutId id="2147483705" r:id="rId17"/>
  </p:sldLayoutIdLst>
  <p:hf hdr="0" dt="0"/>
  <p:txStyles>
    <p:titleStyle>
      <a:lvl1pPr algn="l" defTabSz="912754" rtl="0" eaLnBrk="1" latinLnBrk="0" hangingPunct="1">
        <a:lnSpc>
          <a:spcPct val="85000"/>
        </a:lnSpc>
        <a:spcBef>
          <a:spcPct val="0"/>
        </a:spcBef>
        <a:buNone/>
        <a:defRPr sz="4791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275" indent="-91275" algn="l" defTabSz="912754" rtl="0" eaLnBrk="1" latinLnBrk="0" hangingPunct="1">
        <a:lnSpc>
          <a:spcPct val="90000"/>
        </a:lnSpc>
        <a:spcBef>
          <a:spcPts val="1198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357" indent="-182551" algn="l" defTabSz="91275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Calibri" pitchFamily="34" charset="0"/>
        <a:buChar char="◦"/>
        <a:defRPr sz="17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5908" indent="-182551" algn="l" defTabSz="91275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Calibri" pitchFamily="34" charset="0"/>
        <a:buChar char="◦"/>
        <a:defRPr sz="13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8458" indent="-182551" algn="l" defTabSz="91275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Calibri" pitchFamily="34" charset="0"/>
        <a:buChar char="◦"/>
        <a:defRPr sz="13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1009" indent="-182551" algn="l" defTabSz="91275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Calibri" pitchFamily="34" charset="0"/>
        <a:buChar char="◦"/>
        <a:defRPr sz="13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8020" indent="-228189" algn="l" defTabSz="91275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Calibri" pitchFamily="34" charset="0"/>
        <a:buChar char="◦"/>
        <a:defRPr sz="13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7660" indent="-228189" algn="l" defTabSz="91275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Calibri" pitchFamily="34" charset="0"/>
        <a:buChar char="◦"/>
        <a:defRPr sz="13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7300" indent="-228189" algn="l" defTabSz="91275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Calibri" pitchFamily="34" charset="0"/>
        <a:buChar char="◦"/>
        <a:defRPr sz="13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6940" indent="-228189" algn="l" defTabSz="91275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Calibri" pitchFamily="34" charset="0"/>
        <a:buChar char="◦"/>
        <a:defRPr sz="13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377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2754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9131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5508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1885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8262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4639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51016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7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Dixon – in, water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6672" y="1869425"/>
            <a:ext cx="5172154" cy="426165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60948" y="1869425"/>
            <a:ext cx="5172154" cy="426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17169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Opp</a:t>
            </a:r>
            <a:r>
              <a:rPr lang="en-US" dirty="0"/>
              <a:t> and MRA- same patient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6672" y="1869425"/>
            <a:ext cx="5172154" cy="426165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60948" y="1869425"/>
            <a:ext cx="5172154" cy="426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13676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>
            <a:extLst>
              <a:ext uri="{FF2B5EF4-FFF2-40B4-BE49-F238E27FC236}">
                <a16:creationId xmlns:a16="http://schemas.microsoft.com/office/drawing/2014/main" id="{D5439C3B-3D4F-412B-9254-74EF465A8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37" b="36909"/>
          <a:stretch>
            <a:fillRect/>
          </a:stretch>
        </p:blipFill>
        <p:spPr bwMode="auto">
          <a:xfrm>
            <a:off x="1741487" y="381000"/>
            <a:ext cx="4038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3588B59-A288-4E99-B289-F7780DC7F82A}"/>
              </a:ext>
            </a:extLst>
          </p:cNvPr>
          <p:cNvCxnSpPr/>
          <p:nvPr/>
        </p:nvCxnSpPr>
        <p:spPr>
          <a:xfrm flipH="1">
            <a:off x="4484687" y="990600"/>
            <a:ext cx="217488" cy="477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4" name="Content Placeholder 3">
            <a:extLst>
              <a:ext uri="{FF2B5EF4-FFF2-40B4-BE49-F238E27FC236}">
                <a16:creationId xmlns:a16="http://schemas.microsoft.com/office/drawing/2014/main" id="{30B6EA12-9258-47C9-8D9A-6C30299BB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0" t="5547" r="20842" b="45660"/>
          <a:stretch>
            <a:fillRect/>
          </a:stretch>
        </p:blipFill>
        <p:spPr bwMode="auto">
          <a:xfrm>
            <a:off x="1970087" y="3733800"/>
            <a:ext cx="31242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02C0C35-F403-472D-8C27-872B30DC9815}"/>
              </a:ext>
            </a:extLst>
          </p:cNvPr>
          <p:cNvCxnSpPr/>
          <p:nvPr/>
        </p:nvCxnSpPr>
        <p:spPr>
          <a:xfrm flipH="1" flipV="1">
            <a:off x="2808288" y="4876801"/>
            <a:ext cx="404813" cy="1069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1446" name="Picture 5">
            <a:extLst>
              <a:ext uri="{FF2B5EF4-FFF2-40B4-BE49-F238E27FC236}">
                <a16:creationId xmlns:a16="http://schemas.microsoft.com/office/drawing/2014/main" id="{F5489D69-0D86-43A3-B718-14AC59E19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3" t="23833" r="28072" b="21539"/>
          <a:stretch>
            <a:fillRect/>
          </a:stretch>
        </p:blipFill>
        <p:spPr bwMode="auto">
          <a:xfrm>
            <a:off x="5246687" y="3733800"/>
            <a:ext cx="26162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84BD431-6AF2-40EE-AD8B-BBA443E41B83}"/>
              </a:ext>
            </a:extLst>
          </p:cNvPr>
          <p:cNvCxnSpPr/>
          <p:nvPr/>
        </p:nvCxnSpPr>
        <p:spPr>
          <a:xfrm flipH="1">
            <a:off x="7285605" y="4585494"/>
            <a:ext cx="550862" cy="125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9C5F0F-1252-400E-B8AA-D6021F127926}"/>
              </a:ext>
            </a:extLst>
          </p:cNvPr>
          <p:cNvCxnSpPr/>
          <p:nvPr/>
        </p:nvCxnSpPr>
        <p:spPr>
          <a:xfrm flipH="1">
            <a:off x="7312026" y="5026025"/>
            <a:ext cx="592137" cy="20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9" name="Picture 8">
            <a:extLst>
              <a:ext uri="{FF2B5EF4-FFF2-40B4-BE49-F238E27FC236}">
                <a16:creationId xmlns:a16="http://schemas.microsoft.com/office/drawing/2014/main" id="{F6B8510C-E328-48AF-9A4D-87C2F3D863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5" t="7127" r="28046" b="21288"/>
          <a:stretch>
            <a:fillRect/>
          </a:stretch>
        </p:blipFill>
        <p:spPr bwMode="auto">
          <a:xfrm>
            <a:off x="8015288" y="3751264"/>
            <a:ext cx="23653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1DB8B6-6313-49F3-9515-590EE926C333}"/>
              </a:ext>
            </a:extLst>
          </p:cNvPr>
          <p:cNvCxnSpPr/>
          <p:nvPr/>
        </p:nvCxnSpPr>
        <p:spPr>
          <a:xfrm flipH="1">
            <a:off x="9666287" y="3751264"/>
            <a:ext cx="217488" cy="477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51" name="Picture 10">
            <a:extLst>
              <a:ext uri="{FF2B5EF4-FFF2-40B4-BE49-F238E27FC236}">
                <a16:creationId xmlns:a16="http://schemas.microsoft.com/office/drawing/2014/main" id="{2C7D27DB-DAEE-499C-B387-CF32725BEC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t="5367" r="27060" b="30154"/>
          <a:stretch>
            <a:fillRect/>
          </a:stretch>
        </p:blipFill>
        <p:spPr bwMode="auto">
          <a:xfrm>
            <a:off x="5880101" y="398464"/>
            <a:ext cx="3413125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2526B7E-101E-45DA-9A3D-4F4CFA2A11C4}"/>
              </a:ext>
            </a:extLst>
          </p:cNvPr>
          <p:cNvCxnSpPr/>
          <p:nvPr/>
        </p:nvCxnSpPr>
        <p:spPr>
          <a:xfrm flipH="1">
            <a:off x="8305801" y="750889"/>
            <a:ext cx="217487" cy="479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53" name="Rectangle 1">
            <a:extLst>
              <a:ext uri="{FF2B5EF4-FFF2-40B4-BE49-F238E27FC236}">
                <a16:creationId xmlns:a16="http://schemas.microsoft.com/office/drawing/2014/main" id="{523DDB90-C801-47F2-BD34-B3EFA17DD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5270" y="304799"/>
            <a:ext cx="2286000" cy="2322287"/>
          </a:xfrm>
          <a:prstGeom prst="rect">
            <a:avLst/>
          </a:prstGeom>
          <a:gradFill rotWithShape="0">
            <a:gsLst>
              <a:gs pos="0">
                <a:srgbClr val="00182F"/>
              </a:gs>
              <a:gs pos="50000">
                <a:srgbClr val="003366"/>
              </a:gs>
              <a:gs pos="100000">
                <a:srgbClr val="00182F"/>
              </a:gs>
            </a:gsLst>
            <a:lin ang="5400000" scaled="1"/>
          </a:gradFill>
          <a:ln w="9525">
            <a:miter lim="800000"/>
            <a:headEnd/>
            <a:tailEnd/>
          </a:ln>
          <a:effectLst>
            <a:outerShdw dist="17961" dir="2700000" algn="ctr" rotWithShape="0">
              <a:srgbClr val="CC0000"/>
            </a:outerShdw>
          </a:effectLst>
          <a:scene3d>
            <a:camera prst="legacyObliqueTopRight"/>
            <a:lightRig rig="legacyFlat3" dir="b"/>
          </a:scene3d>
          <a:sp3d extrusionH="430200" prstMaterial="legacyPlastic">
            <a:bevelT w="13500" h="13500" prst="angle"/>
            <a:bevelB w="13500" h="13500" prst="angle"/>
            <a:extrusionClr>
              <a:srgbClr val="003366"/>
            </a:extrusionClr>
            <a:contourClr>
              <a:srgbClr val="00182F"/>
            </a:contourClr>
          </a:sp3d>
        </p:spPr>
        <p:txBody>
          <a:bodyPr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chemeClr val="bg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2D Vs </a:t>
            </a:r>
          </a:p>
          <a:p>
            <a:pPr eaLnBrk="1" hangingPunct="1">
              <a:buFontTx/>
              <a:buNone/>
            </a:pPr>
            <a:endParaRPr lang="en-US" altLang="en-US" b="1" dirty="0">
              <a:solidFill>
                <a:schemeClr val="bg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b="1" dirty="0">
                <a:solidFill>
                  <a:schemeClr val="bg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3D (bottom)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0CF329-FBFE-47C2-AD98-9C04B2147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56C23B-27DD-4B2F-AC09-91B914FBB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2454E-AD86-2242-8991-47360809D17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B4DA36-F00A-4754-B96E-A694DD18B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569"/>
            <a:ext cx="3774386" cy="3811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1B6CBA-D87D-49AC-BF4A-E9DA177887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75" t="10925" r="10079" b="19390"/>
          <a:stretch/>
        </p:blipFill>
        <p:spPr>
          <a:xfrm>
            <a:off x="3809141" y="349568"/>
            <a:ext cx="4091875" cy="3811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E828B4-021F-4B03-B268-F3B6DE1CA3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r="4466"/>
          <a:stretch/>
        </p:blipFill>
        <p:spPr>
          <a:xfrm>
            <a:off x="8493478" y="3021422"/>
            <a:ext cx="3629087" cy="3836577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051F011E-60D3-46FB-B842-E4D6FA815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04799"/>
            <a:ext cx="3629086" cy="2716623"/>
          </a:xfrm>
          <a:prstGeom prst="rect">
            <a:avLst/>
          </a:prstGeom>
          <a:gradFill rotWithShape="0">
            <a:gsLst>
              <a:gs pos="0">
                <a:srgbClr val="00182F"/>
              </a:gs>
              <a:gs pos="50000">
                <a:srgbClr val="003366"/>
              </a:gs>
              <a:gs pos="100000">
                <a:srgbClr val="00182F"/>
              </a:gs>
            </a:gsLst>
            <a:lin ang="5400000" scaled="1"/>
          </a:gradFill>
          <a:ln w="9525">
            <a:miter lim="800000"/>
            <a:headEnd/>
            <a:tailEnd/>
          </a:ln>
          <a:effectLst>
            <a:outerShdw dist="17961" dir="2700000" algn="ctr" rotWithShape="0">
              <a:srgbClr val="CC0000"/>
            </a:outerShdw>
          </a:effectLst>
          <a:scene3d>
            <a:camera prst="legacyObliqueTopRight"/>
            <a:lightRig rig="legacyFlat3" dir="b"/>
          </a:scene3d>
          <a:sp3d extrusionH="430200" prstMaterial="legacyPlastic">
            <a:bevelT w="13500" h="13500" prst="angle"/>
            <a:bevelB w="13500" h="13500" prst="angle"/>
            <a:extrusionClr>
              <a:srgbClr val="003366"/>
            </a:extrusionClr>
            <a:contourClr>
              <a:srgbClr val="00182F"/>
            </a:contourClr>
          </a:sp3d>
        </p:spPr>
        <p:txBody>
          <a:bodyPr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chemeClr val="bg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2D MRA Vs </a:t>
            </a:r>
          </a:p>
          <a:p>
            <a:pPr eaLnBrk="1" hangingPunct="1">
              <a:buFontTx/>
              <a:buNone/>
            </a:pPr>
            <a:r>
              <a:rPr lang="en-US" altLang="en-US" b="1" dirty="0">
                <a:solidFill>
                  <a:schemeClr val="bg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3D (bottom)- can measure labral tear- big one</a:t>
            </a:r>
          </a:p>
        </p:txBody>
      </p:sp>
    </p:spTree>
    <p:extLst>
      <p:ext uri="{BB962C8B-B14F-4D97-AF65-F5344CB8AC3E}">
        <p14:creationId xmlns:p14="http://schemas.microsoft.com/office/powerpoint/2010/main" val="1960291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04590F-2100-4935-B756-B3954BAFB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2861E-3888-496E-958A-477BE8E47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2454E-AD86-2242-8991-47360809D17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F80BAC-881F-4A29-BBF9-2CE7ECBD5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530030" y="3126399"/>
            <a:ext cx="3783226" cy="37832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27C261-B486-4453-8BF7-F6CCB642E4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5000" contras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96919" y="0"/>
            <a:ext cx="3093310" cy="30933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053C52-9A3C-4DB5-A8CD-A025E24110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637408" y="-58320"/>
            <a:ext cx="3135086" cy="3135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B97E2E-563D-44A3-8687-378C27CF1F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596891" y="3093310"/>
            <a:ext cx="3731601" cy="3731601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909A9FBE-DBEF-4971-A8EC-272C66954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0783" y="1393372"/>
            <a:ext cx="3443256" cy="1088572"/>
          </a:xfrm>
          <a:prstGeom prst="rect">
            <a:avLst/>
          </a:prstGeom>
          <a:gradFill rotWithShape="0">
            <a:gsLst>
              <a:gs pos="0">
                <a:srgbClr val="00182F"/>
              </a:gs>
              <a:gs pos="50000">
                <a:srgbClr val="003366"/>
              </a:gs>
              <a:gs pos="100000">
                <a:srgbClr val="00182F"/>
              </a:gs>
            </a:gsLst>
            <a:lin ang="5400000" scaled="1"/>
          </a:gradFill>
          <a:ln w="9525">
            <a:miter lim="800000"/>
            <a:headEnd/>
            <a:tailEnd/>
          </a:ln>
          <a:effectLst>
            <a:outerShdw dist="17961" dir="2700000" algn="ctr" rotWithShape="0">
              <a:srgbClr val="CC0000"/>
            </a:outerShdw>
          </a:effectLst>
          <a:scene3d>
            <a:camera prst="legacyObliqueTopRight"/>
            <a:lightRig rig="legacyFlat3" dir="b"/>
          </a:scene3d>
          <a:sp3d extrusionH="430200" prstMaterial="legacyPlastic">
            <a:bevelT w="13500" h="13500" prst="angle"/>
            <a:bevelB w="13500" h="13500" prst="angle"/>
            <a:extrusionClr>
              <a:srgbClr val="003366"/>
            </a:extrusionClr>
            <a:contourClr>
              <a:srgbClr val="00182F"/>
            </a:contourClr>
          </a:sp3d>
        </p:spPr>
        <p:txBody>
          <a:bodyPr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chemeClr val="bg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 and water- hamstring tear</a:t>
            </a:r>
          </a:p>
        </p:txBody>
      </p:sp>
    </p:spTree>
    <p:extLst>
      <p:ext uri="{BB962C8B-B14F-4D97-AF65-F5344CB8AC3E}">
        <p14:creationId xmlns:p14="http://schemas.microsoft.com/office/powerpoint/2010/main" val="1379091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AE60C5-B320-4B25-8B26-F9270517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12A5F6-1AD4-48AF-B77A-C71F9FC54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2454E-AD86-2242-8991-47360809D17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0A2F73-9EC3-49AC-AB3A-6BA65B4DAE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20" t="29745" r="71621" b="15940"/>
          <a:stretch/>
        </p:blipFill>
        <p:spPr>
          <a:xfrm flipH="1">
            <a:off x="5216509" y="309691"/>
            <a:ext cx="3950650" cy="5312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BA4574-E493-4029-B55A-350D76564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069659" y="309691"/>
            <a:ext cx="2734570" cy="521377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BA2336F-85AC-4C8A-9367-50BCA6FC20A4}"/>
              </a:ext>
            </a:extLst>
          </p:cNvPr>
          <p:cNvCxnSpPr>
            <a:cxnSpLocks/>
          </p:cNvCxnSpPr>
          <p:nvPr/>
        </p:nvCxnSpPr>
        <p:spPr>
          <a:xfrm flipH="1" flipV="1">
            <a:off x="7302525" y="1647750"/>
            <a:ext cx="774357" cy="2471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C3CDF8-8F3B-4938-9597-555CF725D477}"/>
              </a:ext>
            </a:extLst>
          </p:cNvPr>
          <p:cNvCxnSpPr>
            <a:cxnSpLocks/>
          </p:cNvCxnSpPr>
          <p:nvPr/>
        </p:nvCxnSpPr>
        <p:spPr>
          <a:xfrm flipH="1" flipV="1">
            <a:off x="7220802" y="2583080"/>
            <a:ext cx="774357" cy="2471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52F4CC-0F49-4EC0-9BCE-65FC4BBF7652}"/>
              </a:ext>
            </a:extLst>
          </p:cNvPr>
          <p:cNvCxnSpPr>
            <a:cxnSpLocks/>
          </p:cNvCxnSpPr>
          <p:nvPr/>
        </p:nvCxnSpPr>
        <p:spPr>
          <a:xfrm flipH="1" flipV="1">
            <a:off x="6967188" y="3736378"/>
            <a:ext cx="774357" cy="2471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B33E1EF-69E8-4E22-BED0-7A1BB1CE5A11}"/>
              </a:ext>
            </a:extLst>
          </p:cNvPr>
          <p:cNvCxnSpPr>
            <a:cxnSpLocks/>
          </p:cNvCxnSpPr>
          <p:nvPr/>
        </p:nvCxnSpPr>
        <p:spPr>
          <a:xfrm flipH="1" flipV="1">
            <a:off x="3436944" y="1818854"/>
            <a:ext cx="774357" cy="2471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A9CBD36-B341-414E-A4F9-1B5F18FB9360}"/>
              </a:ext>
            </a:extLst>
          </p:cNvPr>
          <p:cNvSpPr txBox="1"/>
          <p:nvPr/>
        </p:nvSpPr>
        <p:spPr>
          <a:xfrm>
            <a:off x="10101943" y="2380342"/>
            <a:ext cx="2067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sciatic neuropathy on DTI</a:t>
            </a:r>
          </a:p>
        </p:txBody>
      </p:sp>
    </p:spTree>
    <p:extLst>
      <p:ext uri="{BB962C8B-B14F-4D97-AF65-F5344CB8AC3E}">
        <p14:creationId xmlns:p14="http://schemas.microsoft.com/office/powerpoint/2010/main" val="214864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941044-385D-4C09-8E65-1A30ECF19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440BC1-9711-47AD-A795-53410E088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2454E-AD86-2242-8991-47360809D17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2D9BBD-163B-429E-9F72-3A7952C03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0632" t="10158" r="17721" b="44287"/>
          <a:stretch/>
        </p:blipFill>
        <p:spPr>
          <a:xfrm>
            <a:off x="5981468" y="1206607"/>
            <a:ext cx="4816475" cy="4444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66DB1B-043B-469A-B625-E8B00F5D52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4716" t="11111" r="12934" b="43016"/>
          <a:stretch/>
        </p:blipFill>
        <p:spPr>
          <a:xfrm>
            <a:off x="507336" y="1206607"/>
            <a:ext cx="5284746" cy="4444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DC45CD-38F8-4667-90A3-9C6347E001BA}"/>
              </a:ext>
            </a:extLst>
          </p:cNvPr>
          <p:cNvSpPr txBox="1"/>
          <p:nvPr/>
        </p:nvSpPr>
        <p:spPr>
          <a:xfrm>
            <a:off x="2569029" y="638629"/>
            <a:ext cx="5577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labral tears and cartilage </a:t>
            </a:r>
            <a:r>
              <a:rPr lang="en-US" dirty="0" err="1"/>
              <a:t>inj</a:t>
            </a:r>
            <a:r>
              <a:rPr lang="en-US" dirty="0"/>
              <a:t> can you count- 3D</a:t>
            </a:r>
          </a:p>
        </p:txBody>
      </p:sp>
    </p:spTree>
    <p:extLst>
      <p:ext uri="{BB962C8B-B14F-4D97-AF65-F5344CB8AC3E}">
        <p14:creationId xmlns:p14="http://schemas.microsoft.com/office/powerpoint/2010/main" val="1182535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>
            <a:extLst>
              <a:ext uri="{FF2B5EF4-FFF2-40B4-BE49-F238E27FC236}">
                <a16:creationId xmlns:a16="http://schemas.microsoft.com/office/drawing/2014/main" id="{FA7EF28A-4AAE-4234-AA1B-C8E62C8A9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727" y="689429"/>
            <a:ext cx="6601843" cy="1095828"/>
          </a:xfrm>
          <a:prstGeom prst="rect">
            <a:avLst/>
          </a:prstGeom>
          <a:gradFill rotWithShape="0">
            <a:gsLst>
              <a:gs pos="0">
                <a:srgbClr val="00182F"/>
              </a:gs>
              <a:gs pos="50000">
                <a:srgbClr val="003366"/>
              </a:gs>
              <a:gs pos="100000">
                <a:srgbClr val="00182F"/>
              </a:gs>
            </a:gsLst>
            <a:lin ang="5400000" scaled="1"/>
          </a:gradFill>
          <a:ln w="9525">
            <a:miter lim="800000"/>
            <a:headEnd/>
            <a:tailEnd/>
          </a:ln>
          <a:effectLst>
            <a:outerShdw dist="17961" dir="2700000" algn="ctr" rotWithShape="0">
              <a:srgbClr val="CC0000"/>
            </a:outerShdw>
          </a:effectLst>
          <a:scene3d>
            <a:camera prst="legacyObliqueTopRight"/>
            <a:lightRig rig="legacyFlat3" dir="b"/>
          </a:scene3d>
          <a:sp3d extrusionH="430200" prstMaterial="legacyPlastic">
            <a:bevelT w="13500" h="13500" prst="angle"/>
            <a:bevelB w="13500" h="13500" prst="angle"/>
            <a:extrusionClr>
              <a:srgbClr val="003366"/>
            </a:extrusionClr>
            <a:contourClr>
              <a:srgbClr val="00182F"/>
            </a:contourClr>
          </a:sp3d>
        </p:spPr>
        <p:txBody>
          <a:bodyPr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chemeClr val="bg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2D Vs 3D PD and PDFS- do you see labral tear on 2D?</a:t>
            </a:r>
          </a:p>
        </p:txBody>
      </p:sp>
      <p:pic>
        <p:nvPicPr>
          <p:cNvPr id="60419" name="Picture 5">
            <a:extLst>
              <a:ext uri="{FF2B5EF4-FFF2-40B4-BE49-F238E27FC236}">
                <a16:creationId xmlns:a16="http://schemas.microsoft.com/office/drawing/2014/main" id="{54316F99-8874-42D0-914C-EE413B67DBA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3" t="22861" r="18401" b="19910"/>
          <a:stretch>
            <a:fillRect/>
          </a:stretch>
        </p:blipFill>
        <p:spPr bwMode="auto">
          <a:xfrm>
            <a:off x="163059" y="495300"/>
            <a:ext cx="3788229" cy="418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5">
            <a:extLst>
              <a:ext uri="{FF2B5EF4-FFF2-40B4-BE49-F238E27FC236}">
                <a16:creationId xmlns:a16="http://schemas.microsoft.com/office/drawing/2014/main" id="{988EF874-94EC-42F1-890E-CAC3068B7B8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29" t="22334" r="20229" b="17529"/>
          <a:stretch>
            <a:fillRect/>
          </a:stretch>
        </p:blipFill>
        <p:spPr bwMode="auto">
          <a:xfrm>
            <a:off x="4684714" y="1984828"/>
            <a:ext cx="3226028" cy="418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>
            <a:extLst>
              <a:ext uri="{FF2B5EF4-FFF2-40B4-BE49-F238E27FC236}">
                <a16:creationId xmlns:a16="http://schemas.microsoft.com/office/drawing/2014/main" id="{82A29C67-F433-4B84-96B2-DBC7B5B8699E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88" t="19971" r="21371" b="16611"/>
          <a:stretch>
            <a:fillRect/>
          </a:stretch>
        </p:blipFill>
        <p:spPr bwMode="auto">
          <a:xfrm>
            <a:off x="8051118" y="1988457"/>
            <a:ext cx="3226027" cy="418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94701A8BD55B4D884DA6650BE44484" ma:contentTypeVersion="8" ma:contentTypeDescription="Create a new document." ma:contentTypeScope="" ma:versionID="d3c4f77f97ce6adbbed0077e49fbef56">
  <xsd:schema xmlns:xsd="http://www.w3.org/2001/XMLSchema" xmlns:xs="http://www.w3.org/2001/XMLSchema" xmlns:p="http://schemas.microsoft.com/office/2006/metadata/properties" xmlns:ns3="80df4f3e-bb00-4bd3-b43b-231e39ea7281" xmlns:ns4="d33f2555-c340-456e-a055-02328b9d82a5" targetNamespace="http://schemas.microsoft.com/office/2006/metadata/properties" ma:root="true" ma:fieldsID="b05e2bd4aa17e4c90ae5728a4426e2f7" ns3:_="" ns4:_="">
    <xsd:import namespace="80df4f3e-bb00-4bd3-b43b-231e39ea7281"/>
    <xsd:import namespace="d33f2555-c340-456e-a055-02328b9d82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df4f3e-bb00-4bd3-b43b-231e39ea72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3f2555-c340-456e-a055-02328b9d82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1A3882-8F60-4D13-B8F3-EB4A391FB4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df4f3e-bb00-4bd3-b43b-231e39ea7281"/>
    <ds:schemaRef ds:uri="d33f2555-c340-456e-a055-02328b9d82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5B7511-D0E0-4375-B50B-E49FBDEABB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6E4F01-A8B8-4DFD-B60C-5A607EBEEA8A}">
  <ds:schemaRefs>
    <ds:schemaRef ds:uri="http://purl.org/dc/dcmitype/"/>
    <ds:schemaRef ds:uri="d33f2555-c340-456e-a055-02328b9d82a5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80df4f3e-bb00-4bd3-b43b-231e39ea728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70</Words>
  <Application>Microsoft Office PowerPoint</Application>
  <PresentationFormat>Custom</PresentationFormat>
  <Paragraphs>16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Retrospect</vt:lpstr>
      <vt:lpstr>2D Dixon – in, water</vt:lpstr>
      <vt:lpstr>Opp and MRA- same patient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Avneesh Chhabra</dc:creator>
  <cp:lastModifiedBy>Avneesh</cp:lastModifiedBy>
  <cp:revision>26</cp:revision>
  <dcterms:created xsi:type="dcterms:W3CDTF">2020-05-16T16:47:28Z</dcterms:created>
  <dcterms:modified xsi:type="dcterms:W3CDTF">2022-04-06T17:25:08Z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0x010100F894701A8BD55B4D884DA6650BE44484</vt:lpwstr>
  </property>
</Properties>
</file>