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642" r:id="rId2"/>
    <p:sldId id="641" r:id="rId3"/>
    <p:sldId id="294" r:id="rId4"/>
    <p:sldId id="640" r:id="rId5"/>
    <p:sldId id="643" r:id="rId6"/>
    <p:sldId id="644" r:id="rId7"/>
    <p:sldId id="645" r:id="rId8"/>
  </p:sldIdLst>
  <p:sldSz cx="14630400" cy="82296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789D4E-7B4F-4B58-976F-CA33FC8BE523}">
  <a:tblStyle styleId="{D8789D4E-7B4F-4B58-976F-CA33FC8BE523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84767C06-57FA-4A75-86E4-1F04E0D7499B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31520" marR="0" lvl="1" indent="-761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63040" marR="0" lvl="2" indent="-253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94560" marR="0" lvl="3" indent="-1016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6080" marR="0" lvl="4" indent="-507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389120" marR="0" lvl="6" indent="-762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20640" marR="0" lvl="7" indent="-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160" marR="0" lvl="8" indent="-1015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31520" marR="0" lvl="1" indent="-761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63040" marR="0" lvl="2" indent="-253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94560" marR="0" lvl="3" indent="-1016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6080" marR="0" lvl="4" indent="-507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389120" marR="0" lvl="6" indent="-762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20640" marR="0" lvl="7" indent="-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160" marR="0" lvl="8" indent="-1015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7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31520" marR="0" lvl="1" indent="-7619" algn="l" rtl="0">
              <a:spcBef>
                <a:spcPts val="57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463040" marR="0" lvl="2" indent="-2539" algn="l" rtl="0">
              <a:spcBef>
                <a:spcPts val="57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194560" marR="0" lvl="3" indent="-10160" algn="l" rtl="0">
              <a:spcBef>
                <a:spcPts val="57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926080" marR="0" lvl="4" indent="-5079" algn="l" rtl="0">
              <a:spcBef>
                <a:spcPts val="57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3657600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389120" marR="0" lvl="6" indent="-762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20640" marR="0" lvl="7" indent="-254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160" marR="0" lvl="8" indent="-10159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31520" marR="0" lvl="1" indent="-761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63040" marR="0" lvl="2" indent="-253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94560" marR="0" lvl="3" indent="-1016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6080" marR="0" lvl="4" indent="-507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389120" marR="0" lvl="6" indent="-762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20640" marR="0" lvl="7" indent="-254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160" marR="0" lvl="8" indent="-1015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263602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92608" y="164592"/>
            <a:ext cx="14045183" cy="790041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636170" y="5177962"/>
            <a:ext cx="2699590" cy="2887808"/>
          </a:xfrm>
          <a:prstGeom prst="rect">
            <a:avLst/>
          </a:prstGeom>
          <a:solidFill>
            <a:srgbClr val="4183A9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 amt="61000"/>
          </a:blip>
          <a:srcRect/>
          <a:stretch/>
        </p:blipFill>
        <p:spPr>
          <a:xfrm>
            <a:off x="292608" y="175860"/>
            <a:ext cx="14045183" cy="5087297"/>
          </a:xfrm>
          <a:prstGeom prst="rect">
            <a:avLst/>
          </a:prstGeom>
          <a:solidFill>
            <a:srgbClr val="FBD4B4">
              <a:alpha val="60000"/>
            </a:srgbClr>
          </a:solidFill>
          <a:ln>
            <a:noFill/>
          </a:ln>
          <a:effectLst>
            <a:outerShdw dist="38100" dir="2700000" rotWithShape="0">
              <a:srgbClr val="808080">
                <a:alpha val="42745"/>
              </a:srgbClr>
            </a:outerShdw>
          </a:effectLst>
        </p:spPr>
      </p:pic>
      <p:cxnSp>
        <p:nvCxnSpPr>
          <p:cNvPr id="56" name="Shape 56"/>
          <p:cNvCxnSpPr/>
          <p:nvPr/>
        </p:nvCxnSpPr>
        <p:spPr>
          <a:xfrm>
            <a:off x="295141" y="5177962"/>
            <a:ext cx="14042650" cy="0"/>
          </a:xfrm>
          <a:prstGeom prst="straightConnector1">
            <a:avLst/>
          </a:prstGeom>
          <a:noFill/>
          <a:ln w="139700" cap="flat" cmpd="tri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060128" y="1183341"/>
            <a:ext cx="9970252" cy="3557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400" b="1" i="0" u="none" strike="noStrike" cap="small">
                <a:solidFill>
                  <a:srgbClr val="FBFAF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731520" marR="0" lvl="5" indent="-761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63040" marR="0" lvl="6" indent="-253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94560" marR="0" lvl="7" indent="-1016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926080" marR="0" lvl="8" indent="-507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000" y="9843249"/>
            <a:ext cx="3151805" cy="72615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060129" y="5518742"/>
            <a:ext cx="9970252" cy="2120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960"/>
              </a:spcAft>
              <a:buClr>
                <a:srgbClr val="5F497A"/>
              </a:buClr>
              <a:buFont typeface="Arial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8039" marR="0" lvl="1" indent="-253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31859B"/>
              </a:buClr>
              <a:buFont typeface="Noto Sans Symbols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5080" marR="0" lvl="2" indent="-508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E36C09"/>
              </a:buClr>
              <a:buFont typeface="Arial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1340" marR="0" lvl="3" indent="-254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72992F"/>
              </a:buClr>
              <a:buFont typeface="Noto Sans Symbols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6680" marR="0" lvl="4" indent="-507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800000"/>
              </a:buClr>
              <a:buFont typeface="Arial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023359" marR="0" lvl="5" indent="-16255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754880" marR="0" lvl="6" indent="-17017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5486400" marR="0" lvl="7" indent="-1651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6217920" marR="0" lvl="8" indent="-17272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60" name="Shape 60" descr="UTSW_14_Logo_White-radiology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3610" y="6324798"/>
            <a:ext cx="2424988" cy="74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292608" y="269890"/>
            <a:ext cx="14045183" cy="779511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92608" y="269890"/>
            <a:ext cx="11343561" cy="4834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 b="1" i="0" u="none" strike="noStrike" cap="none">
                <a:solidFill>
                  <a:srgbClr val="00427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731520" marR="0" lvl="5" indent="-761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63040" marR="0" lvl="6" indent="-253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94560" marR="0" lvl="7" indent="-1016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926080" marR="0" lvl="8" indent="-507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92608" y="5104058"/>
            <a:ext cx="14045183" cy="29609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1546625" y="269890"/>
            <a:ext cx="2820886" cy="7795882"/>
          </a:xfrm>
          <a:prstGeom prst="rect">
            <a:avLst/>
          </a:prstGeom>
          <a:solidFill>
            <a:srgbClr val="4183A9"/>
          </a:solidFill>
          <a:ln>
            <a:noFill/>
          </a:ln>
        </p:spPr>
        <p:txBody>
          <a:bodyPr lIns="146300" tIns="73150" rIns="146300" bIns="7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Shape 66"/>
          <p:cNvCxnSpPr/>
          <p:nvPr/>
        </p:nvCxnSpPr>
        <p:spPr>
          <a:xfrm>
            <a:off x="455091" y="5096121"/>
            <a:ext cx="13769893" cy="0"/>
          </a:xfrm>
          <a:prstGeom prst="straightConnector1">
            <a:avLst/>
          </a:prstGeom>
          <a:noFill/>
          <a:ln w="152400" cap="rnd" cmpd="sng">
            <a:solidFill>
              <a:srgbClr val="0F243E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7000" y="9843250"/>
            <a:ext cx="3151805" cy="7261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60129" y="5518744"/>
            <a:ext cx="9970252" cy="2120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960"/>
              </a:spcAft>
              <a:buClr>
                <a:srgbClr val="5F497A"/>
              </a:buClr>
              <a:buFont typeface="Arial"/>
              <a:buNone/>
              <a:defRPr sz="3200" b="0" i="1" u="none" strike="noStrike" cap="none">
                <a:solidFill>
                  <a:srgbClr val="FBFAF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828039" marR="0" lvl="1" indent="-253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31859B"/>
              </a:buClr>
              <a:buFont typeface="Noto Sans Symbols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5080" marR="0" lvl="2" indent="-508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E36C09"/>
              </a:buClr>
              <a:buFont typeface="Arial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1340" marR="0" lvl="3" indent="-254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72992F"/>
              </a:buClr>
              <a:buFont typeface="Noto Sans Symbols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46680" marR="0" lvl="4" indent="-5079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800000"/>
              </a:buClr>
              <a:buFont typeface="Arial"/>
              <a:buNone/>
              <a:defRPr sz="3200" b="0" i="0" u="none" strike="noStrike" cap="none">
                <a:solidFill>
                  <a:srgbClr val="FBFAF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023359" marR="0" lvl="5" indent="-16255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754880" marR="0" lvl="6" indent="-17017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5486400" marR="0" lvl="7" indent="-1651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6217920" marR="0" lvl="8" indent="-17272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69" name="Shape 69" descr="UTSW_14_Logo_White-radiology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36170" y="5893512"/>
            <a:ext cx="2631149" cy="84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31520" y="1677912"/>
            <a:ext cx="13167360" cy="616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7595235"/>
            <a:ext cx="14640560" cy="640080"/>
          </a:xfrm>
          <a:prstGeom prst="rect">
            <a:avLst/>
          </a:prstGeom>
          <a:solidFill>
            <a:srgbClr val="0042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40"/>
          </a:p>
        </p:txBody>
      </p:sp>
      <p:pic>
        <p:nvPicPr>
          <p:cNvPr id="6" name="Picture 5" descr="UTSW_14_Logo_White-radiolog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696" y="7535967"/>
            <a:ext cx="2424989" cy="744931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2"/>
            <a:ext cx="14630400" cy="1492093"/>
          </a:xfrm>
          <a:prstGeom prst="rect">
            <a:avLst/>
          </a:prstGeom>
          <a:solidFill>
            <a:srgbClr val="FFFFFF"/>
          </a:solidFill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7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31520" y="1677912"/>
            <a:ext cx="13167360" cy="616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7595235"/>
            <a:ext cx="14640560" cy="640080"/>
          </a:xfrm>
          <a:prstGeom prst="rect">
            <a:avLst/>
          </a:prstGeom>
          <a:solidFill>
            <a:srgbClr val="0042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40"/>
          </a:p>
        </p:txBody>
      </p:sp>
      <p:pic>
        <p:nvPicPr>
          <p:cNvPr id="6" name="Picture 5" descr="UTSW_14_Logo_White-radiolog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696" y="7535967"/>
            <a:ext cx="2424989" cy="744931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2"/>
            <a:ext cx="14630400" cy="1492093"/>
          </a:xfrm>
          <a:prstGeom prst="rect">
            <a:avLst/>
          </a:prstGeom>
          <a:solidFill>
            <a:srgbClr val="FFFFFF"/>
          </a:solidFill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1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7595235"/>
            <a:ext cx="14640560" cy="640080"/>
          </a:xfrm>
          <a:prstGeom prst="rect">
            <a:avLst/>
          </a:prstGeom>
          <a:solidFill>
            <a:srgbClr val="0042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40"/>
          </a:p>
        </p:txBody>
      </p:sp>
      <p:pic>
        <p:nvPicPr>
          <p:cNvPr id="4" name="Picture 3" descr="UTSW_14_Logo_White-radiolog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696" y="7535967"/>
            <a:ext cx="2424989" cy="7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4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AC0">
            <a:alpha val="74901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4630400" cy="14920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100" b="1" i="0" u="none" strike="noStrike" cap="none">
                <a:solidFill>
                  <a:srgbClr val="00427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731520" marR="0" lvl="5" indent="-761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463040" marR="0" lvl="6" indent="-253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194560" marR="0" lvl="7" indent="-10160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926080" marR="0" lvl="8" indent="-5079" algn="l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731520" y="1691040"/>
            <a:ext cx="13167360" cy="56597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3720" marR="0" lvl="0" indent="-129539" algn="l" rtl="0">
              <a:lnSpc>
                <a:spcPct val="120000"/>
              </a:lnSpc>
              <a:spcBef>
                <a:spcPts val="0"/>
              </a:spcBef>
              <a:spcAft>
                <a:spcPts val="960"/>
              </a:spcAft>
              <a:buClr>
                <a:srgbClr val="5F497A"/>
              </a:buClr>
              <a:buSzPct val="140000"/>
              <a:buFont typeface="Arial"/>
              <a:buChar char="•"/>
              <a:defRPr sz="3200" b="1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092200" marR="0" lvl="1" indent="-203200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31859B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653540" marR="0" lvl="2" indent="-168656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E36C09"/>
              </a:buClr>
              <a:buSzPct val="112000"/>
              <a:buFont typeface="Arial"/>
              <a:buChar char="•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192021" marR="0" lvl="3" indent="-212344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72992F"/>
              </a:buClr>
              <a:buSzPct val="93000"/>
              <a:buFont typeface="Noto Sans Symbols"/>
              <a:buChar char="▪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735885" marR="0" lvl="4" indent="-183184" algn="l" rtl="0">
              <a:lnSpc>
                <a:spcPct val="120000"/>
              </a:lnSpc>
              <a:spcBef>
                <a:spcPts val="0"/>
              </a:spcBef>
              <a:spcAft>
                <a:spcPts val="2880"/>
              </a:spcAft>
              <a:buClr>
                <a:srgbClr val="8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1F49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023359" marR="0" lvl="5" indent="-16255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754880" marR="0" lvl="6" indent="-17017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5486400" marR="0" lvl="7" indent="-1651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6217920" marR="0" lvl="8" indent="-17272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0" y="1563150"/>
            <a:ext cx="14630400" cy="0"/>
          </a:xfrm>
          <a:prstGeom prst="straightConnector1">
            <a:avLst/>
          </a:prstGeom>
          <a:noFill/>
          <a:ln w="63500" cap="flat" cmpd="thinThick">
            <a:solidFill>
              <a:srgbClr val="205867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0" r:id="rId3"/>
    <p:sldLayoutId id="2147483661" r:id="rId4"/>
    <p:sldLayoutId id="214748366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551FF1-E344-445D-A539-806E11857E2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5D490B-3EFA-4888-8BB2-8B590F02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Menisci- axial anatomy</a:t>
            </a:r>
          </a:p>
        </p:txBody>
      </p:sp>
      <p:pic>
        <p:nvPicPr>
          <p:cNvPr id="4" name="Picture 3" descr="C:\Users\Rocco Hlis\Downloads\Fig_3_popliteus tendon.tif">
            <a:extLst>
              <a:ext uri="{FF2B5EF4-FFF2-40B4-BE49-F238E27FC236}">
                <a16:creationId xmlns:a16="http://schemas.microsoft.com/office/drawing/2014/main" id="{9276125A-E449-4E75-9E72-0F98A4C860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33" y="2219661"/>
            <a:ext cx="5943601" cy="414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occo Hlis\Downloads\Fig_1_axial knee sm.tif">
            <a:extLst>
              <a:ext uri="{FF2B5EF4-FFF2-40B4-BE49-F238E27FC236}">
                <a16:creationId xmlns:a16="http://schemas.microsoft.com/office/drawing/2014/main" id="{9ED6DE62-3270-437F-96B1-D6F3D14B76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4" y="2219661"/>
            <a:ext cx="6249143" cy="4147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A80B2B-806B-46A9-8CC6-6F24519F6906}"/>
              </a:ext>
            </a:extLst>
          </p:cNvPr>
          <p:cNvSpPr/>
          <p:nvPr/>
        </p:nvSpPr>
        <p:spPr>
          <a:xfrm>
            <a:off x="3657600" y="6725167"/>
            <a:ext cx="73152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BlinkMacSystemFont"/>
              </a:rPr>
              <a:t>Chhabra A et al. The International Society of Arthroscopy, Knee Surgery and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Orthopaedic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Sports Medicine classification of knee meniscus tears: three-dimensional MRI and arthroscopy correlation. </a:t>
            </a:r>
            <a:r>
              <a:rPr lang="en-US" i="1" dirty="0">
                <a:solidFill>
                  <a:srgbClr val="212121"/>
                </a:solidFill>
                <a:latin typeface="BlinkMacSystemFont"/>
              </a:rPr>
              <a:t>Eur </a:t>
            </a:r>
            <a:r>
              <a:rPr lang="en-US" i="1" dirty="0" err="1">
                <a:solidFill>
                  <a:srgbClr val="212121"/>
                </a:solidFill>
                <a:latin typeface="BlinkMacSystemFont"/>
              </a:rPr>
              <a:t>Radiol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. 2019;29(11):6372‐6384. doi:10.1007/s00330-019-06220-w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1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5E33-4AAC-4721-87A6-DC2578CD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Tear- complex flap- warped Goggle on axials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AA267-8195-441B-A3B9-428228DA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200"/>
            <a:ext cx="4565860" cy="4832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A4DDCF-8250-45AC-99C8-F9FC20040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533" y="1727200"/>
            <a:ext cx="4850281" cy="4832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E3863B-BCA1-406D-80EC-ECF9EAFDF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487" y="1727200"/>
            <a:ext cx="4858424" cy="48323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025E79-FD8B-4A13-A693-BBE9B7D05B35}"/>
              </a:ext>
            </a:extLst>
          </p:cNvPr>
          <p:cNvCxnSpPr/>
          <p:nvPr/>
        </p:nvCxnSpPr>
        <p:spPr>
          <a:xfrm flipV="1">
            <a:off x="2590799" y="4775199"/>
            <a:ext cx="728133" cy="5588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151CA3-12DE-440E-AD75-DB062D0759F5}"/>
              </a:ext>
            </a:extLst>
          </p:cNvPr>
          <p:cNvCxnSpPr>
            <a:cxnSpLocks/>
          </p:cNvCxnSpPr>
          <p:nvPr/>
        </p:nvCxnSpPr>
        <p:spPr>
          <a:xfrm flipH="1">
            <a:off x="13377333" y="3318933"/>
            <a:ext cx="558800" cy="5450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97A373-DB05-4891-9F76-0849A7AB34D3}"/>
              </a:ext>
            </a:extLst>
          </p:cNvPr>
          <p:cNvCxnSpPr/>
          <p:nvPr/>
        </p:nvCxnSpPr>
        <p:spPr>
          <a:xfrm flipV="1">
            <a:off x="12125495" y="4775198"/>
            <a:ext cx="728133" cy="5588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6E0696-A6E1-4CDA-92A7-854A9A1D10BB}"/>
              </a:ext>
            </a:extLst>
          </p:cNvPr>
          <p:cNvCxnSpPr>
            <a:cxnSpLocks/>
          </p:cNvCxnSpPr>
          <p:nvPr/>
        </p:nvCxnSpPr>
        <p:spPr>
          <a:xfrm flipH="1" flipV="1">
            <a:off x="13425062" y="4428063"/>
            <a:ext cx="511071" cy="5042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6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10592-7F2F-4522-8423-60B4C832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Laprade</a:t>
            </a:r>
            <a:r>
              <a:rPr lang="en-US" dirty="0"/>
              <a:t> Classification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4454F6-DB63-470E-8603-7AD215D304C3}"/>
              </a:ext>
            </a:extLst>
          </p:cNvPr>
          <p:cNvSpPr/>
          <p:nvPr/>
        </p:nvSpPr>
        <p:spPr>
          <a:xfrm>
            <a:off x="448169" y="7230367"/>
            <a:ext cx="6497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https://musculoskeletalkey.com/arthroscopic-meniscal-root-repair/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CFF08-39A7-4787-B63A-E11599D51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214" y="1688180"/>
            <a:ext cx="8023113" cy="55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8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5E92-866F-4FFD-B8B2-707BF8B5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Laprade</a:t>
            </a:r>
            <a:r>
              <a:rPr lang="en-US" dirty="0"/>
              <a:t> IV (partially broken)- LM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89A7A-C813-4A97-8EC8-FB76BFD9D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34" t="10906" r="32972" b="51625"/>
          <a:stretch/>
        </p:blipFill>
        <p:spPr>
          <a:xfrm>
            <a:off x="3590284" y="2017027"/>
            <a:ext cx="5796590" cy="547890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9F8C44-3714-4CA6-AF83-742517D04507}"/>
              </a:ext>
            </a:extLst>
          </p:cNvPr>
          <p:cNvCxnSpPr/>
          <p:nvPr/>
        </p:nvCxnSpPr>
        <p:spPr>
          <a:xfrm flipH="1" flipV="1">
            <a:off x="5808134" y="5907773"/>
            <a:ext cx="152400" cy="9144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0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20427-9E98-4F28-BABC-56237A77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Laprade</a:t>
            </a:r>
            <a:r>
              <a:rPr lang="en-US" dirty="0"/>
              <a:t> II (completely Broken) Goggle- lateral slip of posterior root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0DCEF-3D63-4A7D-A799-C614F03DF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0" t="4228" r="4503" b="5370"/>
          <a:stretch/>
        </p:blipFill>
        <p:spPr>
          <a:xfrm>
            <a:off x="2032002" y="1571799"/>
            <a:ext cx="5503334" cy="6657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229DD4-6B8D-4560-B31A-0AF47FCDB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3" r="5744" b="5371"/>
          <a:stretch/>
        </p:blipFill>
        <p:spPr>
          <a:xfrm>
            <a:off x="7840131" y="1571799"/>
            <a:ext cx="5350935" cy="658847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57B343-D192-4138-B7F1-088C1BF3AE3C}"/>
              </a:ext>
            </a:extLst>
          </p:cNvPr>
          <p:cNvCxnSpPr/>
          <p:nvPr/>
        </p:nvCxnSpPr>
        <p:spPr>
          <a:xfrm flipH="1" flipV="1">
            <a:off x="9448801" y="3986299"/>
            <a:ext cx="152400" cy="9144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741921-A0DF-4081-97A3-5D5E28FFC3ED}"/>
              </a:ext>
            </a:extLst>
          </p:cNvPr>
          <p:cNvCxnSpPr/>
          <p:nvPr/>
        </p:nvCxnSpPr>
        <p:spPr>
          <a:xfrm flipH="1" flipV="1">
            <a:off x="4174066" y="4248306"/>
            <a:ext cx="152400" cy="9144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5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065BD2-A27A-427D-9ADC-B9BE0FBCE32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E8D39F-AEF1-46FE-9530-A044FD74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ACL- intact- diffusely attenuated but too vertical- should be below 75 deg angulation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5EFAC-56F0-4A3F-B649-39D6B93B3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16" y="1492095"/>
            <a:ext cx="5577409" cy="6513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15DD40-548A-4BA4-8137-B2A6E9054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633"/>
          <a:stretch/>
        </p:blipFill>
        <p:spPr>
          <a:xfrm>
            <a:off x="1710266" y="1566608"/>
            <a:ext cx="5063067" cy="65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4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6A1CCC-37F3-4F55-8CA3-B016DAD4B75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F97353-9102-4111-BAB8-585DB94C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one- too vertical- leads to rotational instability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D84C4-6C50-44C6-9C0C-01A09C803D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95569" y="1315824"/>
            <a:ext cx="5614565" cy="65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7C64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102</Words>
  <Application>Microsoft Office PowerPoint</Application>
  <PresentationFormat>Custom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BlinkMacSystemFont</vt:lpstr>
      <vt:lpstr>Noto Sans Symbols</vt:lpstr>
      <vt:lpstr>Calibri</vt:lpstr>
      <vt:lpstr>Source Sans Pro</vt:lpstr>
      <vt:lpstr>Arial</vt:lpstr>
      <vt:lpstr>Helvetica Neue</vt:lpstr>
      <vt:lpstr>Arial Black</vt:lpstr>
      <vt:lpstr>Office Theme</vt:lpstr>
      <vt:lpstr>Normal Menisci- axial anatomy</vt:lpstr>
      <vt:lpstr>Tear- complex flap- warped Goggle on axials</vt:lpstr>
      <vt:lpstr>Laprade Classification</vt:lpstr>
      <vt:lpstr>Laprade IV (partially broken)- LM</vt:lpstr>
      <vt:lpstr>Laprade II (completely Broken) Goggle- lateral slip of posterior root</vt:lpstr>
      <vt:lpstr>ACL- intact- diffusely attenuated but too vertical- should be below 75 deg angulation</vt:lpstr>
      <vt:lpstr>Another one- too vertical- leads to rotational instability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UTSW Radiologist</dc:creator>
  <cp:lastModifiedBy>Avneesh</cp:lastModifiedBy>
  <cp:revision>80</cp:revision>
  <dcterms:modified xsi:type="dcterms:W3CDTF">2022-03-31T14:47:57Z</dcterms:modified>
</cp:coreProperties>
</file>