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76" r:id="rId4"/>
    <p:sldId id="287" r:id="rId5"/>
    <p:sldId id="288" r:id="rId6"/>
    <p:sldId id="289" r:id="rId7"/>
    <p:sldId id="297" r:id="rId8"/>
    <p:sldId id="291" r:id="rId9"/>
    <p:sldId id="290" r:id="rId10"/>
    <p:sldId id="293" r:id="rId11"/>
    <p:sldId id="294" r:id="rId12"/>
    <p:sldId id="299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os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2898"/>
            <a:ext cx="9144000" cy="2387600"/>
          </a:xfrm>
        </p:spPr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0815"/>
            <a:ext cx="9144000" cy="1959610"/>
          </a:xfrm>
        </p:spPr>
        <p:txBody>
          <a:bodyPr>
            <a:normAutofit fontScale="80000"/>
          </a:bodyPr>
          <a:lstStyle/>
          <a:p>
            <a:r>
              <a:rPr lang="pt-BR" altLang="en-US"/>
              <a:t>Female, 30 years old, thigh pain in the last 30 days</a:t>
            </a:r>
            <a:endParaRPr lang="pt-BR" altLang="en-US"/>
          </a:p>
          <a:p>
            <a:r>
              <a:rPr lang="pt-BR" altLang="en-US"/>
              <a:t>difficulty for walking, practices crossfit, </a:t>
            </a:r>
            <a:endParaRPr lang="pt-BR" altLang="en-US"/>
          </a:p>
          <a:p>
            <a:r>
              <a:rPr lang="pt-BR" altLang="en-US"/>
              <a:t>no </a:t>
            </a:r>
            <a:r>
              <a:rPr lang="pt-BR" altLang="en-US">
                <a:sym typeface="+mn-ea"/>
              </a:rPr>
              <a:t>history of</a:t>
            </a:r>
            <a:r>
              <a:rPr lang="pt-BR" altLang="en-US"/>
              <a:t> significative trauma;</a:t>
            </a:r>
            <a:endParaRPr lang="pt-BR" altLang="en-US"/>
          </a:p>
          <a:p>
            <a:r>
              <a:rPr lang="pt-BR" altLang="en-US"/>
              <a:t>no previous history of diseases;</a:t>
            </a:r>
            <a:endParaRPr lang="pt-BR" altLang="en-US"/>
          </a:p>
          <a:p>
            <a:r>
              <a:rPr lang="pt-BR" altLang="en-US">
                <a:sym typeface="+mn-ea"/>
              </a:rPr>
              <a:t>On physical examination: hardened mass on the anterior aspect of the thigh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71450" y="5166995"/>
            <a:ext cx="74041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>
                <a:sym typeface="+mn-ea"/>
              </a:rPr>
              <a:t>Carlos Henrique Alencar,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Cláudio Régis Silveira,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175895"/>
            <a:ext cx="3115310" cy="23729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175895"/>
            <a:ext cx="3688080" cy="1613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838200" y="5995035"/>
            <a:ext cx="2296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Fat Sat Post Cor</a:t>
            </a:r>
            <a:endParaRPr lang="pt-BR" altLang="en-US"/>
          </a:p>
        </p:txBody>
      </p:sp>
      <p:sp>
        <p:nvSpPr>
          <p:cNvPr id="11" name="Caixa de Texto 10"/>
          <p:cNvSpPr txBox="1"/>
          <p:nvPr/>
        </p:nvSpPr>
        <p:spPr>
          <a:xfrm>
            <a:off x="5291455" y="5995035"/>
            <a:ext cx="128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Flex Post</a:t>
            </a:r>
            <a:endParaRPr lang="pt-BR" altLang="en-US"/>
          </a:p>
        </p:txBody>
      </p:sp>
      <p:sp>
        <p:nvSpPr>
          <p:cNvPr id="12" name="Caixa de Texto 11"/>
          <p:cNvSpPr txBox="1"/>
          <p:nvPr/>
        </p:nvSpPr>
        <p:spPr>
          <a:xfrm>
            <a:off x="8834755" y="5995035"/>
            <a:ext cx="3274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Fat Sat Post enhancement Ax</a:t>
            </a:r>
            <a:endParaRPr lang="pt-BR" altLang="en-US"/>
          </a:p>
        </p:txBody>
      </p:sp>
      <p:pic>
        <p:nvPicPr>
          <p:cNvPr id="8" name="Espaço Reservado para Conteúdo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492250"/>
            <a:ext cx="4655820" cy="435165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5230" y="1492250"/>
            <a:ext cx="4563110" cy="435165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25" y="1430020"/>
            <a:ext cx="4283075" cy="4413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24510" y="0"/>
            <a:ext cx="10515600" cy="1325563"/>
          </a:xfrm>
        </p:spPr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817880" y="6363335"/>
            <a:ext cx="2296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Fat Sat Post Sag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370" y="889635"/>
            <a:ext cx="12025630" cy="52876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pt-BR" altLang="en-US">
                <a:sym typeface="+mn-ea"/>
              </a:rPr>
              <a:t>What are your hypothesis for the lesion?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pt-BR" altLang="en-US"/>
              <a:t>Myositis ossificans?</a:t>
            </a:r>
            <a:endParaRPr lang="pt-BR" altLang="en-US"/>
          </a:p>
          <a:p>
            <a:r>
              <a:rPr lang="pt-BR" altLang="en-US"/>
              <a:t>Soft Tissue Sarcoma?</a:t>
            </a:r>
            <a:endParaRPr lang="pt-BR" altLang="en-US"/>
          </a:p>
          <a:p>
            <a:r>
              <a:rPr lang="pt-BR" altLang="en-US"/>
              <a:t>Extraosseous osteosarcoma (EOO) / Extraskeletal osteosarcoma (ESOS) ?</a:t>
            </a:r>
            <a:endParaRPr lang="pt-BR" altLang="en-US"/>
          </a:p>
          <a:p>
            <a:r>
              <a:rPr lang="pt-BR" altLang="en-US"/>
              <a:t>More suggestions? 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What to do? Biopsy, control or resection?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pic>
        <p:nvPicPr>
          <p:cNvPr id="7" name="Espaço Reservado para Conteúdo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44015" y="1825625"/>
            <a:ext cx="3569335" cy="4351655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5920" y="1825625"/>
            <a:ext cx="40728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1416685"/>
            <a:ext cx="4733925" cy="4895850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1250" y="1204595"/>
            <a:ext cx="4165600" cy="53200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485" y="1325245"/>
            <a:ext cx="4010025" cy="5199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sp>
        <p:nvSpPr>
          <p:cNvPr id="3" name="Espaço Reservado para Conteúdo 2"/>
          <p:cNvSpPr/>
          <p:nvPr>
            <p:ph sz="half" idx="2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94030" y="1955165"/>
            <a:ext cx="11353800" cy="4093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3765" y="1541145"/>
            <a:ext cx="3106420" cy="4351655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20185" y="1541145"/>
            <a:ext cx="3554095" cy="43516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80" y="1541145"/>
            <a:ext cx="3417570" cy="5016500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2144395" y="600329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</a:t>
            </a:r>
            <a:endParaRPr lang="pt-BR" altLang="en-US"/>
          </a:p>
        </p:txBody>
      </p:sp>
      <p:sp>
        <p:nvSpPr>
          <p:cNvPr id="11" name="Caixa de Texto 10"/>
          <p:cNvSpPr txBox="1"/>
          <p:nvPr/>
        </p:nvSpPr>
        <p:spPr>
          <a:xfrm>
            <a:off x="5043805" y="600329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</a:t>
            </a:r>
            <a:endParaRPr lang="pt-BR" altLang="en-US"/>
          </a:p>
        </p:txBody>
      </p:sp>
      <p:sp>
        <p:nvSpPr>
          <p:cNvPr id="12" name="Caixa de Texto 11"/>
          <p:cNvSpPr txBox="1"/>
          <p:nvPr/>
        </p:nvSpPr>
        <p:spPr>
          <a:xfrm>
            <a:off x="7574280" y="648970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</a:t>
            </a:r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7565" y="0"/>
            <a:ext cx="10515600" cy="1325563"/>
          </a:xfrm>
        </p:spPr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pic>
        <p:nvPicPr>
          <p:cNvPr id="7" name="Espaço Reservado para Conteúdo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375" y="1154430"/>
            <a:ext cx="12033885" cy="4714875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1274445" y="6104255"/>
            <a:ext cx="90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 Sag</a:t>
            </a:r>
            <a:endParaRPr lang="pt-BR" altLang="en-US"/>
          </a:p>
        </p:txBody>
      </p:sp>
      <p:sp>
        <p:nvSpPr>
          <p:cNvPr id="13" name="Caixa de Texto 12"/>
          <p:cNvSpPr txBox="1"/>
          <p:nvPr/>
        </p:nvSpPr>
        <p:spPr>
          <a:xfrm>
            <a:off x="5894070" y="6104255"/>
            <a:ext cx="90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 Sag</a:t>
            </a:r>
            <a:endParaRPr lang="pt-BR" altLang="en-US"/>
          </a:p>
        </p:txBody>
      </p:sp>
      <p:sp>
        <p:nvSpPr>
          <p:cNvPr id="14" name="Caixa de Texto 13"/>
          <p:cNvSpPr txBox="1"/>
          <p:nvPr/>
        </p:nvSpPr>
        <p:spPr>
          <a:xfrm>
            <a:off x="9819005" y="6104255"/>
            <a:ext cx="90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 Sag</a:t>
            </a:r>
            <a:endParaRPr lang="pt-B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-4445"/>
            <a:ext cx="10515600" cy="1325563"/>
          </a:xfrm>
        </p:spPr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1527175" y="617728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DWI</a:t>
            </a:r>
            <a:endParaRPr lang="pt-BR" altLang="en-US"/>
          </a:p>
        </p:txBody>
      </p:sp>
      <p:sp>
        <p:nvSpPr>
          <p:cNvPr id="11" name="Caixa de Texto 10"/>
          <p:cNvSpPr txBox="1"/>
          <p:nvPr/>
        </p:nvSpPr>
        <p:spPr>
          <a:xfrm>
            <a:off x="5271135" y="617728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ADC</a:t>
            </a:r>
            <a:endParaRPr lang="pt-BR" altLang="en-US"/>
          </a:p>
        </p:txBody>
      </p:sp>
      <p:sp>
        <p:nvSpPr>
          <p:cNvPr id="12" name="Caixa de Texto 11"/>
          <p:cNvSpPr txBox="1"/>
          <p:nvPr/>
        </p:nvSpPr>
        <p:spPr>
          <a:xfrm>
            <a:off x="10235565" y="6177280"/>
            <a:ext cx="74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eADC</a:t>
            </a:r>
            <a:endParaRPr lang="pt-BR" alt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1127125"/>
            <a:ext cx="12777470" cy="5050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6845" y="1513205"/>
            <a:ext cx="11878310" cy="370205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221615" y="5345430"/>
            <a:ext cx="445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ADC Value between 1.7 - 1.9 x 10-³ mm/2)</a:t>
            </a:r>
            <a:endParaRPr lang="pt-B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04/Mar/2022</a:t>
            </a:r>
            <a:endParaRPr lang="pt-BR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838200" y="5995035"/>
            <a:ext cx="156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Fat Sat Cor</a:t>
            </a:r>
            <a:endParaRPr lang="pt-BR" altLang="en-US"/>
          </a:p>
        </p:txBody>
      </p:sp>
      <p:sp>
        <p:nvSpPr>
          <p:cNvPr id="11" name="Caixa de Texto 10"/>
          <p:cNvSpPr txBox="1"/>
          <p:nvPr/>
        </p:nvSpPr>
        <p:spPr>
          <a:xfrm>
            <a:off x="4977765" y="5995035"/>
            <a:ext cx="128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Flex Pre</a:t>
            </a:r>
            <a:endParaRPr lang="pt-BR" altLang="en-US"/>
          </a:p>
        </p:txBody>
      </p:sp>
      <p:sp>
        <p:nvSpPr>
          <p:cNvPr id="12" name="Caixa de Texto 11"/>
          <p:cNvSpPr txBox="1"/>
          <p:nvPr/>
        </p:nvSpPr>
        <p:spPr>
          <a:xfrm>
            <a:off x="9756140" y="5995035"/>
            <a:ext cx="1597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 Fat Sat Ax</a:t>
            </a:r>
            <a:endParaRPr lang="pt-BR" altLang="en-US"/>
          </a:p>
        </p:txBody>
      </p:sp>
      <p:pic>
        <p:nvPicPr>
          <p:cNvPr id="3" name="Espaço Reservado para Conteúdo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522095"/>
            <a:ext cx="4443730" cy="4351655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18915" y="1522095"/>
            <a:ext cx="4815205" cy="4351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090" y="1426210"/>
            <a:ext cx="4330065" cy="4447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WPS Presentation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OCAD CASE</vt:lpstr>
      <vt:lpstr>04/Mar/2022</vt:lpstr>
      <vt:lpstr>04/Mar/2022</vt:lpstr>
      <vt:lpstr>04/Mar/2022</vt:lpstr>
      <vt:lpstr>04/Mar/2022</vt:lpstr>
      <vt:lpstr>04/Mar/2022</vt:lpstr>
      <vt:lpstr>04/Mar/2022</vt:lpstr>
      <vt:lpstr>04/Mar/2022</vt:lpstr>
      <vt:lpstr>04/Mar/2022</vt:lpstr>
      <vt:lpstr>04/Mar/2022</vt:lpstr>
      <vt:lpstr>04/Mar/2022</vt:lpstr>
      <vt:lpstr>What are your hypothesis for the physeal lesion?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32</cp:revision>
  <dcterms:created xsi:type="dcterms:W3CDTF">2020-11-17T21:05:00Z</dcterms:created>
  <dcterms:modified xsi:type="dcterms:W3CDTF">2022-03-06T19:42:51Z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1046-11.2.0.10463</vt:lpwstr>
  </property>
  <property fmtid="{D5CDD505-2E9C-101B-9397-08002B2CF9AE}" pid="3" name="ICV">
    <vt:lpwstr>038112D06B344365921CB7089F4DE9EC</vt:lpwstr>
  </property>
</Properties>
</file>