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838" r:id="rId2"/>
    <p:sldId id="861" r:id="rId3"/>
    <p:sldId id="862" r:id="rId4"/>
    <p:sldId id="863" r:id="rId5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974" userDrawn="1">
          <p15:clr>
            <a:srgbClr val="A4A3A4"/>
          </p15:clr>
        </p15:guide>
        <p15:guide id="3" orient="horz" pos="1253" userDrawn="1">
          <p15:clr>
            <a:srgbClr val="A4A3A4"/>
          </p15:clr>
        </p15:guide>
        <p15:guide id="4" pos="2880">
          <p15:clr>
            <a:srgbClr val="A4A3A4"/>
          </p15:clr>
        </p15:guide>
        <p15:guide id="5" pos="2336" userDrawn="1">
          <p15:clr>
            <a:srgbClr val="A4A3A4"/>
          </p15:clr>
        </p15:guide>
        <p15:guide id="7" orient="horz" pos="572" userDrawn="1">
          <p15:clr>
            <a:srgbClr val="A4A3A4"/>
          </p15:clr>
        </p15:guide>
        <p15:guide id="8" orient="horz" pos="3113" userDrawn="1">
          <p15:clr>
            <a:srgbClr val="A4A3A4"/>
          </p15:clr>
        </p15:guide>
        <p15:guide id="9" pos="3651" userDrawn="1">
          <p15:clr>
            <a:srgbClr val="A4A3A4"/>
          </p15:clr>
        </p15:guide>
        <p15:guide id="10" pos="5012" userDrawn="1">
          <p15:clr>
            <a:srgbClr val="A4A3A4"/>
          </p15:clr>
        </p15:guide>
        <p15:guide id="11" pos="6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CC00"/>
    <a:srgbClr val="00FFFF"/>
    <a:srgbClr val="FFCC00"/>
    <a:srgbClr val="BDD7EE"/>
    <a:srgbClr val="99FF33"/>
    <a:srgbClr val="FF0066"/>
    <a:srgbClr val="00FF00"/>
    <a:srgbClr val="66FF33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37" autoAdjust="0"/>
  </p:normalViewPr>
  <p:slideViewPr>
    <p:cSldViewPr showGuides="1">
      <p:cViewPr varScale="1">
        <p:scale>
          <a:sx n="71" d="100"/>
          <a:sy n="71" d="100"/>
        </p:scale>
        <p:origin x="989" y="48"/>
      </p:cViewPr>
      <p:guideLst>
        <p:guide orient="horz" pos="2160"/>
        <p:guide orient="horz" pos="3974"/>
        <p:guide orient="horz" pos="1253"/>
        <p:guide pos="2880"/>
        <p:guide pos="2336"/>
        <p:guide orient="horz" pos="572"/>
        <p:guide orient="horz" pos="3113"/>
        <p:guide pos="3651"/>
        <p:guide pos="5012"/>
        <p:guide pos="65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5614752-6429-4151-9E08-A7292F0C6DF2}" type="datetimeFigureOut">
              <a:rPr lang="ko-KR" altLang="en-US"/>
              <a:pPr>
                <a:defRPr/>
              </a:pPr>
              <a:t>2022-03-31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F7DFC3B-4819-4E32-893A-7D6B7DFA38C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5D793-0255-41FE-90CB-BD3CFAD4AE1C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59611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08C7A-49DE-4A32-8357-51F6F0EAD5F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68079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4EC8F-E8C4-418B-91F5-9BEBF4A48F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27345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5DF30-FAE6-44DE-BF29-82E30C93DC2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94861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A97ED-EC47-4F03-AF30-67A85B9E090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59111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DCE45-C517-44DC-9D78-2430083B603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55590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D7CC6-DC1B-4320-88D8-619A503B284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09453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18F77-76F9-497B-A765-6AD96D51497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53628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4BB7E-D941-4889-9B05-CB2587E0EF6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25874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8A0C5-C521-4CA7-B885-BE645BA059A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77695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AFD75-516A-4FFA-9D9E-191EAFB978F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25582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151E0-6073-4C87-BCCB-466750C4687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56389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pPr>
              <a:defRPr/>
            </a:pPr>
            <a:fld id="{DC27349B-8447-42CF-9CBE-7DA3F30E242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 kern="1200">
          <a:solidFill>
            <a:srgbClr val="CCFF33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CCFF33"/>
          </a:solidFill>
          <a:latin typeface="Verdana" panose="020B0604030504040204" pitchFamily="34" charset="0"/>
          <a:ea typeface="굴림" panose="020B0600000101010101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CCFF33"/>
          </a:solidFill>
          <a:latin typeface="Verdana" panose="020B0604030504040204" pitchFamily="34" charset="0"/>
          <a:ea typeface="굴림" panose="020B0600000101010101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CCFF33"/>
          </a:solidFill>
          <a:latin typeface="Verdana" panose="020B0604030504040204" pitchFamily="34" charset="0"/>
          <a:ea typeface="굴림" panose="020B0600000101010101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CCFF33"/>
          </a:solidFill>
          <a:latin typeface="Verdana" panose="020B0604030504040204" pitchFamily="34" charset="0"/>
          <a:ea typeface="굴림" panose="020B0600000101010101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CCFF33"/>
          </a:solidFill>
          <a:latin typeface="Verdana" panose="020B0604030504040204" pitchFamily="34" charset="0"/>
          <a:ea typeface="굴림" panose="020B0600000101010101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CCFF33"/>
          </a:solidFill>
          <a:latin typeface="Verdana" panose="020B0604030504040204" pitchFamily="34" charset="0"/>
          <a:ea typeface="굴림" panose="020B0600000101010101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CCFF33"/>
          </a:solidFill>
          <a:latin typeface="Verdana" panose="020B0604030504040204" pitchFamily="34" charset="0"/>
          <a:ea typeface="굴림" panose="020B0600000101010101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CCFF33"/>
          </a:solidFill>
          <a:latin typeface="Verdana" panose="020B0604030504040204" pitchFamily="34" charset="0"/>
          <a:ea typeface="굴림" panose="020B0600000101010101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rgbClr val="F8F8F8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rgbClr val="F8F8F8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rgbClr val="F8F8F8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rgbClr val="F8F8F8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rgbClr val="F8F8F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313599" y="551795"/>
            <a:ext cx="4906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24/F </a:t>
            </a:r>
            <a:endParaRPr lang="en-US" altLang="ko-KR" dirty="0" smtClean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  <a:p>
            <a:r>
              <a:rPr lang="en-US" altLang="ko-KR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Pain after work outs (</a:t>
            </a:r>
            <a:r>
              <a:rPr lang="en-US" altLang="ko-KR" dirty="0" err="1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quat</a:t>
            </a:r>
            <a:r>
              <a:rPr lang="en-US" altLang="ko-KR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) for 6 months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80"/>
          <a:stretch/>
        </p:blipFill>
        <p:spPr>
          <a:xfrm>
            <a:off x="107503" y="2510503"/>
            <a:ext cx="3101530" cy="347624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9" r="12054"/>
          <a:stretch/>
        </p:blipFill>
        <p:spPr>
          <a:xfrm>
            <a:off x="3275856" y="2505820"/>
            <a:ext cx="3101529" cy="347624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5" t="3079" r="14380" b="4636"/>
          <a:stretch/>
        </p:blipFill>
        <p:spPr>
          <a:xfrm>
            <a:off x="6444208" y="2505820"/>
            <a:ext cx="2520280" cy="347624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048910" y="6023029"/>
            <a:ext cx="7055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 smtClean="0">
                <a:solidFill>
                  <a:srgbClr val="FFC000"/>
                </a:solidFill>
                <a:latin typeface="Monotype Corsiva" panose="03010101010201010101" pitchFamily="66" charset="0"/>
              </a:rPr>
              <a:t>ACL </a:t>
            </a:r>
            <a:r>
              <a:rPr lang="en-US" altLang="ko-KR" sz="3600" dirty="0" err="1" smtClean="0">
                <a:solidFill>
                  <a:srgbClr val="FFC000"/>
                </a:solidFill>
                <a:latin typeface="Monotype Corsiva" panose="03010101010201010101" pitchFamily="66" charset="0"/>
              </a:rPr>
              <a:t>ossicle</a:t>
            </a:r>
            <a:r>
              <a:rPr lang="en-US" altLang="ko-KR" sz="3600" dirty="0" smtClean="0">
                <a:solidFill>
                  <a:srgbClr val="FFC000"/>
                </a:solidFill>
                <a:latin typeface="Monotype Corsiva" panose="03010101010201010101" pitchFamily="66" charset="0"/>
              </a:rPr>
              <a:t> ? vs. Heterotopic ossification?</a:t>
            </a:r>
            <a:endParaRPr lang="en-US" altLang="ko-KR" sz="3600" dirty="0">
              <a:solidFill>
                <a:srgbClr val="FFC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779" y="551795"/>
            <a:ext cx="1494533" cy="1793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503" y="5664680"/>
            <a:ext cx="409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T2</a:t>
            </a:r>
            <a:endParaRPr lang="ko-KR" altLang="en-US" sz="1400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9044" y="5666644"/>
            <a:ext cx="657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PDFS</a:t>
            </a:r>
            <a:endParaRPr lang="ko-KR" altLang="en-US" sz="1400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19259" y="5674290"/>
            <a:ext cx="409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T1</a:t>
            </a:r>
            <a:endParaRPr lang="ko-KR" altLang="en-US" sz="1400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3" name="직선 화살표 연결선 12"/>
          <p:cNvCxnSpPr/>
          <p:nvPr/>
        </p:nvCxnSpPr>
        <p:spPr>
          <a:xfrm flipH="1">
            <a:off x="1744629" y="4149080"/>
            <a:ext cx="231248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/>
          <p:nvPr/>
        </p:nvCxnSpPr>
        <p:spPr>
          <a:xfrm flipH="1">
            <a:off x="4932040" y="4077072"/>
            <a:ext cx="231248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/>
          <p:cNvCxnSpPr/>
          <p:nvPr/>
        </p:nvCxnSpPr>
        <p:spPr>
          <a:xfrm flipH="1">
            <a:off x="7725302" y="4248631"/>
            <a:ext cx="231248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3936596" y="1781291"/>
            <a:ext cx="26677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Courtesy of Sung Moon Lee</a:t>
            </a:r>
          </a:p>
        </p:txBody>
      </p:sp>
    </p:spTree>
    <p:extLst>
      <p:ext uri="{BB962C8B-B14F-4D97-AF65-F5344CB8AC3E}">
        <p14:creationId xmlns:p14="http://schemas.microsoft.com/office/powerpoint/2010/main" val="188288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8980"/>
            <a:ext cx="6439127" cy="1678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3" y="1983323"/>
            <a:ext cx="643912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err="1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Ossicle</a:t>
            </a:r>
            <a:endParaRPr lang="en-US" altLang="ko-KR" sz="2400" dirty="0" smtClean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ko-KR" dirty="0" smtClean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maybe defined as a mature </a:t>
            </a:r>
            <a:r>
              <a:rPr lang="en-US" altLang="ko-KR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lamellar and </a:t>
            </a:r>
            <a:r>
              <a:rPr lang="en-US" altLang="ko-KR" dirty="0" smtClean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cancellous bone with </a:t>
            </a:r>
            <a:r>
              <a:rPr lang="en-US" altLang="ko-KR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covering of hyaline cartilage and fatty </a:t>
            </a:r>
            <a:r>
              <a:rPr lang="en-US" altLang="ko-KR" dirty="0" smtClean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marrow within</a:t>
            </a:r>
            <a:endParaRPr lang="ko-KR" altLang="en-US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3512188"/>
            <a:ext cx="643912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</a:t>
            </a:r>
            <a:endParaRPr lang="en-US" altLang="ko-KR" b="1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ko-KR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occurrence of intra-articular </a:t>
            </a:r>
            <a:r>
              <a:rPr lang="en-US" altLang="ko-KR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ossicles</a:t>
            </a:r>
            <a:r>
              <a:rPr lang="en-US" altLang="ko-KR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the knee </a:t>
            </a:r>
            <a:r>
              <a:rPr lang="en-US" altLang="ko-KR" dirty="0" smtClean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though have </a:t>
            </a:r>
            <a:r>
              <a:rPr lang="en-US" altLang="ko-KR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been reported, </a:t>
            </a:r>
            <a:r>
              <a:rPr lang="en-US" altLang="ko-KR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did not come across any mention </a:t>
            </a:r>
            <a:r>
              <a:rPr lang="en-US" altLang="ko-KR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an </a:t>
            </a:r>
            <a:r>
              <a:rPr lang="en-US" altLang="ko-KR" dirty="0" err="1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intrasubstance</a:t>
            </a:r>
            <a:r>
              <a:rPr lang="en-US" altLang="ko-KR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ko-KR" dirty="0" err="1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ossicle</a:t>
            </a:r>
            <a:r>
              <a:rPr lang="en-US" altLang="ko-KR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the ACL</a:t>
            </a:r>
            <a:r>
              <a:rPr lang="en-US" altLang="ko-KR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We thus report a </a:t>
            </a:r>
            <a:r>
              <a:rPr lang="en-US" altLang="ko-KR" dirty="0" smtClean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case of </a:t>
            </a:r>
            <a:r>
              <a:rPr lang="en-US" altLang="ko-KR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 </a:t>
            </a:r>
            <a:r>
              <a:rPr lang="en-US" altLang="ko-KR" dirty="0" err="1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ossicle</a:t>
            </a:r>
            <a:r>
              <a:rPr lang="en-US" altLang="ko-KR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the substance of the anteromedial bundle </a:t>
            </a:r>
            <a:r>
              <a:rPr lang="en-US" altLang="ko-KR" dirty="0" smtClean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the </a:t>
            </a:r>
            <a:r>
              <a:rPr lang="en-US" altLang="ko-KR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ACL, in a patient with mild pain and discomfort, </a:t>
            </a:r>
            <a:r>
              <a:rPr lang="en-US" altLang="ko-KR" dirty="0" smtClean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 got </a:t>
            </a:r>
            <a:r>
              <a:rPr lang="en-US" altLang="ko-KR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completely relieved of his symptoms after its excision</a:t>
            </a:r>
            <a:r>
              <a:rPr lang="en-US" altLang="ko-KR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r>
              <a:rPr lang="en-US" altLang="ko-KR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After one year of postoperative follow-up, the patient </a:t>
            </a:r>
            <a:r>
              <a:rPr lang="en-US" altLang="ko-KR" dirty="0" smtClean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asymptomatic </a:t>
            </a:r>
            <a:r>
              <a:rPr lang="en-US" altLang="ko-KR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back to his sporting activity without </a:t>
            </a:r>
            <a:r>
              <a:rPr lang="en-US" altLang="ko-KR" dirty="0" smtClean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any constrains</a:t>
            </a:r>
            <a:r>
              <a:rPr lang="en-US" altLang="ko-KR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ko-KR" altLang="en-US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rcRect t="5660" r="5904"/>
          <a:stretch/>
        </p:blipFill>
        <p:spPr>
          <a:xfrm>
            <a:off x="6732241" y="68980"/>
            <a:ext cx="1656184" cy="2540529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rcRect l="17243" t="6767" r="10223" b="2999"/>
          <a:stretch/>
        </p:blipFill>
        <p:spPr>
          <a:xfrm>
            <a:off x="6568426" y="2709051"/>
            <a:ext cx="1819999" cy="234838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5"/>
          <a:srcRect t="17231" r="3054"/>
          <a:stretch/>
        </p:blipFill>
        <p:spPr>
          <a:xfrm>
            <a:off x="7308304" y="4495186"/>
            <a:ext cx="1770277" cy="2246182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3924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4520"/>
            <a:ext cx="6614486" cy="1864618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l="8211" t="1503" r="8211" b="2929"/>
          <a:stretch/>
        </p:blipFill>
        <p:spPr>
          <a:xfrm>
            <a:off x="6948264" y="124520"/>
            <a:ext cx="2135247" cy="325139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/>
          <a:srcRect l="742" t="2151" r="892" b="2038"/>
          <a:stretch/>
        </p:blipFill>
        <p:spPr>
          <a:xfrm>
            <a:off x="107504" y="2133575"/>
            <a:ext cx="4017726" cy="309562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0226" y="3429001"/>
            <a:ext cx="4877219" cy="326210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9932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1" y="188640"/>
            <a:ext cx="8991137" cy="170945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l="5717" t="13683" r="7911" b="4796"/>
          <a:stretch/>
        </p:blipFill>
        <p:spPr>
          <a:xfrm>
            <a:off x="1360695" y="2009119"/>
            <a:ext cx="6422609" cy="467932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1391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사용자 지정 2">
      <a:dk1>
        <a:sysClr val="windowText" lastClr="000000"/>
      </a:dk1>
      <a:lt1>
        <a:sysClr val="window" lastClr="FFFFFF"/>
      </a:lt1>
      <a:dk2>
        <a:srgbClr val="44546A"/>
      </a:dk2>
      <a:lt2>
        <a:srgbClr val="F2F2F2"/>
      </a:lt2>
      <a:accent1>
        <a:srgbClr val="BDD7EE"/>
      </a:accent1>
      <a:accent2>
        <a:srgbClr val="FFCC00"/>
      </a:accent2>
      <a:accent3>
        <a:srgbClr val="A5A5A5"/>
      </a:accent3>
      <a:accent4>
        <a:srgbClr val="002060"/>
      </a:accent4>
      <a:accent5>
        <a:srgbClr val="CCCC00"/>
      </a:accent5>
      <a:accent6>
        <a:srgbClr val="FF0000"/>
      </a:accent6>
      <a:hlink>
        <a:srgbClr val="0563C1"/>
      </a:hlink>
      <a:folHlink>
        <a:srgbClr val="954F72"/>
      </a:folHlink>
    </a:clrScheme>
    <a:fontScheme name="사용자 지정 1">
      <a:majorFont>
        <a:latin typeface="Verdana"/>
        <a:ea typeface="맑은 고딕"/>
        <a:cs typeface=""/>
      </a:majorFont>
      <a:minorFont>
        <a:latin typeface="Verdana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13050</TotalTime>
  <Words>137</Words>
  <Application>Microsoft Office PowerPoint</Application>
  <PresentationFormat>화면 슬라이드 쇼(4:3)</PresentationFormat>
  <Paragraphs>13</Paragraphs>
  <Slides>4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10" baseType="lpstr">
      <vt:lpstr>굴림</vt:lpstr>
      <vt:lpstr>맑은 고딕</vt:lpstr>
      <vt:lpstr>Arial</vt:lpstr>
      <vt:lpstr>Monotype Corsiva</vt:lpstr>
      <vt:lpstr>Verdana</vt:lpstr>
      <vt:lpstr>기본 디자인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DSMC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Rim-rent tear</dc:title>
  <dc:creator>smlee</dc:creator>
  <cp:lastModifiedBy>서 경진</cp:lastModifiedBy>
  <cp:revision>703</cp:revision>
  <cp:lastPrinted>2016-07-08T01:44:34Z</cp:lastPrinted>
  <dcterms:created xsi:type="dcterms:W3CDTF">2008-03-07T07:50:49Z</dcterms:created>
  <dcterms:modified xsi:type="dcterms:W3CDTF">2022-03-31T02:57:23Z</dcterms:modified>
</cp:coreProperties>
</file>