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3"/>
    <p:sldId id="276" r:id="rId4"/>
    <p:sldId id="277" r:id="rId5"/>
    <p:sldId id="278" r:id="rId6"/>
    <p:sldId id="281" r:id="rId7"/>
    <p:sldId id="279" r:id="rId8"/>
    <p:sldId id="280" r:id="rId9"/>
    <p:sldId id="284" r:id="rId10"/>
    <p:sldId id="266" r:id="rId11"/>
    <p:sldId id="28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dicos" initials="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22898"/>
            <a:ext cx="9144000" cy="2387600"/>
          </a:xfrm>
        </p:spPr>
        <p:txBody>
          <a:bodyPr/>
          <a:lstStyle/>
          <a:p>
            <a:r>
              <a:rPr lang="pt-BR" altLang="en-US" dirty="0"/>
              <a:t>OCAD CASE</a:t>
            </a:r>
            <a:endParaRPr lang="pt-BR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014663"/>
            <a:ext cx="9144000" cy="1655762"/>
          </a:xfrm>
        </p:spPr>
        <p:txBody>
          <a:bodyPr>
            <a:normAutofit lnSpcReduction="20000"/>
          </a:bodyPr>
          <a:lstStyle/>
          <a:p>
            <a:r>
              <a:rPr lang="pt-BR" altLang="en-US"/>
              <a:t>Male, 15 years old, down syndrome</a:t>
            </a:r>
            <a:endParaRPr lang="pt-BR" altLang="en-US"/>
          </a:p>
          <a:p>
            <a:r>
              <a:rPr lang="pt-BR" altLang="en-US"/>
              <a:t>knee pain and swelling, no </a:t>
            </a:r>
            <a:r>
              <a:rPr lang="pt-BR" altLang="en-US">
                <a:sym typeface="+mn-ea"/>
              </a:rPr>
              <a:t>history of</a:t>
            </a:r>
            <a:r>
              <a:rPr lang="pt-BR" altLang="en-US"/>
              <a:t> trauma;</a:t>
            </a:r>
            <a:endParaRPr lang="pt-BR" altLang="en-US"/>
          </a:p>
          <a:p>
            <a:r>
              <a:rPr lang="pt-BR" altLang="en-US"/>
              <a:t>osteoporosis treated with alendronate</a:t>
            </a:r>
            <a:endParaRPr lang="pt-BR" altLang="en-US"/>
          </a:p>
          <a:p>
            <a:endParaRPr lang="pt-BR" altLang="en-US"/>
          </a:p>
          <a:p>
            <a:endParaRPr lang="pt-BR" altLang="en-US"/>
          </a:p>
        </p:txBody>
      </p:sp>
      <p:sp>
        <p:nvSpPr>
          <p:cNvPr id="4" name="Text Box 3"/>
          <p:cNvSpPr txBox="1"/>
          <p:nvPr/>
        </p:nvSpPr>
        <p:spPr>
          <a:xfrm>
            <a:off x="2214880" y="4974590"/>
            <a:ext cx="740410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t-BR" altLang="en-US"/>
              <a:t>Cláudio Régis Silveira, MD</a:t>
            </a:r>
            <a:endParaRPr lang="pt-BR" altLang="en-US"/>
          </a:p>
          <a:p>
            <a:endParaRPr lang="pt-BR" altLang="en-US"/>
          </a:p>
          <a:p>
            <a:r>
              <a:rPr lang="pt-BR" altLang="en-US"/>
              <a:t>Carlos Henrique Alencar, MD</a:t>
            </a:r>
            <a:endParaRPr lang="pt-BR" altLang="en-US"/>
          </a:p>
          <a:p>
            <a:endParaRPr lang="pt-BR" altLang="en-US"/>
          </a:p>
          <a:p>
            <a:r>
              <a:rPr lang="pt-BR" altLang="en-US"/>
              <a:t>São Carlos Hospital, Fortaleza, CE, Brazil</a:t>
            </a:r>
            <a:endParaRPr lang="pt-BR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pt-BR" altLang="en-US">
                <a:sym typeface="+mn-ea"/>
              </a:rPr>
              <a:t>What are your hypothesis for the femoral physeal lesion?</a:t>
            </a:r>
            <a:endParaRPr lang="pt-B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pt-BR" altLang="en-US"/>
              <a:t>Small low grade chondral lesion?</a:t>
            </a:r>
            <a:endParaRPr lang="pt-BR" altLang="en-US"/>
          </a:p>
          <a:p>
            <a:endParaRPr lang="pt-BR" altLang="en-US"/>
          </a:p>
          <a:p>
            <a:r>
              <a:rPr lang="pt-BR" altLang="en-US"/>
              <a:t>More suggestions?</a:t>
            </a:r>
            <a:endParaRPr lang="pt-BR" altLang="en-US"/>
          </a:p>
          <a:p>
            <a:endParaRPr lang="pt-BR" altLang="en-US"/>
          </a:p>
          <a:p>
            <a:endParaRPr lang="pt-BR" altLang="en-US"/>
          </a:p>
          <a:p>
            <a:endParaRPr lang="pt-B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pt-BR" altLang="en-US"/>
              <a:t>28/Jan/2022</a:t>
            </a:r>
            <a:endParaRPr lang="pt-BR" altLang="en-US"/>
          </a:p>
        </p:txBody>
      </p:sp>
      <p:pic>
        <p:nvPicPr>
          <p:cNvPr id="4" name="Espaço Reservado para Conteúdo 3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704975" y="1825625"/>
            <a:ext cx="3446780" cy="4351655"/>
          </a:xfrm>
          <a:prstGeom prst="rect">
            <a:avLst/>
          </a:prstGeom>
        </p:spPr>
      </p:pic>
      <p:pic>
        <p:nvPicPr>
          <p:cNvPr id="5" name="Espaço Reservado para Conteúdo 4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54800" y="1825625"/>
            <a:ext cx="4215130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p>
            <a:r>
              <a:rPr lang="pt-BR" altLang="en-US">
                <a:sym typeface="+mn-ea"/>
              </a:rPr>
              <a:t>01/Feb/2022</a:t>
            </a:r>
            <a:r>
              <a:rPr lang="pt-BR" altLang="en-US"/>
              <a:t> - Knee mri</a:t>
            </a:r>
            <a:endParaRPr lang="pt-BR" altLang="en-US"/>
          </a:p>
        </p:txBody>
      </p:sp>
      <p:pic>
        <p:nvPicPr>
          <p:cNvPr id="5" name="Espaço Reservado para Conteúdo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838200" y="1239520"/>
            <a:ext cx="4687570" cy="5524500"/>
          </a:xfrm>
          <a:prstGeom prst="rect">
            <a:avLst/>
          </a:prstGeom>
        </p:spPr>
      </p:pic>
      <p:pic>
        <p:nvPicPr>
          <p:cNvPr id="6" name="Espaço Reservado para Conteúdo 5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29325" y="1239520"/>
            <a:ext cx="5467350" cy="5524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pt-BR" alt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pt-BR" altLang="en-US"/>
          </a:p>
        </p:txBody>
      </p:sp>
      <p:pic>
        <p:nvPicPr>
          <p:cNvPr id="5" name="Espaço Reservado para Conteúdo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368300" y="868680"/>
            <a:ext cx="11455400" cy="5883910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/>
        </p:nvSpPr>
        <p:spPr>
          <a:xfrm>
            <a:off x="838200" y="-6921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en-US">
                <a:sym typeface="+mn-ea"/>
              </a:rPr>
              <a:t>01/Feb/2022</a:t>
            </a:r>
            <a:endParaRPr lang="pt-BR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-60960"/>
            <a:ext cx="10515600" cy="1325563"/>
          </a:xfrm>
        </p:spPr>
        <p:txBody>
          <a:bodyPr>
            <a:normAutofit/>
          </a:bodyPr>
          <a:p>
            <a:r>
              <a:rPr lang="pt-BR" altLang="en-US">
                <a:sym typeface="+mn-ea"/>
              </a:rPr>
              <a:t>01/Feb/2022</a:t>
            </a:r>
            <a:endParaRPr lang="pt-BR" alt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73165" y="1264920"/>
            <a:ext cx="5181600" cy="4351338"/>
          </a:xfrm>
        </p:spPr>
        <p:txBody>
          <a:bodyPr/>
          <a:p>
            <a:r>
              <a:rPr lang="pt-BR" altLang="en-US"/>
              <a:t>Puncture confirmed hemarthrosis</a:t>
            </a:r>
            <a:endParaRPr lang="pt-BR" altLang="en-US"/>
          </a:p>
        </p:txBody>
      </p:sp>
      <p:pic>
        <p:nvPicPr>
          <p:cNvPr id="5" name="Espaço Reservado para Conteúdo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154430" y="1264920"/>
            <a:ext cx="4911090" cy="547941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7010" y="2993390"/>
            <a:ext cx="3823970" cy="375094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pt-BR" altLang="en-US"/>
          </a:p>
        </p:txBody>
      </p:sp>
      <p:pic>
        <p:nvPicPr>
          <p:cNvPr id="5" name="Espaço Reservado para Conteúdo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51130" y="793750"/>
            <a:ext cx="5874385" cy="5748655"/>
          </a:xfrm>
          <a:prstGeom prst="rect">
            <a:avLst/>
          </a:prstGeom>
        </p:spPr>
      </p:pic>
      <p:pic>
        <p:nvPicPr>
          <p:cNvPr id="6" name="Espaço Reservado para Conteúdo 5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66790" y="793750"/>
            <a:ext cx="6099810" cy="5748020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/>
        </p:nvSpPr>
        <p:spPr>
          <a:xfrm>
            <a:off x="838200" y="-27178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en-US"/>
              <a:t>01/Feb/2022</a:t>
            </a:r>
            <a:endParaRPr lang="pt-BR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p>
            <a:r>
              <a:rPr lang="pt-BR" altLang="en-US">
                <a:sym typeface="+mn-ea"/>
              </a:rPr>
              <a:t>01/Feb/2022</a:t>
            </a:r>
            <a:endParaRPr lang="pt-BR" altLang="en-US"/>
          </a:p>
        </p:txBody>
      </p:sp>
      <p:pic>
        <p:nvPicPr>
          <p:cNvPr id="5" name="Espaço Reservado para Conteúdo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459740" y="1036320"/>
            <a:ext cx="5147310" cy="5140960"/>
          </a:xfrm>
          <a:prstGeom prst="rect">
            <a:avLst/>
          </a:prstGeom>
        </p:spPr>
      </p:pic>
      <p:pic>
        <p:nvPicPr>
          <p:cNvPr id="6" name="Espaço Reservado para Conteúdo 5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98515" y="1036320"/>
            <a:ext cx="6188710" cy="509968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pt-BR" altLang="en-US">
                <a:sym typeface="+mn-ea"/>
              </a:rPr>
              <a:t>01/Feb/2022</a:t>
            </a:r>
            <a:endParaRPr lang="pt-BR" altLang="en-US"/>
          </a:p>
        </p:txBody>
      </p:sp>
      <p:pic>
        <p:nvPicPr>
          <p:cNvPr id="5" name="Espaço Reservado para Conteúdo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012190" y="1825625"/>
            <a:ext cx="4832985" cy="4351655"/>
          </a:xfrm>
          <a:prstGeom prst="rect">
            <a:avLst/>
          </a:prstGeom>
        </p:spPr>
      </p:pic>
      <p:pic>
        <p:nvPicPr>
          <p:cNvPr id="6" name="Espaço Reservado para Conteúdo 5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31585" y="1825625"/>
            <a:ext cx="4861560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endParaRPr lang="pt-B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pt-BR" altLang="en-US"/>
              <a:t>Patient refused the use of the endovenous contrast media.</a:t>
            </a:r>
            <a:endParaRPr lang="pt-BR" altLang="en-US"/>
          </a:p>
          <a:p>
            <a:r>
              <a:rPr lang="pt-BR" altLang="en-US"/>
              <a:t>Xray and Mri finding:</a:t>
            </a:r>
            <a:endParaRPr lang="pt-BR" altLang="en-US"/>
          </a:p>
          <a:p>
            <a:pPr lvl="1"/>
            <a:r>
              <a:rPr lang="pt-BR" altLang="en-US" sz="2400"/>
              <a:t>Zebra Sign</a:t>
            </a:r>
            <a:endParaRPr lang="pt-BR" altLang="en-US" sz="2400"/>
          </a:p>
          <a:p>
            <a:pPr lvl="1"/>
            <a:r>
              <a:rPr lang="pt-BR" altLang="en-US"/>
              <a:t>Reduced bone texture, suggesting osthoporosis</a:t>
            </a:r>
            <a:endParaRPr lang="pt-BR" altLang="en-US"/>
          </a:p>
          <a:p>
            <a:pPr lvl="1"/>
            <a:r>
              <a:rPr lang="pt-BR" altLang="en-US"/>
              <a:t>Irregular bone cortex of the distal femur, perhaps a previous fracture</a:t>
            </a:r>
            <a:endParaRPr lang="pt-BR" altLang="en-US"/>
          </a:p>
          <a:p>
            <a:pPr lvl="1"/>
            <a:r>
              <a:rPr lang="pt-BR" altLang="en-US"/>
              <a:t>Hemarthrosis</a:t>
            </a:r>
            <a:endParaRPr lang="pt-BR" altLang="en-US"/>
          </a:p>
          <a:p>
            <a:pPr lvl="1"/>
            <a:r>
              <a:rPr lang="pt-BR" altLang="en-US"/>
              <a:t>Strain of the cruciate anterior ligament </a:t>
            </a:r>
            <a:endParaRPr lang="pt-BR" altLang="en-US"/>
          </a:p>
          <a:p>
            <a:pPr lvl="1"/>
            <a:r>
              <a:rPr lang="pt-BR" altLang="en-US"/>
              <a:t>Signs of a previous lateral patellar dislocation</a:t>
            </a:r>
            <a:endParaRPr lang="pt-BR" altLang="en-US"/>
          </a:p>
          <a:p>
            <a:endParaRPr lang="pt-BR" altLang="en-US"/>
          </a:p>
          <a:p>
            <a:endParaRPr lang="pt-BR" altLang="en-US"/>
          </a:p>
          <a:p>
            <a:endParaRPr lang="pt-BR" altLang="en-US"/>
          </a:p>
          <a:p>
            <a:endParaRPr lang="pt-BR" altLang="en-US"/>
          </a:p>
          <a:p>
            <a:endParaRPr lang="pt-BR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747</Words>
  <Application>WPS Presentation</Application>
  <PresentationFormat>Widescreen</PresentationFormat>
  <Paragraphs>53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8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Office Theme</vt:lpstr>
      <vt:lpstr>OCAD CASE</vt:lpstr>
      <vt:lpstr>28/Jan/2022</vt:lpstr>
      <vt:lpstr>01/Feb/2022 - Knee mri</vt:lpstr>
      <vt:lpstr>PowerPoint 演示文稿</vt:lpstr>
      <vt:lpstr>01/Feb/2022</vt:lpstr>
      <vt:lpstr>PowerPoint 演示文稿</vt:lpstr>
      <vt:lpstr>01/Feb/2022</vt:lpstr>
      <vt:lpstr>01/Feb/2022</vt:lpstr>
      <vt:lpstr>PowerPoint 演示文稿</vt:lpstr>
      <vt:lpstr>What are your hypothesis for the physeal lesion?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OCAD CASE</dc:title>
  <dc:creator/>
  <cp:lastModifiedBy>Medicos</cp:lastModifiedBy>
  <cp:revision>25</cp:revision>
  <dcterms:created xsi:type="dcterms:W3CDTF">2020-11-17T21:05:00Z</dcterms:created>
  <dcterms:modified xsi:type="dcterms:W3CDTF">2022-02-03T20:02:59Z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1046-11.2.0.10463</vt:lpwstr>
  </property>
  <property fmtid="{D5CDD505-2E9C-101B-9397-08002B2CF9AE}" pid="3" name="ICV">
    <vt:lpwstr>E220105986FD4EDC8D591934008A23E5</vt:lpwstr>
  </property>
</Properties>
</file>