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59" r:id="rId7"/>
    <p:sldId id="260" r:id="rId8"/>
    <p:sldId id="266" r:id="rId9"/>
    <p:sldId id="263" r:id="rId10"/>
    <p:sldId id="264" r:id="rId11"/>
    <p:sldId id="265"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660"/>
  </p:normalViewPr>
  <p:slideViewPr>
    <p:cSldViewPr snapToGrid="0">
      <p:cViewPr varScale="1">
        <p:scale>
          <a:sx n="45" d="100"/>
          <a:sy n="45" d="100"/>
        </p:scale>
        <p:origin x="72" y="14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485D5-49CC-48DE-AC6B-FB39480A96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DDE4CC-D95A-4782-9A92-2DC83059A6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2FD4BA-AB8A-4149-9CC3-18270311305C}"/>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5" name="Footer Placeholder 4">
            <a:extLst>
              <a:ext uri="{FF2B5EF4-FFF2-40B4-BE49-F238E27FC236}">
                <a16:creationId xmlns:a16="http://schemas.microsoft.com/office/drawing/2014/main" id="{611F1F3D-BF5E-4DB7-8102-FD2D39565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ADCF4F-C0F4-4FE9-A77E-1FD5DD1CCBBC}"/>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155952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C47AE-8450-4FC7-9BB7-4D2DC61535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CC21F1-99AF-4AF9-BC9E-557F759D60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D23F06-80B0-42BF-ABA6-BB5D4B808096}"/>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5" name="Footer Placeholder 4">
            <a:extLst>
              <a:ext uri="{FF2B5EF4-FFF2-40B4-BE49-F238E27FC236}">
                <a16:creationId xmlns:a16="http://schemas.microsoft.com/office/drawing/2014/main" id="{D6406241-3AEC-4533-930E-90E12CD29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EFE8B-452B-4A02-853B-8CE313220019}"/>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221219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7117C2-BF2D-4F21-B732-DF1EB800A8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94B524-279B-4FAF-A0D1-496331847C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692277-440F-49D9-92BC-89C369D91356}"/>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5" name="Footer Placeholder 4">
            <a:extLst>
              <a:ext uri="{FF2B5EF4-FFF2-40B4-BE49-F238E27FC236}">
                <a16:creationId xmlns:a16="http://schemas.microsoft.com/office/drawing/2014/main" id="{032DF6FF-114B-420F-8A5E-23FF448078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103E77-86D0-408A-937F-3F454FE6842F}"/>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182954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B3E61-B140-4CF4-91F2-BE4B145419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075A86-96F0-4649-A230-D0D62C9451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51DF5C-90A4-4C89-B90A-625F056D2231}"/>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5" name="Footer Placeholder 4">
            <a:extLst>
              <a:ext uri="{FF2B5EF4-FFF2-40B4-BE49-F238E27FC236}">
                <a16:creationId xmlns:a16="http://schemas.microsoft.com/office/drawing/2014/main" id="{BF45D104-9724-43D9-90DC-B2A0859872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E8FF48-ED27-40CC-A6E1-33D092EF53BE}"/>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1098250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2639-6565-40E4-BDF8-217E77C5C6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915061-F077-44A3-8483-F1E4699C05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CB319A-4822-4EC9-9785-7EC4D6C34521}"/>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5" name="Footer Placeholder 4">
            <a:extLst>
              <a:ext uri="{FF2B5EF4-FFF2-40B4-BE49-F238E27FC236}">
                <a16:creationId xmlns:a16="http://schemas.microsoft.com/office/drawing/2014/main" id="{128543DD-6C01-4C57-8F55-B5470777F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8D746F-1CB6-4CAC-9DF2-17E76D3633F6}"/>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271866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904E-3934-4517-B0E8-624E6E62C5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9B0AAE-4A5E-4C84-B2A8-D523074945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473D59-ABF9-4159-8DB6-9003337158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CB1183-1C3E-44E2-83E6-19BB489513D1}"/>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6" name="Footer Placeholder 5">
            <a:extLst>
              <a:ext uri="{FF2B5EF4-FFF2-40B4-BE49-F238E27FC236}">
                <a16:creationId xmlns:a16="http://schemas.microsoft.com/office/drawing/2014/main" id="{BD636F52-97D4-4BE3-9488-AA8582CDEB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736D8B-E15C-4093-B0D3-20BB6C27B7F9}"/>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424790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C9E42-46CF-45BD-90E9-E66F818B48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47A8AD-2C04-4FC1-8D71-74C0375DB1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5C58E4-BF73-4CC6-AC16-BF4D23FC6C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5962FE-4566-455D-8479-C05DADBC58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2C4EDB-C619-41A7-B114-3106496653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811F37-CBE2-4C5E-BBC4-E0FE12E2AD8A}"/>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8" name="Footer Placeholder 7">
            <a:extLst>
              <a:ext uri="{FF2B5EF4-FFF2-40B4-BE49-F238E27FC236}">
                <a16:creationId xmlns:a16="http://schemas.microsoft.com/office/drawing/2014/main" id="{2A056E24-8B34-4605-ACF6-24F49AD388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6B603B-CF63-4561-978B-88E78CBA868C}"/>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392456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E5250-E4D4-4185-98AB-AFA34773BC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0219E1-D628-4DFB-9707-E6A35A1702C4}"/>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4" name="Footer Placeholder 3">
            <a:extLst>
              <a:ext uri="{FF2B5EF4-FFF2-40B4-BE49-F238E27FC236}">
                <a16:creationId xmlns:a16="http://schemas.microsoft.com/office/drawing/2014/main" id="{31A8A270-CEE3-4045-A391-09928AB0AC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5378CB-F36C-45B5-A5F2-3B7D8AE9DDB8}"/>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1456566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9EEEFD-5B75-45C8-90A4-D6BDB2F1064F}"/>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3" name="Footer Placeholder 2">
            <a:extLst>
              <a:ext uri="{FF2B5EF4-FFF2-40B4-BE49-F238E27FC236}">
                <a16:creationId xmlns:a16="http://schemas.microsoft.com/office/drawing/2014/main" id="{C0EAAEFB-2176-4F07-83F6-42DC210504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AAC759-13E8-45D9-86DA-44C320229953}"/>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62888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FCDCA-D562-4AE6-A4B8-3333DF1238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A41A40-4D96-43EE-9C88-BA60725FD7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39F3FB-4103-46C0-B9F7-5F6A4B3C80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35AD2-5FB0-45BB-A5A7-2BA04E06A85B}"/>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6" name="Footer Placeholder 5">
            <a:extLst>
              <a:ext uri="{FF2B5EF4-FFF2-40B4-BE49-F238E27FC236}">
                <a16:creationId xmlns:a16="http://schemas.microsoft.com/office/drawing/2014/main" id="{3142A613-B118-41AB-A618-9896006EC9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4D38AC-5D7B-417C-BCBB-AA928406003D}"/>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2938948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4E068-F832-4709-B5F8-CB6DAEADA3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44A7D5-F9AA-434E-932F-C792B6EF54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BD3ED-3C1C-4459-A788-18F64AC4B0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B9A6D3-826E-4E61-BECF-4DB150DDD31B}"/>
              </a:ext>
            </a:extLst>
          </p:cNvPr>
          <p:cNvSpPr>
            <a:spLocks noGrp="1"/>
          </p:cNvSpPr>
          <p:nvPr>
            <p:ph type="dt" sz="half" idx="10"/>
          </p:nvPr>
        </p:nvSpPr>
        <p:spPr/>
        <p:txBody>
          <a:bodyPr/>
          <a:lstStyle/>
          <a:p>
            <a:fld id="{ADA78EB8-EB61-4BA9-A4E7-7819DB66B44C}" type="datetimeFigureOut">
              <a:rPr lang="en-US" smtClean="0"/>
              <a:t>11/24/2021</a:t>
            </a:fld>
            <a:endParaRPr lang="en-US"/>
          </a:p>
        </p:txBody>
      </p:sp>
      <p:sp>
        <p:nvSpPr>
          <p:cNvPr id="6" name="Footer Placeholder 5">
            <a:extLst>
              <a:ext uri="{FF2B5EF4-FFF2-40B4-BE49-F238E27FC236}">
                <a16:creationId xmlns:a16="http://schemas.microsoft.com/office/drawing/2014/main" id="{4C93DA90-3301-421B-9357-5F9A870D2E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1C1408-4411-42F2-9764-EBA6E5FFCFEA}"/>
              </a:ext>
            </a:extLst>
          </p:cNvPr>
          <p:cNvSpPr>
            <a:spLocks noGrp="1"/>
          </p:cNvSpPr>
          <p:nvPr>
            <p:ph type="sldNum" sz="quarter" idx="12"/>
          </p:nvPr>
        </p:nvSpPr>
        <p:spPr/>
        <p:txBody>
          <a:bodyPr/>
          <a:lstStyle/>
          <a:p>
            <a:fld id="{9D88CB60-7F13-4E27-9A01-BE76C6047B56}" type="slidenum">
              <a:rPr lang="en-US" smtClean="0"/>
              <a:t>‹#›</a:t>
            </a:fld>
            <a:endParaRPr lang="en-US"/>
          </a:p>
        </p:txBody>
      </p:sp>
    </p:spTree>
    <p:extLst>
      <p:ext uri="{BB962C8B-B14F-4D97-AF65-F5344CB8AC3E}">
        <p14:creationId xmlns:p14="http://schemas.microsoft.com/office/powerpoint/2010/main" val="3487043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E3585E-8642-4B5D-86DB-DCF5C2874F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AFC6A2-28A7-4AAD-BEA2-479F1B5F34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A65C8D-2AE9-478F-8E6F-917AD52AC9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78EB8-EB61-4BA9-A4E7-7819DB66B44C}" type="datetimeFigureOut">
              <a:rPr lang="en-US" smtClean="0"/>
              <a:t>11/24/2021</a:t>
            </a:fld>
            <a:endParaRPr lang="en-US"/>
          </a:p>
        </p:txBody>
      </p:sp>
      <p:sp>
        <p:nvSpPr>
          <p:cNvPr id="5" name="Footer Placeholder 4">
            <a:extLst>
              <a:ext uri="{FF2B5EF4-FFF2-40B4-BE49-F238E27FC236}">
                <a16:creationId xmlns:a16="http://schemas.microsoft.com/office/drawing/2014/main" id="{F4173B8E-87B7-4B5E-BC83-B7F40F9209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EB3F13-AE85-412B-9A1B-CF8927F43E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88CB60-7F13-4E27-9A01-BE76C6047B56}" type="slidenum">
              <a:rPr lang="en-US" smtClean="0"/>
              <a:t>‹#›</a:t>
            </a:fld>
            <a:endParaRPr lang="en-US"/>
          </a:p>
        </p:txBody>
      </p:sp>
    </p:spTree>
    <p:extLst>
      <p:ext uri="{BB962C8B-B14F-4D97-AF65-F5344CB8AC3E}">
        <p14:creationId xmlns:p14="http://schemas.microsoft.com/office/powerpoint/2010/main" val="130817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7.xml"/><Relationship Id="rId4" Type="http://schemas.openxmlformats.org/officeDocument/2006/relationships/image" Target="../media/image26.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7.xml"/><Relationship Id="rId4" Type="http://schemas.openxmlformats.org/officeDocument/2006/relationships/image" Target="../media/image17.jpg"/></Relationships>
</file>

<file path=ppt/slides/_rels/slide9.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69FCB-0AEB-4EA4-A463-DAD86FAE7A6F}"/>
              </a:ext>
            </a:extLst>
          </p:cNvPr>
          <p:cNvSpPr>
            <a:spLocks noGrp="1"/>
          </p:cNvSpPr>
          <p:nvPr>
            <p:ph type="ctrTitle"/>
          </p:nvPr>
        </p:nvSpPr>
        <p:spPr>
          <a:xfrm>
            <a:off x="1524000" y="1122363"/>
            <a:ext cx="9144000" cy="3000904"/>
          </a:xfrm>
        </p:spPr>
        <p:txBody>
          <a:bodyPr>
            <a:normAutofit fontScale="90000"/>
          </a:bodyPr>
          <a:lstStyle/>
          <a:p>
            <a:r>
              <a:rPr lang="en-US" dirty="0"/>
              <a:t>64 </a:t>
            </a:r>
            <a:r>
              <a:rPr lang="en-US" dirty="0" err="1"/>
              <a:t>yo</a:t>
            </a:r>
            <a:r>
              <a:rPr lang="en-US" dirty="0"/>
              <a:t> F, remote history of cervical cancer, presents for further evaluation of an incidental pelvic lesion</a:t>
            </a:r>
          </a:p>
        </p:txBody>
      </p:sp>
      <p:sp>
        <p:nvSpPr>
          <p:cNvPr id="3" name="Subtitle 2">
            <a:extLst>
              <a:ext uri="{FF2B5EF4-FFF2-40B4-BE49-F238E27FC236}">
                <a16:creationId xmlns:a16="http://schemas.microsoft.com/office/drawing/2014/main" id="{97AB6A4D-CDDA-4FAB-A55E-57628C3F25F0}"/>
              </a:ext>
            </a:extLst>
          </p:cNvPr>
          <p:cNvSpPr>
            <a:spLocks noGrp="1"/>
          </p:cNvSpPr>
          <p:nvPr>
            <p:ph type="subTitle" idx="1"/>
          </p:nvPr>
        </p:nvSpPr>
        <p:spPr>
          <a:xfrm>
            <a:off x="1625600" y="4694238"/>
            <a:ext cx="9144000" cy="1655762"/>
          </a:xfrm>
        </p:spPr>
        <p:txBody>
          <a:bodyPr/>
          <a:lstStyle/>
          <a:p>
            <a:r>
              <a:rPr lang="en-US" dirty="0"/>
              <a:t>…of course, that’s not the whole story</a:t>
            </a:r>
          </a:p>
        </p:txBody>
      </p:sp>
    </p:spTree>
    <p:extLst>
      <p:ext uri="{BB962C8B-B14F-4D97-AF65-F5344CB8AC3E}">
        <p14:creationId xmlns:p14="http://schemas.microsoft.com/office/powerpoint/2010/main" val="1564940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2018E1B-E0B9-4440-AFF3-4112E50A27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BCEF83A-5C6D-4329-BB91-7F49A71229A1}"/>
              </a:ext>
            </a:extLst>
          </p:cNvPr>
          <p:cNvSpPr txBox="1"/>
          <p:nvPr/>
        </p:nvSpPr>
        <p:spPr>
          <a:xfrm>
            <a:off x="838200" y="557190"/>
            <a:ext cx="10515600" cy="184001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5200" kern="1200" dirty="0">
                <a:solidFill>
                  <a:schemeClr val="tx1"/>
                </a:solidFill>
                <a:latin typeface="+mj-lt"/>
                <a:ea typeface="+mj-ea"/>
                <a:cs typeface="+mj-cs"/>
              </a:rPr>
              <a:t>Current MRI pelvis</a:t>
            </a:r>
          </a:p>
          <a:p>
            <a:pPr>
              <a:lnSpc>
                <a:spcPct val="90000"/>
              </a:lnSpc>
              <a:spcBef>
                <a:spcPct val="0"/>
              </a:spcBef>
              <a:spcAft>
                <a:spcPts val="600"/>
              </a:spcAft>
            </a:pPr>
            <a:r>
              <a:rPr lang="en-US" sz="5200" kern="1200" dirty="0">
                <a:solidFill>
                  <a:schemeClr val="tx1"/>
                </a:solidFill>
                <a:latin typeface="+mj-lt"/>
                <a:ea typeface="+mj-ea"/>
                <a:cs typeface="+mj-cs"/>
              </a:rPr>
              <a:t>T1, T1 post</a:t>
            </a:r>
          </a:p>
        </p:txBody>
      </p:sp>
      <p:pic>
        <p:nvPicPr>
          <p:cNvPr id="12" name="Picture 11" descr="A picture containing porcelain&#10;&#10;Description automatically generated">
            <a:extLst>
              <a:ext uri="{FF2B5EF4-FFF2-40B4-BE49-F238E27FC236}">
                <a16:creationId xmlns:a16="http://schemas.microsoft.com/office/drawing/2014/main" id="{ADAA8B86-233D-4D93-9BAB-A52A1F7BC32C}"/>
              </a:ext>
            </a:extLst>
          </p:cNvPr>
          <p:cNvPicPr>
            <a:picLocks noChangeAspect="1"/>
          </p:cNvPicPr>
          <p:nvPr/>
        </p:nvPicPr>
        <p:blipFill rotWithShape="1">
          <a:blip r:embed="rId2">
            <a:extLst>
              <a:ext uri="{28A0092B-C50C-407E-A947-70E740481C1C}">
                <a14:useLocalDpi xmlns:a14="http://schemas.microsoft.com/office/drawing/2010/main" val="0"/>
              </a:ext>
            </a:extLst>
          </a:blip>
          <a:srcRect l="9778" t="38274" r="14448" b="7823"/>
          <a:stretch/>
        </p:blipFill>
        <p:spPr>
          <a:xfrm>
            <a:off x="0" y="2531260"/>
            <a:ext cx="6096000" cy="4336558"/>
          </a:xfrm>
          <a:prstGeom prst="rect">
            <a:avLst/>
          </a:prstGeom>
        </p:spPr>
      </p:pic>
      <p:pic>
        <p:nvPicPr>
          <p:cNvPr id="14" name="Picture 13" descr="A close-up of a planet&#10;&#10;Description automatically generated with low confidence">
            <a:extLst>
              <a:ext uri="{FF2B5EF4-FFF2-40B4-BE49-F238E27FC236}">
                <a16:creationId xmlns:a16="http://schemas.microsoft.com/office/drawing/2014/main" id="{D9ABD373-6F52-4B00-A356-F7434073FCFB}"/>
              </a:ext>
            </a:extLst>
          </p:cNvPr>
          <p:cNvPicPr>
            <a:picLocks noChangeAspect="1"/>
          </p:cNvPicPr>
          <p:nvPr/>
        </p:nvPicPr>
        <p:blipFill rotWithShape="1">
          <a:blip r:embed="rId3">
            <a:extLst>
              <a:ext uri="{28A0092B-C50C-407E-A947-70E740481C1C}">
                <a14:useLocalDpi xmlns:a14="http://schemas.microsoft.com/office/drawing/2010/main" val="0"/>
              </a:ext>
            </a:extLst>
          </a:blip>
          <a:srcRect l="12465" t="39255" r="11761" b="6842"/>
          <a:stretch/>
        </p:blipFill>
        <p:spPr>
          <a:xfrm>
            <a:off x="5661155" y="2122808"/>
            <a:ext cx="6527796" cy="4643728"/>
          </a:xfrm>
          <a:prstGeom prst="rect">
            <a:avLst/>
          </a:prstGeom>
        </p:spPr>
      </p:pic>
    </p:spTree>
    <p:extLst>
      <p:ext uri="{BB962C8B-B14F-4D97-AF65-F5344CB8AC3E}">
        <p14:creationId xmlns:p14="http://schemas.microsoft.com/office/powerpoint/2010/main" val="351504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up of a planet&#10;&#10;Description automatically generated with medium confidence">
            <a:extLst>
              <a:ext uri="{FF2B5EF4-FFF2-40B4-BE49-F238E27FC236}">
                <a16:creationId xmlns:a16="http://schemas.microsoft.com/office/drawing/2014/main" id="{423924E0-B757-454B-A6E7-9B738E7758D0}"/>
              </a:ext>
            </a:extLst>
          </p:cNvPr>
          <p:cNvPicPr>
            <a:picLocks noChangeAspect="1"/>
          </p:cNvPicPr>
          <p:nvPr/>
        </p:nvPicPr>
        <p:blipFill rotWithShape="1">
          <a:blip r:embed="rId2">
            <a:extLst>
              <a:ext uri="{28A0092B-C50C-407E-A947-70E740481C1C}">
                <a14:useLocalDpi xmlns:a14="http://schemas.microsoft.com/office/drawing/2010/main" val="0"/>
              </a:ext>
            </a:extLst>
          </a:blip>
          <a:srcRect l="10114" t="42562" r="14113" b="3535"/>
          <a:stretch/>
        </p:blipFill>
        <p:spPr>
          <a:xfrm>
            <a:off x="0" y="1350051"/>
            <a:ext cx="6887649" cy="4899699"/>
          </a:xfrm>
          <a:prstGeom prst="rect">
            <a:avLst/>
          </a:prstGeom>
        </p:spPr>
      </p:pic>
      <p:pic>
        <p:nvPicPr>
          <p:cNvPr id="2" name="Picture 1" descr="A close-up of the moon&#10;&#10;Description automatically generated with medium confidence">
            <a:extLst>
              <a:ext uri="{FF2B5EF4-FFF2-40B4-BE49-F238E27FC236}">
                <a16:creationId xmlns:a16="http://schemas.microsoft.com/office/drawing/2014/main" id="{83D39309-1A1E-4BD1-BCB0-D484192EA5CF}"/>
              </a:ext>
            </a:extLst>
          </p:cNvPr>
          <p:cNvPicPr>
            <a:picLocks noChangeAspect="1"/>
          </p:cNvPicPr>
          <p:nvPr/>
        </p:nvPicPr>
        <p:blipFill rotWithShape="1">
          <a:blip r:embed="rId3">
            <a:extLst>
              <a:ext uri="{28A0092B-C50C-407E-A947-70E740481C1C}">
                <a14:useLocalDpi xmlns:a14="http://schemas.microsoft.com/office/drawing/2010/main" val="0"/>
              </a:ext>
            </a:extLst>
          </a:blip>
          <a:srcRect l="11975" t="38239" r="19420" b="7855"/>
          <a:stretch/>
        </p:blipFill>
        <p:spPr>
          <a:xfrm>
            <a:off x="5807285" y="1291523"/>
            <a:ext cx="6384715" cy="5016754"/>
          </a:xfrm>
          <a:prstGeom prst="rect">
            <a:avLst/>
          </a:prstGeom>
        </p:spPr>
      </p:pic>
      <p:sp>
        <p:nvSpPr>
          <p:cNvPr id="4" name="TextBox 3">
            <a:extLst>
              <a:ext uri="{FF2B5EF4-FFF2-40B4-BE49-F238E27FC236}">
                <a16:creationId xmlns:a16="http://schemas.microsoft.com/office/drawing/2014/main" id="{39E27367-D497-496D-894C-673328FC768F}"/>
              </a:ext>
            </a:extLst>
          </p:cNvPr>
          <p:cNvSpPr txBox="1"/>
          <p:nvPr/>
        </p:nvSpPr>
        <p:spPr>
          <a:xfrm>
            <a:off x="1348740" y="160020"/>
            <a:ext cx="3680460" cy="1200329"/>
          </a:xfrm>
          <a:prstGeom prst="rect">
            <a:avLst/>
          </a:prstGeom>
          <a:noFill/>
        </p:spPr>
        <p:txBody>
          <a:bodyPr wrap="square" rtlCol="0">
            <a:spAutoFit/>
          </a:bodyPr>
          <a:lstStyle/>
          <a:p>
            <a:endParaRPr lang="en-US" sz="3600" dirty="0"/>
          </a:p>
          <a:p>
            <a:r>
              <a:rPr lang="en-US" sz="3600" dirty="0"/>
              <a:t>STIR</a:t>
            </a:r>
          </a:p>
        </p:txBody>
      </p:sp>
    </p:spTree>
    <p:extLst>
      <p:ext uri="{BB962C8B-B14F-4D97-AF65-F5344CB8AC3E}">
        <p14:creationId xmlns:p14="http://schemas.microsoft.com/office/powerpoint/2010/main" val="3465340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4F047B-CA17-4747-B3ED-82C6A83CE1AD}"/>
              </a:ext>
            </a:extLst>
          </p:cNvPr>
          <p:cNvSpPr txBox="1"/>
          <p:nvPr/>
        </p:nvSpPr>
        <p:spPr>
          <a:xfrm>
            <a:off x="0" y="467833"/>
            <a:ext cx="12191999" cy="1200329"/>
          </a:xfrm>
          <a:prstGeom prst="rect">
            <a:avLst/>
          </a:prstGeom>
          <a:noFill/>
        </p:spPr>
        <p:txBody>
          <a:bodyPr wrap="square" rtlCol="0">
            <a:spAutoFit/>
          </a:bodyPr>
          <a:lstStyle/>
          <a:p>
            <a:r>
              <a:rPr lang="en-US" sz="3600" dirty="0"/>
              <a:t>…and surprise, another lesion in the left femoral neck that wasn’t seen on prior CT! T1/T1 post, and coronal STIR</a:t>
            </a:r>
          </a:p>
        </p:txBody>
      </p:sp>
      <p:pic>
        <p:nvPicPr>
          <p:cNvPr id="4" name="Picture 3" descr="A close-up of a skull&#10;&#10;Description automatically generated with low confidence">
            <a:extLst>
              <a:ext uri="{FF2B5EF4-FFF2-40B4-BE49-F238E27FC236}">
                <a16:creationId xmlns:a16="http://schemas.microsoft.com/office/drawing/2014/main" id="{F57D33B1-4F1E-453B-A8C7-390879466907}"/>
              </a:ext>
            </a:extLst>
          </p:cNvPr>
          <p:cNvPicPr>
            <a:picLocks noChangeAspect="1"/>
          </p:cNvPicPr>
          <p:nvPr/>
        </p:nvPicPr>
        <p:blipFill rotWithShape="1">
          <a:blip r:embed="rId2">
            <a:extLst>
              <a:ext uri="{28A0092B-C50C-407E-A947-70E740481C1C}">
                <a14:useLocalDpi xmlns:a14="http://schemas.microsoft.com/office/drawing/2010/main" val="0"/>
              </a:ext>
            </a:extLst>
          </a:blip>
          <a:srcRect t="41841" b="16909"/>
          <a:stretch/>
        </p:blipFill>
        <p:spPr>
          <a:xfrm>
            <a:off x="-585894" y="1704499"/>
            <a:ext cx="5679597" cy="2342834"/>
          </a:xfrm>
          <a:prstGeom prst="rect">
            <a:avLst/>
          </a:prstGeom>
        </p:spPr>
      </p:pic>
      <p:pic>
        <p:nvPicPr>
          <p:cNvPr id="6" name="Picture 5" descr="A close-up of a drop of water&#10;&#10;Description automatically generated with low confidence">
            <a:extLst>
              <a:ext uri="{FF2B5EF4-FFF2-40B4-BE49-F238E27FC236}">
                <a16:creationId xmlns:a16="http://schemas.microsoft.com/office/drawing/2014/main" id="{F5443978-F2B2-423E-996D-1A05E4D90788}"/>
              </a:ext>
            </a:extLst>
          </p:cNvPr>
          <p:cNvPicPr>
            <a:picLocks noChangeAspect="1"/>
          </p:cNvPicPr>
          <p:nvPr/>
        </p:nvPicPr>
        <p:blipFill rotWithShape="1">
          <a:blip r:embed="rId3">
            <a:extLst>
              <a:ext uri="{28A0092B-C50C-407E-A947-70E740481C1C}">
                <a14:useLocalDpi xmlns:a14="http://schemas.microsoft.com/office/drawing/2010/main" val="0"/>
              </a:ext>
            </a:extLst>
          </a:blip>
          <a:srcRect t="35061" b="23689"/>
          <a:stretch/>
        </p:blipFill>
        <p:spPr>
          <a:xfrm>
            <a:off x="-585893" y="4047333"/>
            <a:ext cx="5679598" cy="2342834"/>
          </a:xfrm>
          <a:prstGeom prst="rect">
            <a:avLst/>
          </a:prstGeom>
        </p:spPr>
      </p:pic>
      <p:pic>
        <p:nvPicPr>
          <p:cNvPr id="8" name="Picture 7" descr="A close-up of a human skeleton&#10;&#10;Description automatically generated with low confidence">
            <a:extLst>
              <a:ext uri="{FF2B5EF4-FFF2-40B4-BE49-F238E27FC236}">
                <a16:creationId xmlns:a16="http://schemas.microsoft.com/office/drawing/2014/main" id="{6935F7DB-2A03-4407-A449-55975607C692}"/>
              </a:ext>
            </a:extLst>
          </p:cNvPr>
          <p:cNvPicPr>
            <a:picLocks noChangeAspect="1"/>
          </p:cNvPicPr>
          <p:nvPr/>
        </p:nvPicPr>
        <p:blipFill rotWithShape="1">
          <a:blip r:embed="rId4">
            <a:extLst>
              <a:ext uri="{28A0092B-C50C-407E-A947-70E740481C1C}">
                <a14:useLocalDpi xmlns:a14="http://schemas.microsoft.com/office/drawing/2010/main" val="0"/>
              </a:ext>
            </a:extLst>
          </a:blip>
          <a:srcRect l="13124" t="29655" r="-6873" b="6595"/>
          <a:stretch/>
        </p:blipFill>
        <p:spPr>
          <a:xfrm>
            <a:off x="5093705" y="1668162"/>
            <a:ext cx="7434244" cy="5055286"/>
          </a:xfrm>
          <a:prstGeom prst="rect">
            <a:avLst/>
          </a:prstGeom>
        </p:spPr>
      </p:pic>
    </p:spTree>
    <p:extLst>
      <p:ext uri="{BB962C8B-B14F-4D97-AF65-F5344CB8AC3E}">
        <p14:creationId xmlns:p14="http://schemas.microsoft.com/office/powerpoint/2010/main" val="3569236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F4D90B-9C9D-456B-B872-8C247472A451}"/>
              </a:ext>
            </a:extLst>
          </p:cNvPr>
          <p:cNvSpPr txBox="1"/>
          <p:nvPr/>
        </p:nvSpPr>
        <p:spPr>
          <a:xfrm>
            <a:off x="0" y="0"/>
            <a:ext cx="12192000" cy="6370975"/>
          </a:xfrm>
          <a:prstGeom prst="rect">
            <a:avLst/>
          </a:prstGeom>
          <a:noFill/>
        </p:spPr>
        <p:txBody>
          <a:bodyPr wrap="square" rtlCol="0">
            <a:spAutoFit/>
          </a:bodyPr>
          <a:lstStyle/>
          <a:p>
            <a:r>
              <a:rPr lang="en-US" sz="3400" dirty="0"/>
              <a:t>To summarize:</a:t>
            </a:r>
          </a:p>
          <a:p>
            <a:pPr marL="571500" indent="-571500">
              <a:buFont typeface="Arial" panose="020B0604020202020204" pitchFamily="34" charset="0"/>
              <a:buChar char="•"/>
            </a:pPr>
            <a:r>
              <a:rPr lang="en-US" sz="3400" dirty="0"/>
              <a:t>Probable hemangiomas in the calvarium and T8 from 2015. No follow up imaging available.</a:t>
            </a:r>
          </a:p>
          <a:p>
            <a:pPr marL="571500" indent="-571500">
              <a:buFont typeface="Arial" panose="020B0604020202020204" pitchFamily="34" charset="0"/>
              <a:buChar char="•"/>
            </a:pPr>
            <a:r>
              <a:rPr lang="en-US" sz="3400" dirty="0"/>
              <a:t>Heterogeneous, enhancing lesions with coarsened trabeculae in the right ilium and sacrum, increased in size from 2015.</a:t>
            </a:r>
          </a:p>
          <a:p>
            <a:pPr marL="571500" indent="-571500">
              <a:buFont typeface="Arial" panose="020B0604020202020204" pitchFamily="34" charset="0"/>
              <a:buChar char="•"/>
            </a:pPr>
            <a:r>
              <a:rPr lang="en-US" sz="3400" dirty="0"/>
              <a:t>Heterogeneous, enhancing lesion with coarsened trabeculae in the left acetabulum, unchanged in size, similar in appearance to right pelvic lesions.</a:t>
            </a:r>
          </a:p>
          <a:p>
            <a:pPr marL="571500" indent="-571500">
              <a:buFont typeface="Arial" panose="020B0604020202020204" pitchFamily="34" charset="0"/>
              <a:buChar char="•"/>
            </a:pPr>
            <a:r>
              <a:rPr lang="en-US" sz="3400" dirty="0"/>
              <a:t>New lytic lesion with enhancement in the left iliac bone.</a:t>
            </a:r>
          </a:p>
          <a:p>
            <a:pPr marL="571500" indent="-571500">
              <a:buFont typeface="Arial" panose="020B0604020202020204" pitchFamily="34" charset="0"/>
              <a:buChar char="•"/>
            </a:pPr>
            <a:r>
              <a:rPr lang="en-US" sz="3400" dirty="0"/>
              <a:t>New enhancing lesion in the left femoral neck, not seen on CT. </a:t>
            </a:r>
          </a:p>
          <a:p>
            <a:pPr marL="571500" indent="-571500">
              <a:buFont typeface="Arial" panose="020B0604020202020204" pitchFamily="34" charset="0"/>
              <a:buChar char="•"/>
            </a:pPr>
            <a:r>
              <a:rPr lang="en-US" sz="3400" dirty="0"/>
              <a:t>Unchanged peripherally sclerotic lesion left intertrochanteric femur.</a:t>
            </a:r>
          </a:p>
        </p:txBody>
      </p:sp>
    </p:spTree>
    <p:extLst>
      <p:ext uri="{BB962C8B-B14F-4D97-AF65-F5344CB8AC3E}">
        <p14:creationId xmlns:p14="http://schemas.microsoft.com/office/powerpoint/2010/main" val="316121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8F2C6D-73B2-4192-A153-A784ACC3230C}"/>
              </a:ext>
            </a:extLst>
          </p:cNvPr>
          <p:cNvSpPr txBox="1"/>
          <p:nvPr/>
        </p:nvSpPr>
        <p:spPr>
          <a:xfrm>
            <a:off x="616688" y="531628"/>
            <a:ext cx="10568763" cy="3785652"/>
          </a:xfrm>
          <a:prstGeom prst="rect">
            <a:avLst/>
          </a:prstGeom>
          <a:noFill/>
        </p:spPr>
        <p:txBody>
          <a:bodyPr wrap="square" rtlCol="0">
            <a:spAutoFit/>
          </a:bodyPr>
          <a:lstStyle/>
          <a:p>
            <a:r>
              <a:rPr lang="en-US" sz="4000" dirty="0"/>
              <a:t>Are these all just hemangiomas???</a:t>
            </a:r>
          </a:p>
          <a:p>
            <a:r>
              <a:rPr lang="en-US" sz="4000" dirty="0"/>
              <a:t>Does the left iliac bone lesion or left femoral neck lesion look suspicious to you that it could be something else? Mets/myeloma?</a:t>
            </a:r>
          </a:p>
          <a:p>
            <a:r>
              <a:rPr lang="en-US" sz="4000" dirty="0"/>
              <a:t>I will recommend follow-up, but should any of these be biopsied (And if so, which one/s)?</a:t>
            </a:r>
          </a:p>
        </p:txBody>
      </p:sp>
    </p:spTree>
    <p:extLst>
      <p:ext uri="{BB962C8B-B14F-4D97-AF65-F5344CB8AC3E}">
        <p14:creationId xmlns:p14="http://schemas.microsoft.com/office/powerpoint/2010/main" val="4059401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140C28-F004-4AF5-A587-E969340E01B9}"/>
              </a:ext>
            </a:extLst>
          </p:cNvPr>
          <p:cNvSpPr txBox="1"/>
          <p:nvPr/>
        </p:nvSpPr>
        <p:spPr>
          <a:xfrm>
            <a:off x="2275367" y="1169581"/>
            <a:ext cx="7612912" cy="923330"/>
          </a:xfrm>
          <a:prstGeom prst="rect">
            <a:avLst/>
          </a:prstGeom>
          <a:noFill/>
        </p:spPr>
        <p:txBody>
          <a:bodyPr wrap="square" rtlCol="0">
            <a:spAutoFit/>
          </a:bodyPr>
          <a:lstStyle/>
          <a:p>
            <a:r>
              <a:rPr lang="en-US" sz="5400" dirty="0"/>
              <a:t>Thank you!</a:t>
            </a:r>
          </a:p>
        </p:txBody>
      </p:sp>
    </p:spTree>
    <p:extLst>
      <p:ext uri="{BB962C8B-B14F-4D97-AF65-F5344CB8AC3E}">
        <p14:creationId xmlns:p14="http://schemas.microsoft.com/office/powerpoint/2010/main" val="3753644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2018E1B-E0B9-4440-AFF3-4112E50A27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924240A-1A5F-4C89-A5C5-CA924096E5B6}"/>
              </a:ext>
            </a:extLst>
          </p:cNvPr>
          <p:cNvSpPr txBox="1"/>
          <p:nvPr/>
        </p:nvSpPr>
        <p:spPr>
          <a:xfrm>
            <a:off x="838200" y="557190"/>
            <a:ext cx="10515600" cy="184001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a:solidFill>
                  <a:schemeClr val="tx1"/>
                </a:solidFill>
                <a:latin typeface="+mj-lt"/>
                <a:ea typeface="+mj-ea"/>
                <a:cs typeface="+mj-cs"/>
              </a:rPr>
              <a:t>Back in 2015, incidentally  found skull lesion on brain MRI</a:t>
            </a:r>
          </a:p>
          <a:p>
            <a:pPr>
              <a:lnSpc>
                <a:spcPct val="90000"/>
              </a:lnSpc>
              <a:spcBef>
                <a:spcPct val="0"/>
              </a:spcBef>
              <a:spcAft>
                <a:spcPts val="600"/>
              </a:spcAft>
            </a:pPr>
            <a:r>
              <a:rPr lang="en-US" sz="3200" dirty="0">
                <a:latin typeface="+mj-lt"/>
                <a:ea typeface="+mj-ea"/>
                <a:cs typeface="+mj-cs"/>
              </a:rPr>
              <a:t>T2, T1 pre, T1 post, and CT</a:t>
            </a:r>
            <a:endParaRPr lang="en-US" sz="3200" kern="1200" dirty="0">
              <a:solidFill>
                <a:schemeClr val="tx1"/>
              </a:solidFill>
              <a:latin typeface="+mj-lt"/>
              <a:ea typeface="+mj-ea"/>
              <a:cs typeface="+mj-cs"/>
            </a:endParaRPr>
          </a:p>
        </p:txBody>
      </p:sp>
      <p:pic>
        <p:nvPicPr>
          <p:cNvPr id="8" name="Picture 7" descr="A close-up of the brain&#10;&#10;Description automatically generated with low confidence">
            <a:extLst>
              <a:ext uri="{FF2B5EF4-FFF2-40B4-BE49-F238E27FC236}">
                <a16:creationId xmlns:a16="http://schemas.microsoft.com/office/drawing/2014/main" id="{E963BB9F-89B4-481D-A52E-6FBD26EA1B42}"/>
              </a:ext>
            </a:extLst>
          </p:cNvPr>
          <p:cNvPicPr>
            <a:picLocks noChangeAspect="1"/>
          </p:cNvPicPr>
          <p:nvPr/>
        </p:nvPicPr>
        <p:blipFill rotWithShape="1">
          <a:blip r:embed="rId2">
            <a:extLst>
              <a:ext uri="{28A0092B-C50C-407E-A947-70E740481C1C}">
                <a14:useLocalDpi xmlns:a14="http://schemas.microsoft.com/office/drawing/2010/main" val="0"/>
              </a:ext>
            </a:extLst>
          </a:blip>
          <a:srcRect l="11562" r="12665" b="3"/>
          <a:stretch/>
        </p:blipFill>
        <p:spPr>
          <a:xfrm>
            <a:off x="182787" y="2558694"/>
            <a:ext cx="2827865" cy="3731891"/>
          </a:xfrm>
          <a:prstGeom prst="rect">
            <a:avLst/>
          </a:prstGeom>
        </p:spPr>
      </p:pic>
      <p:pic>
        <p:nvPicPr>
          <p:cNvPr id="6" name="Picture 5" descr="A picture containing locket&#10;&#10;Description automatically generated">
            <a:extLst>
              <a:ext uri="{FF2B5EF4-FFF2-40B4-BE49-F238E27FC236}">
                <a16:creationId xmlns:a16="http://schemas.microsoft.com/office/drawing/2014/main" id="{45A06D82-FE19-4EAA-AEF9-D380E59C6C65}"/>
              </a:ext>
            </a:extLst>
          </p:cNvPr>
          <p:cNvPicPr>
            <a:picLocks noChangeAspect="1"/>
          </p:cNvPicPr>
          <p:nvPr/>
        </p:nvPicPr>
        <p:blipFill rotWithShape="1">
          <a:blip r:embed="rId3">
            <a:extLst>
              <a:ext uri="{28A0092B-C50C-407E-A947-70E740481C1C}">
                <a14:useLocalDpi xmlns:a14="http://schemas.microsoft.com/office/drawing/2010/main" val="0"/>
              </a:ext>
            </a:extLst>
          </a:blip>
          <a:srcRect l="11595" r="12631" b="3"/>
          <a:stretch/>
        </p:blipFill>
        <p:spPr>
          <a:xfrm>
            <a:off x="3180760" y="2558694"/>
            <a:ext cx="2827865" cy="3731891"/>
          </a:xfrm>
          <a:prstGeom prst="rect">
            <a:avLst/>
          </a:prstGeom>
        </p:spPr>
      </p:pic>
      <p:pic>
        <p:nvPicPr>
          <p:cNvPr id="10" name="Picture 9" descr="A close-up of a coin&#10;&#10;Description automatically generated with medium confidence">
            <a:extLst>
              <a:ext uri="{FF2B5EF4-FFF2-40B4-BE49-F238E27FC236}">
                <a16:creationId xmlns:a16="http://schemas.microsoft.com/office/drawing/2014/main" id="{CCF0482A-3E9E-4934-B984-82D95734EA4A}"/>
              </a:ext>
            </a:extLst>
          </p:cNvPr>
          <p:cNvPicPr>
            <a:picLocks noChangeAspect="1"/>
          </p:cNvPicPr>
          <p:nvPr/>
        </p:nvPicPr>
        <p:blipFill rotWithShape="1">
          <a:blip r:embed="rId4">
            <a:extLst>
              <a:ext uri="{28A0092B-C50C-407E-A947-70E740481C1C}">
                <a14:useLocalDpi xmlns:a14="http://schemas.microsoft.com/office/drawing/2010/main" val="0"/>
              </a:ext>
            </a:extLst>
          </a:blip>
          <a:srcRect l="12047" r="12179" b="3"/>
          <a:stretch/>
        </p:blipFill>
        <p:spPr>
          <a:xfrm>
            <a:off x="6178733" y="2558694"/>
            <a:ext cx="2827865" cy="3731891"/>
          </a:xfrm>
          <a:prstGeom prst="rect">
            <a:avLst/>
          </a:prstGeom>
        </p:spPr>
      </p:pic>
      <p:pic>
        <p:nvPicPr>
          <p:cNvPr id="4" name="Picture 3" descr="A planet in space&#10;&#10;Description automatically generated with low confidence">
            <a:extLst>
              <a:ext uri="{FF2B5EF4-FFF2-40B4-BE49-F238E27FC236}">
                <a16:creationId xmlns:a16="http://schemas.microsoft.com/office/drawing/2014/main" id="{AE67A37A-4550-416C-9306-3F7D1E545A95}"/>
              </a:ext>
            </a:extLst>
          </p:cNvPr>
          <p:cNvPicPr>
            <a:picLocks noChangeAspect="1"/>
          </p:cNvPicPr>
          <p:nvPr/>
        </p:nvPicPr>
        <p:blipFill rotWithShape="1">
          <a:blip r:embed="rId5">
            <a:extLst>
              <a:ext uri="{28A0092B-C50C-407E-A947-70E740481C1C}">
                <a14:useLocalDpi xmlns:a14="http://schemas.microsoft.com/office/drawing/2010/main" val="0"/>
              </a:ext>
            </a:extLst>
          </a:blip>
          <a:srcRect l="14714" r="9512" b="3"/>
          <a:stretch/>
        </p:blipFill>
        <p:spPr>
          <a:xfrm>
            <a:off x="9176706" y="2558694"/>
            <a:ext cx="2827865" cy="3731891"/>
          </a:xfrm>
          <a:prstGeom prst="rect">
            <a:avLst/>
          </a:prstGeom>
        </p:spPr>
      </p:pic>
    </p:spTree>
    <p:extLst>
      <p:ext uri="{BB962C8B-B14F-4D97-AF65-F5344CB8AC3E}">
        <p14:creationId xmlns:p14="http://schemas.microsoft.com/office/powerpoint/2010/main" val="189431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different, several&#10;&#10;Description automatically generated">
            <a:extLst>
              <a:ext uri="{FF2B5EF4-FFF2-40B4-BE49-F238E27FC236}">
                <a16:creationId xmlns:a16="http://schemas.microsoft.com/office/drawing/2014/main" id="{3AEB0953-9532-4F18-89D0-205C97C80DC9}"/>
              </a:ext>
            </a:extLst>
          </p:cNvPr>
          <p:cNvPicPr>
            <a:picLocks noChangeAspect="1"/>
          </p:cNvPicPr>
          <p:nvPr/>
        </p:nvPicPr>
        <p:blipFill rotWithShape="1">
          <a:blip r:embed="rId2">
            <a:extLst>
              <a:ext uri="{28A0092B-C50C-407E-A947-70E740481C1C}">
                <a14:useLocalDpi xmlns:a14="http://schemas.microsoft.com/office/drawing/2010/main" val="0"/>
              </a:ext>
            </a:extLst>
          </a:blip>
          <a:srcRect t="8514" b="-8514"/>
          <a:stretch/>
        </p:blipFill>
        <p:spPr>
          <a:xfrm>
            <a:off x="3496203" y="512956"/>
            <a:ext cx="8440615" cy="6345044"/>
          </a:xfrm>
          <a:prstGeom prst="rect">
            <a:avLst/>
          </a:prstGeom>
        </p:spPr>
      </p:pic>
      <p:sp>
        <p:nvSpPr>
          <p:cNvPr id="4" name="TextBox 3">
            <a:extLst>
              <a:ext uri="{FF2B5EF4-FFF2-40B4-BE49-F238E27FC236}">
                <a16:creationId xmlns:a16="http://schemas.microsoft.com/office/drawing/2014/main" id="{3E979AFF-ABB7-4591-9753-91F4C0400ACD}"/>
              </a:ext>
            </a:extLst>
          </p:cNvPr>
          <p:cNvSpPr txBox="1"/>
          <p:nvPr/>
        </p:nvSpPr>
        <p:spPr>
          <a:xfrm>
            <a:off x="838063" y="889843"/>
            <a:ext cx="2658140" cy="3416320"/>
          </a:xfrm>
          <a:prstGeom prst="rect">
            <a:avLst/>
          </a:prstGeom>
          <a:noFill/>
        </p:spPr>
        <p:txBody>
          <a:bodyPr wrap="square" rtlCol="0">
            <a:spAutoFit/>
          </a:bodyPr>
          <a:lstStyle/>
          <a:p>
            <a:r>
              <a:rPr lang="en-US" sz="3600" dirty="0"/>
              <a:t>Bone scan done: skull lesion is hot. Also found increased uptake in T8.</a:t>
            </a:r>
          </a:p>
        </p:txBody>
      </p:sp>
    </p:spTree>
    <p:extLst>
      <p:ext uri="{BB962C8B-B14F-4D97-AF65-F5344CB8AC3E}">
        <p14:creationId xmlns:p14="http://schemas.microsoft.com/office/powerpoint/2010/main" val="308717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0155189-D96C-4527-B0EC-654B946BE6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2B00CFF-434B-46F3-ABEF-08A0AC02AD0E}"/>
              </a:ext>
            </a:extLst>
          </p:cNvPr>
          <p:cNvSpPr txBox="1"/>
          <p:nvPr/>
        </p:nvSpPr>
        <p:spPr>
          <a:xfrm>
            <a:off x="1198181" y="557189"/>
            <a:ext cx="9795637" cy="1104857"/>
          </a:xfrm>
          <a:prstGeom prst="rect">
            <a:avLst/>
          </a:prstGeom>
        </p:spPr>
        <p:txBody>
          <a:bodyPr vert="horz" lIns="91440" tIns="45720" rIns="91440" bIns="45720" rtlCol="0" anchor="b">
            <a:normAutofit fontScale="92500" lnSpcReduction="20000"/>
          </a:bodyPr>
          <a:lstStyle/>
          <a:p>
            <a:pPr algn="ctr">
              <a:lnSpc>
                <a:spcPct val="90000"/>
              </a:lnSpc>
              <a:spcBef>
                <a:spcPct val="0"/>
              </a:spcBef>
              <a:spcAft>
                <a:spcPts val="600"/>
              </a:spcAft>
            </a:pPr>
            <a:r>
              <a:rPr lang="en-US" sz="4400" dirty="0">
                <a:latin typeface="+mj-lt"/>
                <a:ea typeface="+mj-ea"/>
                <a:cs typeface="+mj-cs"/>
              </a:rPr>
              <a:t>CT/MRI of T spine revealed hemangioma</a:t>
            </a:r>
          </a:p>
          <a:p>
            <a:pPr algn="ctr">
              <a:lnSpc>
                <a:spcPct val="90000"/>
              </a:lnSpc>
              <a:spcBef>
                <a:spcPct val="0"/>
              </a:spcBef>
              <a:spcAft>
                <a:spcPts val="600"/>
              </a:spcAft>
            </a:pPr>
            <a:r>
              <a:rPr lang="en-US" sz="4400" dirty="0">
                <a:latin typeface="+mj-lt"/>
                <a:ea typeface="+mj-ea"/>
                <a:cs typeface="+mj-cs"/>
              </a:rPr>
              <a:t>T2, T1, CT</a:t>
            </a:r>
          </a:p>
        </p:txBody>
      </p:sp>
      <p:pic>
        <p:nvPicPr>
          <p:cNvPr id="8" name="Picture 7" descr="A picture containing dark, arch&#10;&#10;Description automatically generated">
            <a:extLst>
              <a:ext uri="{FF2B5EF4-FFF2-40B4-BE49-F238E27FC236}">
                <a16:creationId xmlns:a16="http://schemas.microsoft.com/office/drawing/2014/main" id="{0695C825-C27D-40B2-BDE8-FA30C2FFE351}"/>
              </a:ext>
            </a:extLst>
          </p:cNvPr>
          <p:cNvPicPr>
            <a:picLocks noChangeAspect="1"/>
          </p:cNvPicPr>
          <p:nvPr/>
        </p:nvPicPr>
        <p:blipFill rotWithShape="1">
          <a:blip r:embed="rId2">
            <a:extLst>
              <a:ext uri="{28A0092B-C50C-407E-A947-70E740481C1C}">
                <a14:useLocalDpi xmlns:a14="http://schemas.microsoft.com/office/drawing/2010/main" val="0"/>
              </a:ext>
            </a:extLst>
          </a:blip>
          <a:srcRect l="21347" t="21925" r="31343" b="2840"/>
          <a:stretch/>
        </p:blipFill>
        <p:spPr>
          <a:xfrm>
            <a:off x="276884" y="1828800"/>
            <a:ext cx="3047394" cy="4846320"/>
          </a:xfrm>
          <a:prstGeom prst="rect">
            <a:avLst/>
          </a:prstGeom>
        </p:spPr>
      </p:pic>
      <p:pic>
        <p:nvPicPr>
          <p:cNvPr id="6" name="Picture 5" descr="A close-up of a fossil&#10;&#10;Description automatically generated with low confidence">
            <a:extLst>
              <a:ext uri="{FF2B5EF4-FFF2-40B4-BE49-F238E27FC236}">
                <a16:creationId xmlns:a16="http://schemas.microsoft.com/office/drawing/2014/main" id="{FD74CD3C-D9E8-4E4F-AC16-1D9FFD7EABD9}"/>
              </a:ext>
            </a:extLst>
          </p:cNvPr>
          <p:cNvPicPr>
            <a:picLocks noChangeAspect="1"/>
          </p:cNvPicPr>
          <p:nvPr/>
        </p:nvPicPr>
        <p:blipFill rotWithShape="1">
          <a:blip r:embed="rId3">
            <a:extLst>
              <a:ext uri="{28A0092B-C50C-407E-A947-70E740481C1C}">
                <a14:useLocalDpi xmlns:a14="http://schemas.microsoft.com/office/drawing/2010/main" val="0"/>
              </a:ext>
            </a:extLst>
          </a:blip>
          <a:srcRect l="14972" t="17412" r="31806" b="4111"/>
          <a:stretch/>
        </p:blipFill>
        <p:spPr>
          <a:xfrm>
            <a:off x="3324278" y="1873358"/>
            <a:ext cx="3162693" cy="4663440"/>
          </a:xfrm>
          <a:prstGeom prst="rect">
            <a:avLst/>
          </a:prstGeom>
        </p:spPr>
      </p:pic>
      <p:pic>
        <p:nvPicPr>
          <p:cNvPr id="4" name="Picture 3" descr="A close-up of a foot&#10;&#10;Description automatically generated with low confidence">
            <a:extLst>
              <a:ext uri="{FF2B5EF4-FFF2-40B4-BE49-F238E27FC236}">
                <a16:creationId xmlns:a16="http://schemas.microsoft.com/office/drawing/2014/main" id="{D70EB260-7DD9-4458-B181-3D12EF3B8CAD}"/>
              </a:ext>
            </a:extLst>
          </p:cNvPr>
          <p:cNvPicPr>
            <a:picLocks noChangeAspect="1"/>
          </p:cNvPicPr>
          <p:nvPr/>
        </p:nvPicPr>
        <p:blipFill rotWithShape="1">
          <a:blip r:embed="rId4">
            <a:extLst>
              <a:ext uri="{28A0092B-C50C-407E-A947-70E740481C1C}">
                <a14:useLocalDpi xmlns:a14="http://schemas.microsoft.com/office/drawing/2010/main" val="0"/>
              </a:ext>
            </a:extLst>
          </a:blip>
          <a:srcRect l="16191" t="21260" r="28907" b="17459"/>
          <a:stretch/>
        </p:blipFill>
        <p:spPr>
          <a:xfrm>
            <a:off x="6641356" y="2035608"/>
            <a:ext cx="4054320" cy="4501190"/>
          </a:xfrm>
          <a:prstGeom prst="rect">
            <a:avLst/>
          </a:prstGeom>
        </p:spPr>
      </p:pic>
    </p:spTree>
    <p:extLst>
      <p:ext uri="{BB962C8B-B14F-4D97-AF65-F5344CB8AC3E}">
        <p14:creationId xmlns:p14="http://schemas.microsoft.com/office/powerpoint/2010/main" val="302039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0155189-D96C-4527-B0EC-654B946BE6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1CF7EC4-5E26-42F2-9AF0-50347FB6E4C8}"/>
              </a:ext>
            </a:extLst>
          </p:cNvPr>
          <p:cNvSpPr txBox="1"/>
          <p:nvPr/>
        </p:nvSpPr>
        <p:spPr>
          <a:xfrm>
            <a:off x="1198181" y="557189"/>
            <a:ext cx="9795637" cy="1104857"/>
          </a:xfrm>
          <a:prstGeom prst="rect">
            <a:avLst/>
          </a:prstGeom>
        </p:spPr>
        <p:txBody>
          <a:bodyPr vert="horz" lIns="91440" tIns="45720" rIns="91440" bIns="45720" rtlCol="0" anchor="b">
            <a:normAutofit fontScale="92500" lnSpcReduction="10000"/>
          </a:bodyPr>
          <a:lstStyle/>
          <a:p>
            <a:pPr algn="ctr">
              <a:lnSpc>
                <a:spcPct val="90000"/>
              </a:lnSpc>
              <a:spcBef>
                <a:spcPct val="0"/>
              </a:spcBef>
              <a:spcAft>
                <a:spcPts val="600"/>
              </a:spcAft>
            </a:pPr>
            <a:r>
              <a:rPr lang="en-US" sz="2900" dirty="0">
                <a:latin typeface="+mj-lt"/>
                <a:ea typeface="+mj-ea"/>
                <a:cs typeface="+mj-cs"/>
              </a:rPr>
              <a:t>They did PET-CT: no bone lesions were avid, but additional lesions were found in the right pelvis, left acetabulum (not shown) and left femur:</a:t>
            </a:r>
          </a:p>
        </p:txBody>
      </p:sp>
      <p:pic>
        <p:nvPicPr>
          <p:cNvPr id="8" name="Picture 7" descr="A planet in space&#10;&#10;Description automatically generated with low confidence">
            <a:extLst>
              <a:ext uri="{FF2B5EF4-FFF2-40B4-BE49-F238E27FC236}">
                <a16:creationId xmlns:a16="http://schemas.microsoft.com/office/drawing/2014/main" id="{4D782847-52E4-469C-9469-D172C13B0FB3}"/>
              </a:ext>
            </a:extLst>
          </p:cNvPr>
          <p:cNvPicPr>
            <a:picLocks noChangeAspect="1"/>
          </p:cNvPicPr>
          <p:nvPr/>
        </p:nvPicPr>
        <p:blipFill rotWithShape="1">
          <a:blip r:embed="rId2">
            <a:extLst>
              <a:ext uri="{28A0092B-C50C-407E-A947-70E740481C1C}">
                <a14:useLocalDpi xmlns:a14="http://schemas.microsoft.com/office/drawing/2010/main" val="0"/>
              </a:ext>
            </a:extLst>
          </a:blip>
          <a:srcRect l="17522" t="26880" r="17424" b="30838"/>
          <a:stretch/>
        </p:blipFill>
        <p:spPr>
          <a:xfrm>
            <a:off x="65616" y="1970361"/>
            <a:ext cx="6015385" cy="3910000"/>
          </a:xfrm>
          <a:prstGeom prst="rect">
            <a:avLst/>
          </a:prstGeom>
        </p:spPr>
      </p:pic>
      <p:pic>
        <p:nvPicPr>
          <p:cNvPr id="4" name="Picture 3" descr="A picture containing dark&#10;&#10;Description automatically generated">
            <a:extLst>
              <a:ext uri="{FF2B5EF4-FFF2-40B4-BE49-F238E27FC236}">
                <a16:creationId xmlns:a16="http://schemas.microsoft.com/office/drawing/2014/main" id="{59E331FC-EA24-4F04-B9F1-D6256FAE2A4A}"/>
              </a:ext>
            </a:extLst>
          </p:cNvPr>
          <p:cNvPicPr>
            <a:picLocks noChangeAspect="1"/>
          </p:cNvPicPr>
          <p:nvPr/>
        </p:nvPicPr>
        <p:blipFill rotWithShape="1">
          <a:blip r:embed="rId3">
            <a:extLst>
              <a:ext uri="{28A0092B-C50C-407E-A947-70E740481C1C}">
                <a14:useLocalDpi xmlns:a14="http://schemas.microsoft.com/office/drawing/2010/main" val="0"/>
              </a:ext>
            </a:extLst>
          </a:blip>
          <a:srcRect l="15119" t="27422" r="19843" b="28352"/>
          <a:stretch/>
        </p:blipFill>
        <p:spPr>
          <a:xfrm>
            <a:off x="6111001" y="1970361"/>
            <a:ext cx="5793194" cy="3939372"/>
          </a:xfrm>
          <a:prstGeom prst="rect">
            <a:avLst/>
          </a:prstGeom>
        </p:spPr>
      </p:pic>
    </p:spTree>
    <p:extLst>
      <p:ext uri="{BB962C8B-B14F-4D97-AF65-F5344CB8AC3E}">
        <p14:creationId xmlns:p14="http://schemas.microsoft.com/office/powerpoint/2010/main" val="297789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dark&#10;&#10;Description automatically generated">
            <a:extLst>
              <a:ext uri="{FF2B5EF4-FFF2-40B4-BE49-F238E27FC236}">
                <a16:creationId xmlns:a16="http://schemas.microsoft.com/office/drawing/2014/main" id="{022358D1-0122-43EC-9293-10DA4E30AF01}"/>
              </a:ext>
            </a:extLst>
          </p:cNvPr>
          <p:cNvPicPr>
            <a:picLocks noChangeAspect="1"/>
          </p:cNvPicPr>
          <p:nvPr/>
        </p:nvPicPr>
        <p:blipFill rotWithShape="1">
          <a:blip r:embed="rId2">
            <a:extLst>
              <a:ext uri="{28A0092B-C50C-407E-A947-70E740481C1C}">
                <a14:useLocalDpi xmlns:a14="http://schemas.microsoft.com/office/drawing/2010/main" val="0"/>
              </a:ext>
            </a:extLst>
          </a:blip>
          <a:srcRect l="27849" t="28845" r="4651" b="28293"/>
          <a:stretch/>
        </p:blipFill>
        <p:spPr>
          <a:xfrm>
            <a:off x="508237" y="295939"/>
            <a:ext cx="9869140" cy="6266121"/>
          </a:xfrm>
          <a:prstGeom prst="rect">
            <a:avLst/>
          </a:prstGeom>
        </p:spPr>
      </p:pic>
    </p:spTree>
    <p:extLst>
      <p:ext uri="{BB962C8B-B14F-4D97-AF65-F5344CB8AC3E}">
        <p14:creationId xmlns:p14="http://schemas.microsoft.com/office/powerpoint/2010/main" val="411222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73F79C8-017F-4BE9-9014-95AD92F21E35}"/>
              </a:ext>
            </a:extLst>
          </p:cNvPr>
          <p:cNvSpPr txBox="1"/>
          <p:nvPr/>
        </p:nvSpPr>
        <p:spPr>
          <a:xfrm>
            <a:off x="148856" y="1"/>
            <a:ext cx="12333767" cy="2062103"/>
          </a:xfrm>
          <a:prstGeom prst="rect">
            <a:avLst/>
          </a:prstGeom>
          <a:noFill/>
        </p:spPr>
        <p:txBody>
          <a:bodyPr wrap="square" rtlCol="0">
            <a:spAutoFit/>
          </a:bodyPr>
          <a:lstStyle/>
          <a:p>
            <a:r>
              <a:rPr lang="en-US" sz="3200" dirty="0"/>
              <a:t>Now in 06/2021, CT </a:t>
            </a:r>
            <a:r>
              <a:rPr lang="en-US" sz="3200" dirty="0" err="1"/>
              <a:t>abd</a:t>
            </a:r>
            <a:r>
              <a:rPr lang="en-US" sz="3200" dirty="0"/>
              <a:t>/pelvis for something unrelated:</a:t>
            </a:r>
          </a:p>
          <a:p>
            <a:r>
              <a:rPr lang="en-US" sz="3200" dirty="0"/>
              <a:t>New lytic lesion in Left iliac bone, Right iliac and sacral lesions look larger, left acetabular lesion similar to 2015 (not shown), and unchanged peripherally sclerotic lesion Left intertrochanteric femur (not shown)</a:t>
            </a:r>
          </a:p>
        </p:txBody>
      </p:sp>
      <p:pic>
        <p:nvPicPr>
          <p:cNvPr id="4" name="Picture 3">
            <a:extLst>
              <a:ext uri="{FF2B5EF4-FFF2-40B4-BE49-F238E27FC236}">
                <a16:creationId xmlns:a16="http://schemas.microsoft.com/office/drawing/2014/main" id="{71CEF2DC-3E1F-4167-8C8B-0C776E090D5A}"/>
              </a:ext>
            </a:extLst>
          </p:cNvPr>
          <p:cNvPicPr>
            <a:picLocks noChangeAspect="1"/>
          </p:cNvPicPr>
          <p:nvPr/>
        </p:nvPicPr>
        <p:blipFill rotWithShape="1">
          <a:blip r:embed="rId2">
            <a:extLst>
              <a:ext uri="{28A0092B-C50C-407E-A947-70E740481C1C}">
                <a14:useLocalDpi xmlns:a14="http://schemas.microsoft.com/office/drawing/2010/main" val="0"/>
              </a:ext>
            </a:extLst>
          </a:blip>
          <a:srcRect l="47445" t="30624" r="3806" b="24377"/>
          <a:stretch/>
        </p:blipFill>
        <p:spPr>
          <a:xfrm>
            <a:off x="5497031" y="2062102"/>
            <a:ext cx="5167421" cy="4769927"/>
          </a:xfrm>
          <a:prstGeom prst="rect">
            <a:avLst/>
          </a:prstGeom>
        </p:spPr>
      </p:pic>
      <p:pic>
        <p:nvPicPr>
          <p:cNvPr id="6" name="Picture 5" descr="A planet in space&#10;&#10;Description automatically generated with medium confidence">
            <a:extLst>
              <a:ext uri="{FF2B5EF4-FFF2-40B4-BE49-F238E27FC236}">
                <a16:creationId xmlns:a16="http://schemas.microsoft.com/office/drawing/2014/main" id="{8ED25B37-61BC-4D6B-9449-59423DD80D7D}"/>
              </a:ext>
            </a:extLst>
          </p:cNvPr>
          <p:cNvPicPr>
            <a:picLocks noChangeAspect="1"/>
          </p:cNvPicPr>
          <p:nvPr/>
        </p:nvPicPr>
        <p:blipFill rotWithShape="1">
          <a:blip r:embed="rId3">
            <a:extLst>
              <a:ext uri="{28A0092B-C50C-407E-A947-70E740481C1C}">
                <a14:useLocalDpi xmlns:a14="http://schemas.microsoft.com/office/drawing/2010/main" val="0"/>
              </a:ext>
            </a:extLst>
          </a:blip>
          <a:srcRect l="40071" t="36249" r="16805" b="24377"/>
          <a:stretch/>
        </p:blipFill>
        <p:spPr>
          <a:xfrm>
            <a:off x="148857" y="2062103"/>
            <a:ext cx="5167422" cy="4718081"/>
          </a:xfrm>
          <a:prstGeom prst="rect">
            <a:avLst/>
          </a:prstGeom>
        </p:spPr>
      </p:pic>
      <p:sp>
        <p:nvSpPr>
          <p:cNvPr id="9" name="Arrow: Right 8">
            <a:extLst>
              <a:ext uri="{FF2B5EF4-FFF2-40B4-BE49-F238E27FC236}">
                <a16:creationId xmlns:a16="http://schemas.microsoft.com/office/drawing/2014/main" id="{249708DE-C526-46A1-8F7F-A1A3C90871B0}"/>
              </a:ext>
            </a:extLst>
          </p:cNvPr>
          <p:cNvSpPr/>
          <p:nvPr/>
        </p:nvSpPr>
        <p:spPr>
          <a:xfrm rot="14027169">
            <a:off x="3668234" y="5112672"/>
            <a:ext cx="744279" cy="9781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0F85AB00-4EEE-4AA4-AFAD-382E0676461D}"/>
              </a:ext>
            </a:extLst>
          </p:cNvPr>
          <p:cNvPicPr>
            <a:picLocks noChangeAspect="1"/>
          </p:cNvPicPr>
          <p:nvPr/>
        </p:nvPicPr>
        <p:blipFill>
          <a:blip r:embed="rId4"/>
          <a:stretch>
            <a:fillRect/>
          </a:stretch>
        </p:blipFill>
        <p:spPr>
          <a:xfrm>
            <a:off x="7758098" y="5422815"/>
            <a:ext cx="835224" cy="768163"/>
          </a:xfrm>
          <a:prstGeom prst="rect">
            <a:avLst/>
          </a:prstGeom>
        </p:spPr>
      </p:pic>
    </p:spTree>
    <p:extLst>
      <p:ext uri="{BB962C8B-B14F-4D97-AF65-F5344CB8AC3E}">
        <p14:creationId xmlns:p14="http://schemas.microsoft.com/office/powerpoint/2010/main" val="3468776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icture containing container&#10;&#10;Description automatically generated">
            <a:extLst>
              <a:ext uri="{FF2B5EF4-FFF2-40B4-BE49-F238E27FC236}">
                <a16:creationId xmlns:a16="http://schemas.microsoft.com/office/drawing/2014/main" id="{70499377-1DAE-4772-B5BF-7A3286BBA790}"/>
              </a:ext>
            </a:extLst>
          </p:cNvPr>
          <p:cNvPicPr>
            <a:picLocks noChangeAspect="1"/>
          </p:cNvPicPr>
          <p:nvPr/>
        </p:nvPicPr>
        <p:blipFill rotWithShape="1">
          <a:blip r:embed="rId2">
            <a:extLst>
              <a:ext uri="{28A0092B-C50C-407E-A947-70E740481C1C}">
                <a14:useLocalDpi xmlns:a14="http://schemas.microsoft.com/office/drawing/2010/main" val="0"/>
              </a:ext>
            </a:extLst>
          </a:blip>
          <a:srcRect l="38212" t="38385" r="4588" b="4416"/>
          <a:stretch/>
        </p:blipFill>
        <p:spPr>
          <a:xfrm>
            <a:off x="7995919" y="1089939"/>
            <a:ext cx="4194173" cy="4194173"/>
          </a:xfrm>
          <a:prstGeom prst="rect">
            <a:avLst/>
          </a:prstGeom>
        </p:spPr>
      </p:pic>
      <p:cxnSp>
        <p:nvCxnSpPr>
          <p:cNvPr id="12" name="Straight Connector 11">
            <a:extLst>
              <a:ext uri="{FF2B5EF4-FFF2-40B4-BE49-F238E27FC236}">
                <a16:creationId xmlns:a16="http://schemas.microsoft.com/office/drawing/2014/main" id="{DCD67800-37AC-4E14-89B0-F79DCB3FB8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65600"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7" name="Picture 6" descr="A close-up of the back of a human skull&#10;&#10;Description automatically generated with low confidence">
            <a:extLst>
              <a:ext uri="{FF2B5EF4-FFF2-40B4-BE49-F238E27FC236}">
                <a16:creationId xmlns:a16="http://schemas.microsoft.com/office/drawing/2014/main" id="{F84C2FDE-F283-443C-802A-DECFBE4164F4}"/>
              </a:ext>
            </a:extLst>
          </p:cNvPr>
          <p:cNvPicPr>
            <a:picLocks noChangeAspect="1"/>
          </p:cNvPicPr>
          <p:nvPr/>
        </p:nvPicPr>
        <p:blipFill rotWithShape="1">
          <a:blip r:embed="rId3">
            <a:extLst>
              <a:ext uri="{28A0092B-C50C-407E-A947-70E740481C1C}">
                <a14:useLocalDpi xmlns:a14="http://schemas.microsoft.com/office/drawing/2010/main" val="0"/>
              </a:ext>
            </a:extLst>
          </a:blip>
          <a:srcRect l="43573" t="41035" r="-440" b="2098"/>
          <a:stretch/>
        </p:blipFill>
        <p:spPr>
          <a:xfrm>
            <a:off x="-28573" y="1089940"/>
            <a:ext cx="4194173" cy="4194173"/>
          </a:xfrm>
          <a:prstGeom prst="rect">
            <a:avLst/>
          </a:prstGeom>
        </p:spPr>
      </p:pic>
      <p:cxnSp>
        <p:nvCxnSpPr>
          <p:cNvPr id="14" name="Straight Connector 13">
            <a:extLst>
              <a:ext uri="{FF2B5EF4-FFF2-40B4-BE49-F238E27FC236}">
                <a16:creationId xmlns:a16="http://schemas.microsoft.com/office/drawing/2014/main" id="{20F1788F-A5AE-4188-8274-F7F2E3833E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995920"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container, glass&#10;&#10;Description automatically generated">
            <a:extLst>
              <a:ext uri="{FF2B5EF4-FFF2-40B4-BE49-F238E27FC236}">
                <a16:creationId xmlns:a16="http://schemas.microsoft.com/office/drawing/2014/main" id="{0CCC0A07-5CD3-4A3F-B41A-8219AC45EF08}"/>
              </a:ext>
            </a:extLst>
          </p:cNvPr>
          <p:cNvPicPr>
            <a:picLocks noChangeAspect="1"/>
          </p:cNvPicPr>
          <p:nvPr/>
        </p:nvPicPr>
        <p:blipFill rotWithShape="1">
          <a:blip r:embed="rId4">
            <a:extLst>
              <a:ext uri="{28A0092B-C50C-407E-A947-70E740481C1C}">
                <a14:useLocalDpi xmlns:a14="http://schemas.microsoft.com/office/drawing/2010/main" val="0"/>
              </a:ext>
            </a:extLst>
          </a:blip>
          <a:srcRect l="48706" t="38385" r="-5905" b="4416"/>
          <a:stretch/>
        </p:blipFill>
        <p:spPr>
          <a:xfrm>
            <a:off x="4196081" y="1089937"/>
            <a:ext cx="4194167" cy="4194167"/>
          </a:xfrm>
          <a:prstGeom prst="rect">
            <a:avLst/>
          </a:prstGeom>
        </p:spPr>
      </p:pic>
      <p:sp>
        <p:nvSpPr>
          <p:cNvPr id="8" name="TextBox 7">
            <a:extLst>
              <a:ext uri="{FF2B5EF4-FFF2-40B4-BE49-F238E27FC236}">
                <a16:creationId xmlns:a16="http://schemas.microsoft.com/office/drawing/2014/main" id="{65F6A76A-310D-4DF5-9480-78301FE67A7A}"/>
              </a:ext>
            </a:extLst>
          </p:cNvPr>
          <p:cNvSpPr txBox="1"/>
          <p:nvPr/>
        </p:nvSpPr>
        <p:spPr>
          <a:xfrm>
            <a:off x="1084524" y="297712"/>
            <a:ext cx="7995681" cy="646331"/>
          </a:xfrm>
          <a:prstGeom prst="rect">
            <a:avLst/>
          </a:prstGeom>
          <a:noFill/>
        </p:spPr>
        <p:txBody>
          <a:bodyPr wrap="square" rtlCol="0">
            <a:spAutoFit/>
          </a:bodyPr>
          <a:lstStyle/>
          <a:p>
            <a:r>
              <a:rPr lang="en-US" sz="3600" dirty="0"/>
              <a:t>Current MRI pelvis: T1, T1 post, and STIR</a:t>
            </a:r>
          </a:p>
        </p:txBody>
      </p:sp>
    </p:spTree>
    <p:extLst>
      <p:ext uri="{BB962C8B-B14F-4D97-AF65-F5344CB8AC3E}">
        <p14:creationId xmlns:p14="http://schemas.microsoft.com/office/powerpoint/2010/main" val="44570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0BCC15-0707-4419-BD85-CF0244367E53}"/>
              </a:ext>
            </a:extLst>
          </p:cNvPr>
          <p:cNvPicPr>
            <a:picLocks noChangeAspect="1"/>
          </p:cNvPicPr>
          <p:nvPr/>
        </p:nvPicPr>
        <p:blipFill rotWithShape="1">
          <a:blip r:embed="rId2">
            <a:extLst>
              <a:ext uri="{28A0092B-C50C-407E-A947-70E740481C1C}">
                <a14:useLocalDpi xmlns:a14="http://schemas.microsoft.com/office/drawing/2010/main" val="0"/>
              </a:ext>
            </a:extLst>
          </a:blip>
          <a:srcRect l="6875" t="19532" r="25626" b="20468"/>
          <a:stretch/>
        </p:blipFill>
        <p:spPr>
          <a:xfrm>
            <a:off x="0" y="0"/>
            <a:ext cx="6443330" cy="5727404"/>
          </a:xfrm>
          <a:prstGeom prst="rect">
            <a:avLst/>
          </a:prstGeom>
        </p:spPr>
      </p:pic>
      <p:pic>
        <p:nvPicPr>
          <p:cNvPr id="9" name="Picture 8" descr="A picture containing tableware, dishware&#10;&#10;Description automatically generated">
            <a:extLst>
              <a:ext uri="{FF2B5EF4-FFF2-40B4-BE49-F238E27FC236}">
                <a16:creationId xmlns:a16="http://schemas.microsoft.com/office/drawing/2014/main" id="{D5F220E9-E251-44B8-9E35-57E63FCD5F3F}"/>
              </a:ext>
            </a:extLst>
          </p:cNvPr>
          <p:cNvPicPr>
            <a:picLocks noChangeAspect="1"/>
          </p:cNvPicPr>
          <p:nvPr/>
        </p:nvPicPr>
        <p:blipFill rotWithShape="1">
          <a:blip r:embed="rId3">
            <a:extLst>
              <a:ext uri="{28A0092B-C50C-407E-A947-70E740481C1C}">
                <a14:useLocalDpi xmlns:a14="http://schemas.microsoft.com/office/drawing/2010/main" val="0"/>
              </a:ext>
            </a:extLst>
          </a:blip>
          <a:srcRect l="8635" t="26338" r="20116" b="8037"/>
          <a:stretch/>
        </p:blipFill>
        <p:spPr>
          <a:xfrm>
            <a:off x="6096000" y="1"/>
            <a:ext cx="6218324" cy="5727404"/>
          </a:xfrm>
          <a:prstGeom prst="rect">
            <a:avLst/>
          </a:prstGeom>
        </p:spPr>
      </p:pic>
    </p:spTree>
    <p:extLst>
      <p:ext uri="{BB962C8B-B14F-4D97-AF65-F5344CB8AC3E}">
        <p14:creationId xmlns:p14="http://schemas.microsoft.com/office/powerpoint/2010/main" val="2254723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356</Words>
  <Application>Microsoft Office PowerPoint</Application>
  <PresentationFormat>Widescreen</PresentationFormat>
  <Paragraphs>27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64 yo F, remote history of cervical cancer, presents for further evaluation of an incidental pelvic lesion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64 yo F, remote history of cervical cancer, presents for further evaluation of an incidental pelvic lesion</dc:title>
  <dc:creator>Jessica Pelz</dc:creator>
  <cp:lastModifiedBy>Jessica Pelz</cp:lastModifiedBy>
  <cp:revision>9</cp:revision>
  <dcterms:created xsi:type="dcterms:W3CDTF">2021-11-25T02:16:46Z</dcterms:created>
  <dcterms:modified xsi:type="dcterms:W3CDTF">2021-11-25T03:35:58Z</dcterms:modified>
</cp:coreProperties>
</file>