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866" r:id="rId2"/>
    <p:sldId id="867" r:id="rId3"/>
    <p:sldId id="870" r:id="rId4"/>
    <p:sldId id="871" r:id="rId5"/>
    <p:sldId id="872" r:id="rId6"/>
    <p:sldId id="868" r:id="rId7"/>
    <p:sldId id="869" r:id="rId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1701" userDrawn="1">
          <p15:clr>
            <a:srgbClr val="A4A3A4"/>
          </p15:clr>
        </p15:guide>
        <p15:guide id="7" orient="horz" pos="618" userDrawn="1">
          <p15:clr>
            <a:srgbClr val="A4A3A4"/>
          </p15:clr>
        </p15:guide>
        <p15:guide id="8" orient="horz" pos="2976" userDrawn="1">
          <p15:clr>
            <a:srgbClr val="A4A3A4"/>
          </p15:clr>
        </p15:guide>
        <p15:guide id="9" pos="3969" userDrawn="1">
          <p15:clr>
            <a:srgbClr val="A4A3A4"/>
          </p15:clr>
        </p15:guide>
        <p15:guide id="10" pos="5012" userDrawn="1">
          <p15:clr>
            <a:srgbClr val="A4A3A4"/>
          </p15:clr>
        </p15:guide>
        <p15:guide id="11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0000"/>
    <a:srgbClr val="00FFFF"/>
    <a:srgbClr val="FFCC00"/>
    <a:srgbClr val="BDD7EE"/>
    <a:srgbClr val="99FF33"/>
    <a:srgbClr val="FF0066"/>
    <a:srgbClr val="00FF00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 showGuides="1">
      <p:cViewPr varScale="1">
        <p:scale>
          <a:sx n="64" d="100"/>
          <a:sy n="64" d="100"/>
        </p:scale>
        <p:origin x="67" y="298"/>
      </p:cViewPr>
      <p:guideLst>
        <p:guide orient="horz" pos="2160"/>
        <p:guide orient="horz" pos="3884"/>
        <p:guide orient="horz" pos="1117"/>
        <p:guide pos="2880"/>
        <p:guide pos="1701"/>
        <p:guide orient="horz" pos="618"/>
        <p:guide orient="horz" pos="2976"/>
        <p:guide pos="3969"/>
        <p:guide pos="5012"/>
        <p:guide pos="2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614752-6429-4151-9E08-A7292F0C6DF2}" type="datetimeFigureOut">
              <a:rPr lang="ko-KR" altLang="en-US"/>
              <a:pPr>
                <a:defRPr/>
              </a:pPr>
              <a:t>2021-11-12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7DFC3B-4819-4E32-893A-7D6B7DFA38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8C7A-49DE-4A32-8357-51F6F0EAD5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80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4EC8F-E8C4-418B-91F5-9BEBF4A48F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734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DF30-FAE6-44DE-BF29-82E30C93DC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486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97ED-EC47-4F03-AF30-67A85B9E0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91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CE45-C517-44DC-9D78-2430083B60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55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7CC6-DC1B-4320-88D8-619A503B28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945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8F77-76F9-497B-A765-6AD96D5149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362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BB7E-D941-4889-9B05-CB2587E0EF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87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A0C5-C521-4CA7-B885-BE645BA05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76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FD75-516A-4FFA-9D9E-191EAFB978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558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51E0-6073-4C87-BCCB-466750C468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638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DC27349B-8447-42CF-9CBE-7DA3F30E2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rgbClr val="CCFF33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rgbClr val="F8F8F8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rgbClr val="F8F8F8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F8F8F8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rgbClr val="F8F8F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4315" y="128163"/>
            <a:ext cx="6231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43/F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Right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Knee and calf pain,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sprain a week before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6388" r="16449" b="4686"/>
          <a:stretch/>
        </p:blipFill>
        <p:spPr>
          <a:xfrm>
            <a:off x="179512" y="643973"/>
            <a:ext cx="2421011" cy="30551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6388" r="16449" b="4686"/>
          <a:stretch/>
        </p:blipFill>
        <p:spPr>
          <a:xfrm>
            <a:off x="2699792" y="643973"/>
            <a:ext cx="2421011" cy="30551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24162" r="22331" b="18628"/>
          <a:stretch/>
        </p:blipFill>
        <p:spPr>
          <a:xfrm>
            <a:off x="179512" y="3861049"/>
            <a:ext cx="2898194" cy="28083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24162" r="22331" b="18628"/>
          <a:stretch/>
        </p:blipFill>
        <p:spPr>
          <a:xfrm>
            <a:off x="3122903" y="3861048"/>
            <a:ext cx="2898194" cy="28083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24162" r="22331" b="18628"/>
          <a:stretch/>
        </p:blipFill>
        <p:spPr>
          <a:xfrm>
            <a:off x="6066294" y="3861048"/>
            <a:ext cx="2898194" cy="28083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508104" y="809104"/>
            <a:ext cx="3337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R/O Meniscal cyst</a:t>
            </a:r>
          </a:p>
          <a:p>
            <a:endParaRPr lang="en-US" altLang="ko-KR" sz="2400" dirty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R/O Myositis, inflammatory.</a:t>
            </a:r>
          </a:p>
          <a:p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: cause???</a:t>
            </a:r>
            <a:endParaRPr lang="ko-KR" altLang="en-US" sz="24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315" y="383402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Rt.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315" y="63237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T2FS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580112" y="2680338"/>
            <a:ext cx="2916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Courtesy of </a:t>
            </a:r>
          </a:p>
          <a:p>
            <a:r>
              <a:rPr lang="en-US" altLang="ko-KR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SungMoon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Lee</a:t>
            </a: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cs typeface="Arial" charset="0"/>
              </a:rPr>
              <a:t>laurence2@naver.com</a:t>
            </a:r>
            <a:endParaRPr lang="en-US" altLang="ko-KR" dirty="0">
              <a:solidFill>
                <a:schemeClr val="bg1">
                  <a:lumMod val="8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3" t="24416" r="19157" b="21097"/>
          <a:stretch/>
        </p:blipFill>
        <p:spPr>
          <a:xfrm>
            <a:off x="107504" y="188640"/>
            <a:ext cx="2898194" cy="28083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t="25392" r="19350" b="20122"/>
          <a:stretch/>
        </p:blipFill>
        <p:spPr>
          <a:xfrm>
            <a:off x="3123043" y="188640"/>
            <a:ext cx="2897913" cy="28080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23979" r="18695" b="21536"/>
          <a:stretch/>
        </p:blipFill>
        <p:spPr>
          <a:xfrm>
            <a:off x="6138301" y="188913"/>
            <a:ext cx="2897632" cy="28077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4250" r="8001" b="34250"/>
          <a:stretch/>
        </p:blipFill>
        <p:spPr>
          <a:xfrm>
            <a:off x="107503" y="3140968"/>
            <a:ext cx="8928429" cy="32664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19872" y="3140695"/>
            <a:ext cx="3025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History of </a:t>
            </a:r>
            <a:r>
              <a:rPr lang="en-US" altLang="ko-KR" sz="2400" dirty="0" err="1">
                <a:solidFill>
                  <a:srgbClr val="FFC000"/>
                </a:solidFill>
                <a:latin typeface="Monotype Corsiva" panose="03010101010201010101" pitchFamily="66" charset="0"/>
              </a:rPr>
              <a:t>botox</a:t>
            </a:r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 injection,</a:t>
            </a:r>
          </a:p>
          <a:p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both calf</a:t>
            </a:r>
          </a:p>
          <a:p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(within 1 month)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3" y="18864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3" y="314069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T1.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1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305968" y="133031"/>
            <a:ext cx="7451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30/F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Left Knee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pain and feeling of instability for several years.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22657" r="14454" b="8985"/>
          <a:stretch/>
        </p:blipFill>
        <p:spPr>
          <a:xfrm>
            <a:off x="323528" y="536809"/>
            <a:ext cx="1872208" cy="1800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22657" r="14454" b="8985"/>
          <a:stretch/>
        </p:blipFill>
        <p:spPr>
          <a:xfrm>
            <a:off x="2381931" y="536809"/>
            <a:ext cx="1872208" cy="1800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28907" r="14454" b="2735"/>
          <a:stretch/>
        </p:blipFill>
        <p:spPr>
          <a:xfrm>
            <a:off x="4440334" y="551795"/>
            <a:ext cx="1872208" cy="1800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30078" r="14454" b="1564"/>
          <a:stretch/>
        </p:blipFill>
        <p:spPr>
          <a:xfrm>
            <a:off x="6500718" y="551795"/>
            <a:ext cx="1872208" cy="1800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5705" r="5704" b="5703"/>
          <a:stretch/>
        </p:blipFill>
        <p:spPr>
          <a:xfrm>
            <a:off x="323528" y="2420888"/>
            <a:ext cx="1872208" cy="21062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5705" r="5704" b="5703"/>
          <a:stretch/>
        </p:blipFill>
        <p:spPr>
          <a:xfrm>
            <a:off x="2381931" y="2420888"/>
            <a:ext cx="1872208" cy="21062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5705" r="5704" b="5703"/>
          <a:stretch/>
        </p:blipFill>
        <p:spPr>
          <a:xfrm>
            <a:off x="4440334" y="2420888"/>
            <a:ext cx="1872208" cy="21062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5705" r="5704" b="5703"/>
          <a:stretch/>
        </p:blipFill>
        <p:spPr>
          <a:xfrm>
            <a:off x="6498737" y="2420888"/>
            <a:ext cx="1872208" cy="21062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3594" r="5704" b="6688"/>
          <a:stretch/>
        </p:blipFill>
        <p:spPr>
          <a:xfrm>
            <a:off x="323520" y="4581128"/>
            <a:ext cx="1872216" cy="20955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3594" r="5704" b="7002"/>
          <a:stretch/>
        </p:blipFill>
        <p:spPr>
          <a:xfrm>
            <a:off x="2381931" y="4581129"/>
            <a:ext cx="1872208" cy="20955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3594" r="5704" b="5704"/>
          <a:stretch/>
        </p:blipFill>
        <p:spPr>
          <a:xfrm>
            <a:off x="4440334" y="4581128"/>
            <a:ext cx="1871689" cy="20978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3594" r="5704" b="5704"/>
          <a:stretch/>
        </p:blipFill>
        <p:spPr>
          <a:xfrm>
            <a:off x="6498218" y="4601654"/>
            <a:ext cx="1874992" cy="20750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05968" y="510727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T2FS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28" y="4551356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T1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8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107504" y="548680"/>
            <a:ext cx="2897882" cy="23762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251520" y="152951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Lt. GL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3124859" y="551633"/>
            <a:ext cx="2894281" cy="23733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6138613" y="548680"/>
            <a:ext cx="2897882" cy="23762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107717" y="3469650"/>
            <a:ext cx="2897883" cy="23762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85796" y="3068960"/>
            <a:ext cx="94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Lt. GM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3124859" y="3469650"/>
            <a:ext cx="2897883" cy="23762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6138613" y="3469650"/>
            <a:ext cx="2897883" cy="23762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34761" y="5975121"/>
            <a:ext cx="6274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History of </a:t>
            </a:r>
            <a: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nerve block and </a:t>
            </a:r>
            <a:r>
              <a:rPr lang="en-US" altLang="ko-KR" sz="2400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botox</a:t>
            </a:r>
            <a: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injection 2 months ago,</a:t>
            </a:r>
            <a:endParaRPr lang="en-US" altLang="ko-KR" sz="2400" dirty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both </a:t>
            </a:r>
            <a: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calf</a:t>
            </a:r>
            <a:endParaRPr lang="en-US" altLang="ko-KR" sz="24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105687" y="553855"/>
            <a:ext cx="2899699" cy="23777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251520" y="152951"/>
            <a:ext cx="909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R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t. GL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3122150" y="547191"/>
            <a:ext cx="2899699" cy="23777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105687" y="3468161"/>
            <a:ext cx="2899699" cy="23777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85796" y="3068960"/>
            <a:ext cx="974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R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t. GM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2267" r="20470" b="20469"/>
          <a:stretch/>
        </p:blipFill>
        <p:spPr>
          <a:xfrm>
            <a:off x="3122150" y="3468161"/>
            <a:ext cx="2899699" cy="23777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72200" y="3454804"/>
            <a:ext cx="25074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Focal muscle</a:t>
            </a:r>
            <a:b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</a:br>
            <a: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denervation with</a:t>
            </a:r>
            <a: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/>
            </a:r>
            <a:br>
              <a:rPr lang="en-US" altLang="ko-KR" sz="2400" dirty="0">
                <a:solidFill>
                  <a:srgbClr val="FFC000"/>
                </a:solidFill>
                <a:latin typeface="Monotype Corsiva" panose="03010101010201010101" pitchFamily="66" charset="0"/>
              </a:rPr>
            </a:br>
            <a: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fibrosis?</a:t>
            </a:r>
          </a:p>
          <a:p>
            <a:pPr marL="457200" indent="-457200">
              <a:buAutoNum type="arabicPeriod"/>
            </a:pPr>
            <a:endParaRPr lang="en-US" altLang="ko-KR" sz="2400" dirty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pPr marL="457200" indent="-457200">
              <a:buAutoNum type="arabicPeriod"/>
            </a:pPr>
            <a: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Botox-induced</a:t>
            </a:r>
            <a:b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</a:br>
            <a:r>
              <a:rPr lang="en-US" altLang="ko-KR" sz="2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myositis?</a:t>
            </a:r>
          </a:p>
        </p:txBody>
      </p:sp>
    </p:spTree>
    <p:extLst>
      <p:ext uri="{BB962C8B-B14F-4D97-AF65-F5344CB8AC3E}">
        <p14:creationId xmlns:p14="http://schemas.microsoft.com/office/powerpoint/2010/main" val="41609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CCCC00"/>
                </a:solidFill>
              </a:rPr>
              <a:t>Botox and Myositis</a:t>
            </a:r>
            <a:endParaRPr lang="ko-KR" altLang="en-US" dirty="0">
              <a:solidFill>
                <a:srgbClr val="CC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32972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Botox and Myositis - from FDA reports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907" y="1602304"/>
            <a:ext cx="768864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May, 11, 2017</a:t>
            </a:r>
          </a:p>
          <a:p>
            <a:pPr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26,593  people reported to have side effects when taking Botox.</a:t>
            </a:r>
            <a:b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 them, 23  people (0.09%) have Myositis.</a:t>
            </a:r>
          </a:p>
          <a:p>
            <a:pPr latinLnBrk="1"/>
            <a:endParaRPr lang="en-US" altLang="ko-KR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atinLnBrk="1"/>
            <a:r>
              <a:rPr lang="en-US" altLang="ko-KR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month &lt;  100%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ko-KR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Female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96.65%</a:t>
            </a:r>
          </a:p>
          <a:p>
            <a:pPr latinLnBrk="1"/>
            <a:endParaRPr lang="en-US" altLang="ko-KR" dirty="0">
              <a:solidFill>
                <a:schemeClr val="bg1">
                  <a:lumMod val="9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20-29: 7.69 %</a:t>
            </a:r>
          </a:p>
          <a:p>
            <a:pPr lvl="0"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30-39: 0.0 %</a:t>
            </a:r>
          </a:p>
          <a:p>
            <a:pPr lvl="0" latinLnBrk="1"/>
            <a:r>
              <a:rPr lang="en-US" altLang="ko-KR" dirty="0">
                <a:solidFill>
                  <a:srgbClr val="FFC000"/>
                </a:solidFill>
                <a:latin typeface="+mn-lt"/>
              </a:rPr>
              <a:t>40-49: 69.23 %</a:t>
            </a:r>
          </a:p>
          <a:p>
            <a:pPr lvl="0"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50-59: 15.38 %</a:t>
            </a:r>
          </a:p>
          <a:p>
            <a:pPr lvl="0"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60+: 7.69 %</a:t>
            </a:r>
          </a:p>
          <a:p>
            <a:pPr lvl="0" latinLnBrk="1"/>
            <a:endParaRPr lang="en-US" altLang="ko-KR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Top other side effects for these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people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vl="0"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	Muscle Aches (16 people, 69.57%)</a:t>
            </a:r>
          </a:p>
          <a:p>
            <a:pPr lvl="0"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	Weakness (14 people, 60.87%)</a:t>
            </a:r>
          </a:p>
          <a:p>
            <a:pPr lvl="0"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	Myasthenia Gravis (14 people, 60.87%)</a:t>
            </a:r>
          </a:p>
          <a:p>
            <a:pPr lvl="0"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	Diplopia (14 people, 60.87%)</a:t>
            </a:r>
          </a:p>
          <a:p>
            <a:pPr lvl="0" latinLnBrk="1"/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	Breathing Difficulty (13 people, 56.52%)</a:t>
            </a:r>
          </a:p>
        </p:txBody>
      </p:sp>
    </p:spTree>
    <p:extLst>
      <p:ext uri="{BB962C8B-B14F-4D97-AF65-F5344CB8AC3E}">
        <p14:creationId xmlns:p14="http://schemas.microsoft.com/office/powerpoint/2010/main" val="268956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0324"/>
            <a:ext cx="4792807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521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사용자 지정 2">
      <a:dk1>
        <a:sysClr val="windowText" lastClr="000000"/>
      </a:dk1>
      <a:lt1>
        <a:sysClr val="window" lastClr="FFFFFF"/>
      </a:lt1>
      <a:dk2>
        <a:srgbClr val="44546A"/>
      </a:dk2>
      <a:lt2>
        <a:srgbClr val="F2F2F2"/>
      </a:lt2>
      <a:accent1>
        <a:srgbClr val="BDD7EE"/>
      </a:accent1>
      <a:accent2>
        <a:srgbClr val="FFCC00"/>
      </a:accent2>
      <a:accent3>
        <a:srgbClr val="A5A5A5"/>
      </a:accent3>
      <a:accent4>
        <a:srgbClr val="002060"/>
      </a:accent4>
      <a:accent5>
        <a:srgbClr val="CCCC00"/>
      </a:accent5>
      <a:accent6>
        <a:srgbClr val="FF0000"/>
      </a:accent6>
      <a:hlink>
        <a:srgbClr val="0563C1"/>
      </a:hlink>
      <a:folHlink>
        <a:srgbClr val="954F72"/>
      </a:folHlink>
    </a:clrScheme>
    <a:fontScheme name="사용자 지정 1">
      <a:majorFont>
        <a:latin typeface="Verdana"/>
        <a:ea typeface="맑은 고딕"/>
        <a:cs typeface=""/>
      </a:majorFont>
      <a:minorFont>
        <a:latin typeface="Verdan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13558</TotalTime>
  <Words>104</Words>
  <Application>Microsoft Office PowerPoint</Application>
  <PresentationFormat>화면 슬라이드 쇼(4:3)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굴림</vt:lpstr>
      <vt:lpstr>맑은 고딕</vt:lpstr>
      <vt:lpstr>Arial</vt:lpstr>
      <vt:lpstr>Monotype Corsiva</vt:lpstr>
      <vt:lpstr>Verdana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Botox and Myositis</vt:lpstr>
      <vt:lpstr>PowerPoint 프레젠테이션</vt:lpstr>
    </vt:vector>
  </TitlesOfParts>
  <Company>DSMC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Rim-rent tear</dc:title>
  <dc:creator>smlee</dc:creator>
  <cp:lastModifiedBy>서 경진</cp:lastModifiedBy>
  <cp:revision>726</cp:revision>
  <cp:lastPrinted>2016-07-08T01:44:34Z</cp:lastPrinted>
  <dcterms:created xsi:type="dcterms:W3CDTF">2008-03-07T07:50:49Z</dcterms:created>
  <dcterms:modified xsi:type="dcterms:W3CDTF">2021-11-11T23:30:42Z</dcterms:modified>
</cp:coreProperties>
</file>