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7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37E7-73D2-4CBD-838F-81D27EBE2864}" type="datetimeFigureOut">
              <a:rPr lang="ko-KR" altLang="en-US" smtClean="0"/>
              <a:pPr/>
              <a:t>2021-11-13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4DB9-0F3C-4A18-BD83-2A1CAAB251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1798" y="1719217"/>
            <a:ext cx="8229600" cy="284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44F</a:t>
            </a:r>
          </a:p>
          <a:p>
            <a:pPr marL="0" indent="0">
              <a:buNone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CC; Right upper arm mass for 1 year</a:t>
            </a:r>
          </a:p>
          <a:p>
            <a:pPr marL="0" indent="0">
              <a:buNone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PE; Subcutaneous nodules and plaque on both lateral arms </a:t>
            </a:r>
          </a:p>
          <a:p>
            <a:pPr marL="0" indent="0">
              <a:buNone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Imp.; Localized 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morphea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(scleroderma) or sarcoidosis</a:t>
            </a:r>
          </a:p>
          <a:p>
            <a:pPr marL="0" indent="0">
              <a:buNone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Lab.; 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(L), 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Hct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(L)</a:t>
            </a:r>
          </a:p>
          <a:p>
            <a:pPr marL="0" indent="0">
              <a:buNone/>
            </a:pP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Ex.Bx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Chronic 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panniculitis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fat necrosis</a:t>
            </a:r>
          </a:p>
          <a:p>
            <a:pPr marL="0" indent="0">
              <a:buNone/>
            </a:pP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 Localized 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morphea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 7.5 mg/w </a:t>
            </a:r>
          </a:p>
          <a:p>
            <a:pPr marL="0" indent="0">
              <a:buNone/>
            </a:pPr>
            <a:endParaRPr lang="ko-KR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459" y="5288477"/>
            <a:ext cx="349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</a:t>
            </a:r>
            <a:r>
              <a:rPr lang="ko-KR" altLang="en-US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ko-KR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TaeYong</a:t>
            </a:r>
            <a:r>
              <a:rPr lang="en-US" altLang="ko-KR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Moon</a:t>
            </a:r>
          </a:p>
          <a:p>
            <a:r>
              <a:rPr lang="en-US" altLang="ko-KR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tymn@pusan.ac.kr</a:t>
            </a:r>
            <a:endParaRPr lang="en-US" altLang="ko-KR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내용 개체 틀 3" descr="mr0001.jpg"/>
          <p:cNvPicPr>
            <a:picLocks noChangeAspect="1"/>
          </p:cNvPicPr>
          <p:nvPr/>
        </p:nvPicPr>
        <p:blipFill>
          <a:blip r:embed="rId2"/>
          <a:srcRect l="16406" t="9375" r="34375" b="1562"/>
          <a:stretch>
            <a:fillRect/>
          </a:stretch>
        </p:blipFill>
        <p:spPr>
          <a:xfrm>
            <a:off x="5857884" y="3929066"/>
            <a:ext cx="1500198" cy="27146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그림 6" descr="mr0002.jpg"/>
          <p:cNvPicPr>
            <a:picLocks noChangeAspect="1"/>
          </p:cNvPicPr>
          <p:nvPr/>
        </p:nvPicPr>
        <p:blipFill>
          <a:blip r:embed="rId3"/>
          <a:srcRect l="14063" t="7031" r="39062" b="3906"/>
          <a:stretch>
            <a:fillRect/>
          </a:stretch>
        </p:blipFill>
        <p:spPr>
          <a:xfrm>
            <a:off x="4357686" y="3929066"/>
            <a:ext cx="1428760" cy="2714644"/>
          </a:xfrm>
          <a:prstGeom prst="rect">
            <a:avLst/>
          </a:prstGeom>
        </p:spPr>
      </p:pic>
      <p:pic>
        <p:nvPicPr>
          <p:cNvPr id="8" name="그림 7" descr="mr0006.jpg"/>
          <p:cNvPicPr>
            <a:picLocks noChangeAspect="1"/>
          </p:cNvPicPr>
          <p:nvPr/>
        </p:nvPicPr>
        <p:blipFill>
          <a:blip r:embed="rId4"/>
          <a:srcRect l="16019" t="8987" r="39450" b="1950"/>
          <a:stretch>
            <a:fillRect/>
          </a:stretch>
        </p:blipFill>
        <p:spPr>
          <a:xfrm>
            <a:off x="7429520" y="3929066"/>
            <a:ext cx="1357322" cy="27146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461798" y="833061"/>
            <a:ext cx="3424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Localized </a:t>
            </a:r>
            <a:r>
              <a:rPr lang="en-US" altLang="ko-KR" sz="2800" b="1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Morphea</a:t>
            </a:r>
            <a:endParaRPr lang="en-US" altLang="ko-KR" sz="2800" b="1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mr0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406" t="25780" r="34375" b="1562"/>
          <a:stretch>
            <a:fillRect/>
          </a:stretch>
        </p:blipFill>
        <p:spPr>
          <a:xfrm>
            <a:off x="1428728" y="0"/>
            <a:ext cx="1500198" cy="2214626"/>
          </a:xfrm>
          <a:ln>
            <a:solidFill>
              <a:srgbClr val="FF0000"/>
            </a:solidFill>
          </a:ln>
        </p:spPr>
      </p:pic>
      <p:pic>
        <p:nvPicPr>
          <p:cNvPr id="5" name="그림 4" descr="mr0002.jpg"/>
          <p:cNvPicPr>
            <a:picLocks noChangeAspect="1"/>
          </p:cNvPicPr>
          <p:nvPr/>
        </p:nvPicPr>
        <p:blipFill>
          <a:blip r:embed="rId3"/>
          <a:srcRect l="14063" t="23436" r="39062" b="3906"/>
          <a:stretch>
            <a:fillRect/>
          </a:stretch>
        </p:blipFill>
        <p:spPr>
          <a:xfrm>
            <a:off x="0" y="0"/>
            <a:ext cx="1428760" cy="2214626"/>
          </a:xfrm>
          <a:prstGeom prst="rect">
            <a:avLst/>
          </a:prstGeom>
        </p:spPr>
      </p:pic>
      <p:pic>
        <p:nvPicPr>
          <p:cNvPr id="6" name="그림 5" descr="mr0003.jpg"/>
          <p:cNvPicPr>
            <a:picLocks noChangeAspect="1"/>
          </p:cNvPicPr>
          <p:nvPr/>
        </p:nvPicPr>
        <p:blipFill>
          <a:blip r:embed="rId4"/>
          <a:srcRect l="5859" t="5859" r="17968" b="6249"/>
          <a:stretch>
            <a:fillRect/>
          </a:stretch>
        </p:blipFill>
        <p:spPr>
          <a:xfrm>
            <a:off x="1357290" y="2214554"/>
            <a:ext cx="1357322" cy="15661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그림 6" descr="mr0004.jpg"/>
          <p:cNvPicPr>
            <a:picLocks noChangeAspect="1"/>
          </p:cNvPicPr>
          <p:nvPr/>
        </p:nvPicPr>
        <p:blipFill>
          <a:blip r:embed="rId5"/>
          <a:srcRect l="9375" t="7031" r="17968" b="8593"/>
          <a:stretch>
            <a:fillRect/>
          </a:stretch>
        </p:blipFill>
        <p:spPr>
          <a:xfrm>
            <a:off x="0" y="2214554"/>
            <a:ext cx="1357290" cy="1576207"/>
          </a:xfrm>
          <a:prstGeom prst="rect">
            <a:avLst/>
          </a:prstGeom>
        </p:spPr>
      </p:pic>
      <p:pic>
        <p:nvPicPr>
          <p:cNvPr id="8" name="그림 7" descr="mr0005.jpg"/>
          <p:cNvPicPr>
            <a:picLocks noChangeAspect="1"/>
          </p:cNvPicPr>
          <p:nvPr/>
        </p:nvPicPr>
        <p:blipFill>
          <a:blip r:embed="rId6"/>
          <a:srcRect l="18530" t="25626" r="14505" b="1716"/>
          <a:stretch>
            <a:fillRect/>
          </a:stretch>
        </p:blipFill>
        <p:spPr>
          <a:xfrm>
            <a:off x="4357686" y="0"/>
            <a:ext cx="1428760" cy="22146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그림 8" descr="mr0006.jpg"/>
          <p:cNvPicPr>
            <a:picLocks noChangeAspect="1"/>
          </p:cNvPicPr>
          <p:nvPr/>
        </p:nvPicPr>
        <p:blipFill>
          <a:blip r:embed="rId7"/>
          <a:srcRect l="16019" t="25392" r="39450" b="1950"/>
          <a:stretch>
            <a:fillRect/>
          </a:stretch>
        </p:blipFill>
        <p:spPr>
          <a:xfrm>
            <a:off x="2928926" y="0"/>
            <a:ext cx="1357322" cy="221462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그림 9" descr="mr0007.jpg"/>
          <p:cNvPicPr>
            <a:picLocks noChangeAspect="1"/>
          </p:cNvPicPr>
          <p:nvPr/>
        </p:nvPicPr>
        <p:blipFill>
          <a:blip r:embed="rId8"/>
          <a:srcRect l="7231" t="7231" r="19526" b="7807"/>
          <a:stretch>
            <a:fillRect/>
          </a:stretch>
        </p:blipFill>
        <p:spPr>
          <a:xfrm>
            <a:off x="2714612" y="2214554"/>
            <a:ext cx="1357322" cy="157449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그림 10" descr="mr0008.jpg"/>
          <p:cNvPicPr>
            <a:picLocks noChangeAspect="1"/>
          </p:cNvPicPr>
          <p:nvPr/>
        </p:nvPicPr>
        <p:blipFill>
          <a:blip r:embed="rId9"/>
          <a:srcRect l="22818" t="26448" r="17806" b="4761"/>
          <a:stretch>
            <a:fillRect/>
          </a:stretch>
        </p:blipFill>
        <p:spPr>
          <a:xfrm>
            <a:off x="5786446" y="0"/>
            <a:ext cx="1428760" cy="220710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/>
          <a:srcRect l="29297" t="26367" r="30273" b="21631"/>
          <a:stretch>
            <a:fillRect/>
          </a:stretch>
        </p:blipFill>
        <p:spPr bwMode="auto">
          <a:xfrm>
            <a:off x="5603292" y="2857496"/>
            <a:ext cx="3540708" cy="36433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" name="그림 13" descr="us0001.jpg"/>
          <p:cNvPicPr>
            <a:picLocks noChangeAspect="1"/>
          </p:cNvPicPr>
          <p:nvPr/>
        </p:nvPicPr>
        <p:blipFill>
          <a:blip r:embed="rId11"/>
          <a:srcRect l="8593" t="14583" r="17187" b="33188"/>
          <a:stretch>
            <a:fillRect/>
          </a:stretch>
        </p:blipFill>
        <p:spPr>
          <a:xfrm>
            <a:off x="3000364" y="4071942"/>
            <a:ext cx="2571768" cy="1357322"/>
          </a:xfrm>
          <a:prstGeom prst="rect">
            <a:avLst/>
          </a:prstGeom>
        </p:spPr>
      </p:pic>
      <p:pic>
        <p:nvPicPr>
          <p:cNvPr id="15" name="그림 14" descr="us000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741558"/>
            <a:ext cx="3000364" cy="1687706"/>
          </a:xfrm>
          <a:prstGeom prst="rect">
            <a:avLst/>
          </a:prstGeom>
        </p:spPr>
      </p:pic>
      <p:pic>
        <p:nvPicPr>
          <p:cNvPr id="16" name="그림 15" descr="us000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170296"/>
            <a:ext cx="3000364" cy="1687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2746648" cy="65293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Morphea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596" y="1643050"/>
            <a:ext cx="6572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Morphea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-FEE-uh) is a rare skin condition that causes </a:t>
            </a:r>
          </a:p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painless, discolored patches on your skin.</a:t>
            </a:r>
          </a:p>
          <a:p>
            <a:pPr eaLnBrk="0" latinLnBrk="0" hangingPunct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Typically, the skin changes appear on the abdomen, chest or back. But they might also appear on your face, arms or legs. </a:t>
            </a:r>
          </a:p>
          <a:p>
            <a:pPr eaLnBrk="0" latinLnBrk="0" hangingPunct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Morphea tends to affect only the outermost layers of your </a:t>
            </a:r>
          </a:p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skin. But some forms of the condition also restrict </a:t>
            </a:r>
          </a:p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movement in the joints.</a:t>
            </a:r>
          </a:p>
          <a:p>
            <a:pPr eaLnBrk="0" latinLnBrk="0" hangingPunct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Morphea usually subsides on its own over time, </a:t>
            </a:r>
          </a:p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though recurrences are common. </a:t>
            </a:r>
          </a:p>
          <a:p>
            <a:pPr eaLnBrk="0" latinLnBrk="0" hangingPunct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0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meantime, medications and therapies are available to help treat the skin discoloration and other effects.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195" t="45410" r="37891" b="6250"/>
          <a:stretch>
            <a:fillRect/>
          </a:stretch>
        </p:blipFill>
        <p:spPr bwMode="auto">
          <a:xfrm>
            <a:off x="6732240" y="3068960"/>
            <a:ext cx="2143140" cy="22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18303" t="27832" r="34961" b="27490"/>
          <a:stretch>
            <a:fillRect/>
          </a:stretch>
        </p:blipFill>
        <p:spPr bwMode="auto">
          <a:xfrm>
            <a:off x="0" y="1000108"/>
            <a:ext cx="5598652" cy="42148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3984" t="52002" r="31445" b="6982"/>
          <a:stretch>
            <a:fillRect/>
          </a:stretch>
        </p:blipFill>
        <p:spPr bwMode="auto">
          <a:xfrm>
            <a:off x="5606543" y="1500174"/>
            <a:ext cx="3537457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164</Words>
  <Application>Microsoft Office PowerPoint</Application>
  <PresentationFormat>화면 슬라이드 쇼(4:3)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MS PGothic</vt:lpstr>
      <vt:lpstr>맑은 고딕</vt:lpstr>
      <vt:lpstr>Arial</vt:lpstr>
      <vt:lpstr>Office 테마</vt:lpstr>
      <vt:lpstr>PowerPoint 프레젠테이션</vt:lpstr>
      <vt:lpstr>PowerPoint 프레젠테이션</vt:lpstr>
      <vt:lpstr>Morphea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pnuyh</dc:creator>
  <cp:lastModifiedBy>서 경진</cp:lastModifiedBy>
  <cp:revision>5</cp:revision>
  <dcterms:created xsi:type="dcterms:W3CDTF">2016-05-27T04:20:53Z</dcterms:created>
  <dcterms:modified xsi:type="dcterms:W3CDTF">2021-11-13T02:43:55Z</dcterms:modified>
</cp:coreProperties>
</file>