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4E6F-606C-45BD-ADC7-D81799C17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68B24-3A84-4762-B5D6-8A7E7B3A9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7A2759-D6DE-4D65-8F58-FF0F7D56CAFC}"/>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5" name="Footer Placeholder 4">
            <a:extLst>
              <a:ext uri="{FF2B5EF4-FFF2-40B4-BE49-F238E27FC236}">
                <a16:creationId xmlns:a16="http://schemas.microsoft.com/office/drawing/2014/main" id="{5A252CB8-A97C-458D-81EB-EA0E27957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506F6-79DB-4B58-BF14-22EA101C4C8D}"/>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120134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0047-C87D-4851-9501-AD975DD96E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A5BABB-5017-4671-AB41-5D47637B3B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C20AD-F335-4B85-8510-B690B2C85B07}"/>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5" name="Footer Placeholder 4">
            <a:extLst>
              <a:ext uri="{FF2B5EF4-FFF2-40B4-BE49-F238E27FC236}">
                <a16:creationId xmlns:a16="http://schemas.microsoft.com/office/drawing/2014/main" id="{3F528CEE-BA08-44E8-A49C-3F35B2B64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8BFCC-3A02-4DC5-8A62-5ACAFA0113DF}"/>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180370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F6CD6-CFBE-42A7-8AB5-9EA72E7737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369593-76C9-4957-AE4A-7FEB73436D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05556-8A02-42B7-9111-29366F76BAEF}"/>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5" name="Footer Placeholder 4">
            <a:extLst>
              <a:ext uri="{FF2B5EF4-FFF2-40B4-BE49-F238E27FC236}">
                <a16:creationId xmlns:a16="http://schemas.microsoft.com/office/drawing/2014/main" id="{63C37896-5F77-4B6F-B376-C04BA8376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51E4C-4ED0-4082-93A0-BA565F46AC88}"/>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32721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3C53-75F5-4FDD-AEC9-8734E142D9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27F2B-F113-479D-99A8-A976353D1A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731AE-5F27-4025-BFEB-CF3FDE900617}"/>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5" name="Footer Placeholder 4">
            <a:extLst>
              <a:ext uri="{FF2B5EF4-FFF2-40B4-BE49-F238E27FC236}">
                <a16:creationId xmlns:a16="http://schemas.microsoft.com/office/drawing/2014/main" id="{220DD353-A26A-4156-AEBA-E3393FD3D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F2FDD-9948-42D5-B6E2-BF7078F8752A}"/>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42540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DC9D-414D-4832-9BB0-11E131D82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992F11-6E2D-47CF-8BDF-A93A6632B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FADC5D-422C-4876-B537-8B3232AA2007}"/>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5" name="Footer Placeholder 4">
            <a:extLst>
              <a:ext uri="{FF2B5EF4-FFF2-40B4-BE49-F238E27FC236}">
                <a16:creationId xmlns:a16="http://schemas.microsoft.com/office/drawing/2014/main" id="{B1CD19FF-6006-4ABB-9B87-C6C58099C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46F3C-741D-48E0-8891-091E039EFBE0}"/>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413648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9837-C744-4022-921D-671A94B1E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38CA8-E2FC-4D1A-B5DC-1FFD3245D7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6FE13A-5B03-431F-82EE-2A3269E32B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028A6A-F999-401C-AAA8-E3881AC1F732}"/>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6" name="Footer Placeholder 5">
            <a:extLst>
              <a:ext uri="{FF2B5EF4-FFF2-40B4-BE49-F238E27FC236}">
                <a16:creationId xmlns:a16="http://schemas.microsoft.com/office/drawing/2014/main" id="{91A97080-1913-4C4F-93A2-6E1C82646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D11F5-3B09-46EB-BA80-16E578230380}"/>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427889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EB20-0C10-4AC0-9386-DE7E8412B0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0EE278-C933-4E74-8245-C91B046A4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DCEC69-3741-4439-A56D-E3C396ED57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1FBFE-5D37-4085-91DF-5BFBEBAD6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9CE1D2-5FB6-4CC5-9A84-B30CC561FF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EEF95-643F-4F02-A44C-0637CF928442}"/>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8" name="Footer Placeholder 7">
            <a:extLst>
              <a:ext uri="{FF2B5EF4-FFF2-40B4-BE49-F238E27FC236}">
                <a16:creationId xmlns:a16="http://schemas.microsoft.com/office/drawing/2014/main" id="{BDD70117-F43A-4707-BB8B-DF0C7879E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8E62C-DE05-4AAB-A706-5BAAECA453DD}"/>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195424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352B-4B07-4B78-94A8-C04381EB0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EA8B0-B142-41B3-965E-7113536DDDC2}"/>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4" name="Footer Placeholder 3">
            <a:extLst>
              <a:ext uri="{FF2B5EF4-FFF2-40B4-BE49-F238E27FC236}">
                <a16:creationId xmlns:a16="http://schemas.microsoft.com/office/drawing/2014/main" id="{682EF1BB-BD21-40F9-B01B-00B3E20F98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2FDE4-0AA7-4FE8-961C-7BA5727AAEB8}"/>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388229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7EED7-CD26-4681-8A77-DADC9E1EEA46}"/>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3" name="Footer Placeholder 2">
            <a:extLst>
              <a:ext uri="{FF2B5EF4-FFF2-40B4-BE49-F238E27FC236}">
                <a16:creationId xmlns:a16="http://schemas.microsoft.com/office/drawing/2014/main" id="{D9A03AB0-B2B0-44C0-837C-DFC35C0E5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066DD3-5A8F-47CF-8115-C5C84C78F3EF}"/>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271934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CFAB-4164-495B-A7ED-5EFD2844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A7F4F-7230-46CC-BD95-DC4C30027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B25898-4A36-47DD-8182-793BE5627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D62F21-697B-4E81-A15E-848E9D4134C2}"/>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6" name="Footer Placeholder 5">
            <a:extLst>
              <a:ext uri="{FF2B5EF4-FFF2-40B4-BE49-F238E27FC236}">
                <a16:creationId xmlns:a16="http://schemas.microsoft.com/office/drawing/2014/main" id="{FDCB506B-604B-4A7C-B30F-556184CD0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BA140-AC96-483D-A653-4EDC0070FE72}"/>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346796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A3CF-9F2E-409C-B12C-39FCBD2D7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C24A2E-DE70-4F87-A009-B572329BF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C45622-6B92-4642-9526-FDE70248C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463DA5-1048-4607-910B-913288E61FCD}"/>
              </a:ext>
            </a:extLst>
          </p:cNvPr>
          <p:cNvSpPr>
            <a:spLocks noGrp="1"/>
          </p:cNvSpPr>
          <p:nvPr>
            <p:ph type="dt" sz="half" idx="10"/>
          </p:nvPr>
        </p:nvSpPr>
        <p:spPr/>
        <p:txBody>
          <a:bodyPr/>
          <a:lstStyle/>
          <a:p>
            <a:fld id="{CBA6CBD9-7761-49B5-95B3-41DAD866D266}" type="datetimeFigureOut">
              <a:rPr lang="en-US" smtClean="0"/>
              <a:t>8/10/2021</a:t>
            </a:fld>
            <a:endParaRPr lang="en-US"/>
          </a:p>
        </p:txBody>
      </p:sp>
      <p:sp>
        <p:nvSpPr>
          <p:cNvPr id="6" name="Footer Placeholder 5">
            <a:extLst>
              <a:ext uri="{FF2B5EF4-FFF2-40B4-BE49-F238E27FC236}">
                <a16:creationId xmlns:a16="http://schemas.microsoft.com/office/drawing/2014/main" id="{4DD69637-984E-49CF-9723-FBD194DD2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62715-C3AE-426E-A16C-B3293C82A202}"/>
              </a:ext>
            </a:extLst>
          </p:cNvPr>
          <p:cNvSpPr>
            <a:spLocks noGrp="1"/>
          </p:cNvSpPr>
          <p:nvPr>
            <p:ph type="sldNum" sz="quarter" idx="12"/>
          </p:nvPr>
        </p:nvSpPr>
        <p:spPr/>
        <p:txBody>
          <a:bodyPr/>
          <a:lstStyle/>
          <a:p>
            <a:fld id="{FA7CA1F5-6DE8-4980-800B-2EEB412D3CF9}" type="slidenum">
              <a:rPr lang="en-US" smtClean="0"/>
              <a:t>‹#›</a:t>
            </a:fld>
            <a:endParaRPr lang="en-US"/>
          </a:p>
        </p:txBody>
      </p:sp>
    </p:spTree>
    <p:extLst>
      <p:ext uri="{BB962C8B-B14F-4D97-AF65-F5344CB8AC3E}">
        <p14:creationId xmlns:p14="http://schemas.microsoft.com/office/powerpoint/2010/main" val="130570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2C1A4-88B2-4621-9EFC-75EE80DD4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5EA88-0574-4FD8-A0E4-AA72473E1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12988-ADD9-4BF5-B86D-68F9457DC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6CBD9-7761-49B5-95B3-41DAD866D266}" type="datetimeFigureOut">
              <a:rPr lang="en-US" smtClean="0"/>
              <a:t>8/10/2021</a:t>
            </a:fld>
            <a:endParaRPr lang="en-US"/>
          </a:p>
        </p:txBody>
      </p:sp>
      <p:sp>
        <p:nvSpPr>
          <p:cNvPr id="5" name="Footer Placeholder 4">
            <a:extLst>
              <a:ext uri="{FF2B5EF4-FFF2-40B4-BE49-F238E27FC236}">
                <a16:creationId xmlns:a16="http://schemas.microsoft.com/office/drawing/2014/main" id="{12AF83CF-4A59-4731-9D3D-D3368B921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207856-9D2F-44A3-B3E3-3A57EE14F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CA1F5-6DE8-4980-800B-2EEB412D3CF9}" type="slidenum">
              <a:rPr lang="en-US" smtClean="0"/>
              <a:t>‹#›</a:t>
            </a:fld>
            <a:endParaRPr lang="en-US"/>
          </a:p>
        </p:txBody>
      </p:sp>
    </p:spTree>
    <p:extLst>
      <p:ext uri="{BB962C8B-B14F-4D97-AF65-F5344CB8AC3E}">
        <p14:creationId xmlns:p14="http://schemas.microsoft.com/office/powerpoint/2010/main" val="1574370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E42C-383D-47DB-AEDC-3130B51C32F5}"/>
              </a:ext>
            </a:extLst>
          </p:cNvPr>
          <p:cNvSpPr>
            <a:spLocks noGrp="1"/>
          </p:cNvSpPr>
          <p:nvPr>
            <p:ph type="ctrTitle"/>
          </p:nvPr>
        </p:nvSpPr>
        <p:spPr/>
        <p:txBody>
          <a:bodyPr/>
          <a:lstStyle/>
          <a:p>
            <a:r>
              <a:rPr lang="en-US" dirty="0"/>
              <a:t>Young man with knee pain</a:t>
            </a:r>
          </a:p>
        </p:txBody>
      </p:sp>
      <p:sp>
        <p:nvSpPr>
          <p:cNvPr id="3" name="Subtitle 2">
            <a:extLst>
              <a:ext uri="{FF2B5EF4-FFF2-40B4-BE49-F238E27FC236}">
                <a16:creationId xmlns:a16="http://schemas.microsoft.com/office/drawing/2014/main" id="{59E7313B-7A05-4880-A4C1-2854CD95B55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8089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81C935-841F-414C-A854-2F7CD1B088D0}"/>
              </a:ext>
            </a:extLst>
          </p:cNvPr>
          <p:cNvPicPr>
            <a:picLocks noChangeAspect="1"/>
          </p:cNvPicPr>
          <p:nvPr/>
        </p:nvPicPr>
        <p:blipFill>
          <a:blip r:embed="rId2"/>
          <a:stretch>
            <a:fillRect/>
          </a:stretch>
        </p:blipFill>
        <p:spPr>
          <a:xfrm>
            <a:off x="344556" y="1904999"/>
            <a:ext cx="3419061" cy="3419061"/>
          </a:xfrm>
          <a:prstGeom prst="rect">
            <a:avLst/>
          </a:prstGeom>
        </p:spPr>
      </p:pic>
      <p:pic>
        <p:nvPicPr>
          <p:cNvPr id="3" name="Picture 2">
            <a:extLst>
              <a:ext uri="{FF2B5EF4-FFF2-40B4-BE49-F238E27FC236}">
                <a16:creationId xmlns:a16="http://schemas.microsoft.com/office/drawing/2014/main" id="{656031F1-56BF-4A88-A7D5-C9080E4663EA}"/>
              </a:ext>
            </a:extLst>
          </p:cNvPr>
          <p:cNvPicPr>
            <a:picLocks noChangeAspect="1"/>
          </p:cNvPicPr>
          <p:nvPr/>
        </p:nvPicPr>
        <p:blipFill>
          <a:blip r:embed="rId3"/>
          <a:stretch>
            <a:fillRect/>
          </a:stretch>
        </p:blipFill>
        <p:spPr>
          <a:xfrm>
            <a:off x="3954857" y="1904998"/>
            <a:ext cx="3419061" cy="3419061"/>
          </a:xfrm>
          <a:prstGeom prst="rect">
            <a:avLst/>
          </a:prstGeom>
        </p:spPr>
      </p:pic>
      <p:pic>
        <p:nvPicPr>
          <p:cNvPr id="4" name="Picture 3">
            <a:extLst>
              <a:ext uri="{FF2B5EF4-FFF2-40B4-BE49-F238E27FC236}">
                <a16:creationId xmlns:a16="http://schemas.microsoft.com/office/drawing/2014/main" id="{EA93C517-1A76-4534-BA30-4384A07694CD}"/>
              </a:ext>
            </a:extLst>
          </p:cNvPr>
          <p:cNvPicPr>
            <a:picLocks noChangeAspect="1"/>
          </p:cNvPicPr>
          <p:nvPr/>
        </p:nvPicPr>
        <p:blipFill>
          <a:blip r:embed="rId4"/>
          <a:stretch>
            <a:fillRect/>
          </a:stretch>
        </p:blipFill>
        <p:spPr>
          <a:xfrm>
            <a:off x="7565158" y="1904998"/>
            <a:ext cx="3419060" cy="3419060"/>
          </a:xfrm>
          <a:prstGeom prst="rect">
            <a:avLst/>
          </a:prstGeom>
        </p:spPr>
      </p:pic>
    </p:spTree>
    <p:extLst>
      <p:ext uri="{BB962C8B-B14F-4D97-AF65-F5344CB8AC3E}">
        <p14:creationId xmlns:p14="http://schemas.microsoft.com/office/powerpoint/2010/main" val="216673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E65C7C-A2FC-4868-A3BD-F9DABEBD3A30}"/>
              </a:ext>
            </a:extLst>
          </p:cNvPr>
          <p:cNvPicPr>
            <a:picLocks noChangeAspect="1"/>
          </p:cNvPicPr>
          <p:nvPr/>
        </p:nvPicPr>
        <p:blipFill>
          <a:blip r:embed="rId2"/>
          <a:stretch>
            <a:fillRect/>
          </a:stretch>
        </p:blipFill>
        <p:spPr>
          <a:xfrm>
            <a:off x="4098998" y="1717812"/>
            <a:ext cx="3539987" cy="3539987"/>
          </a:xfrm>
          <a:prstGeom prst="rect">
            <a:avLst/>
          </a:prstGeom>
        </p:spPr>
      </p:pic>
      <p:pic>
        <p:nvPicPr>
          <p:cNvPr id="3" name="Picture 2">
            <a:extLst>
              <a:ext uri="{FF2B5EF4-FFF2-40B4-BE49-F238E27FC236}">
                <a16:creationId xmlns:a16="http://schemas.microsoft.com/office/drawing/2014/main" id="{7F42417D-9D5A-473B-B628-5146DF8C8B8F}"/>
              </a:ext>
            </a:extLst>
          </p:cNvPr>
          <p:cNvPicPr>
            <a:picLocks noChangeAspect="1"/>
          </p:cNvPicPr>
          <p:nvPr/>
        </p:nvPicPr>
        <p:blipFill>
          <a:blip r:embed="rId3"/>
          <a:stretch>
            <a:fillRect/>
          </a:stretch>
        </p:blipFill>
        <p:spPr>
          <a:xfrm>
            <a:off x="271109" y="1717813"/>
            <a:ext cx="3583056" cy="3583056"/>
          </a:xfrm>
          <a:prstGeom prst="rect">
            <a:avLst/>
          </a:prstGeom>
        </p:spPr>
      </p:pic>
      <p:pic>
        <p:nvPicPr>
          <p:cNvPr id="4" name="Picture 3">
            <a:extLst>
              <a:ext uri="{FF2B5EF4-FFF2-40B4-BE49-F238E27FC236}">
                <a16:creationId xmlns:a16="http://schemas.microsoft.com/office/drawing/2014/main" id="{380BAEE2-990D-44AD-98EC-B8404A5007D7}"/>
              </a:ext>
            </a:extLst>
          </p:cNvPr>
          <p:cNvPicPr>
            <a:picLocks noChangeAspect="1"/>
          </p:cNvPicPr>
          <p:nvPr/>
        </p:nvPicPr>
        <p:blipFill>
          <a:blip r:embed="rId4"/>
          <a:stretch>
            <a:fillRect/>
          </a:stretch>
        </p:blipFill>
        <p:spPr>
          <a:xfrm>
            <a:off x="7995139" y="1717812"/>
            <a:ext cx="3539986" cy="3539986"/>
          </a:xfrm>
          <a:prstGeom prst="rect">
            <a:avLst/>
          </a:prstGeom>
        </p:spPr>
      </p:pic>
    </p:spTree>
    <p:extLst>
      <p:ext uri="{BB962C8B-B14F-4D97-AF65-F5344CB8AC3E}">
        <p14:creationId xmlns:p14="http://schemas.microsoft.com/office/powerpoint/2010/main" val="83907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C47A1-FC0F-4810-941A-1F76DEF44C0A}"/>
              </a:ext>
            </a:extLst>
          </p:cNvPr>
          <p:cNvPicPr>
            <a:picLocks noChangeAspect="1"/>
          </p:cNvPicPr>
          <p:nvPr/>
        </p:nvPicPr>
        <p:blipFill>
          <a:blip r:embed="rId2"/>
          <a:stretch>
            <a:fillRect/>
          </a:stretch>
        </p:blipFill>
        <p:spPr>
          <a:xfrm>
            <a:off x="185530" y="1583635"/>
            <a:ext cx="3458818" cy="3458818"/>
          </a:xfrm>
          <a:prstGeom prst="rect">
            <a:avLst/>
          </a:prstGeom>
        </p:spPr>
      </p:pic>
      <p:pic>
        <p:nvPicPr>
          <p:cNvPr id="3" name="Picture 2">
            <a:extLst>
              <a:ext uri="{FF2B5EF4-FFF2-40B4-BE49-F238E27FC236}">
                <a16:creationId xmlns:a16="http://schemas.microsoft.com/office/drawing/2014/main" id="{CF0689C2-FDEE-445F-A2BE-7CE06F7D6A8E}"/>
              </a:ext>
            </a:extLst>
          </p:cNvPr>
          <p:cNvPicPr>
            <a:picLocks noChangeAspect="1"/>
          </p:cNvPicPr>
          <p:nvPr/>
        </p:nvPicPr>
        <p:blipFill>
          <a:blip r:embed="rId3"/>
          <a:stretch>
            <a:fillRect/>
          </a:stretch>
        </p:blipFill>
        <p:spPr>
          <a:xfrm>
            <a:off x="3814587" y="1583634"/>
            <a:ext cx="3458817" cy="3458817"/>
          </a:xfrm>
          <a:prstGeom prst="rect">
            <a:avLst/>
          </a:prstGeom>
        </p:spPr>
      </p:pic>
      <p:pic>
        <p:nvPicPr>
          <p:cNvPr id="4" name="Picture 3">
            <a:extLst>
              <a:ext uri="{FF2B5EF4-FFF2-40B4-BE49-F238E27FC236}">
                <a16:creationId xmlns:a16="http://schemas.microsoft.com/office/drawing/2014/main" id="{D233FCAD-E1E8-46B6-8E1D-680FA0E00DA3}"/>
              </a:ext>
            </a:extLst>
          </p:cNvPr>
          <p:cNvPicPr>
            <a:picLocks noChangeAspect="1"/>
          </p:cNvPicPr>
          <p:nvPr/>
        </p:nvPicPr>
        <p:blipFill>
          <a:blip r:embed="rId4"/>
          <a:stretch>
            <a:fillRect/>
          </a:stretch>
        </p:blipFill>
        <p:spPr>
          <a:xfrm>
            <a:off x="7443642" y="1583633"/>
            <a:ext cx="3458817" cy="3458817"/>
          </a:xfrm>
          <a:prstGeom prst="rect">
            <a:avLst/>
          </a:prstGeom>
        </p:spPr>
      </p:pic>
    </p:spTree>
    <p:extLst>
      <p:ext uri="{BB962C8B-B14F-4D97-AF65-F5344CB8AC3E}">
        <p14:creationId xmlns:p14="http://schemas.microsoft.com/office/powerpoint/2010/main" val="339616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204DD8-5E8B-4278-B160-F3C067742356}"/>
              </a:ext>
            </a:extLst>
          </p:cNvPr>
          <p:cNvPicPr>
            <a:picLocks noChangeAspect="1"/>
          </p:cNvPicPr>
          <p:nvPr/>
        </p:nvPicPr>
        <p:blipFill>
          <a:blip r:embed="rId2"/>
          <a:stretch>
            <a:fillRect/>
          </a:stretch>
        </p:blipFill>
        <p:spPr>
          <a:xfrm>
            <a:off x="438979" y="1329507"/>
            <a:ext cx="11314042" cy="4897286"/>
          </a:xfrm>
          <a:prstGeom prst="rect">
            <a:avLst/>
          </a:prstGeom>
        </p:spPr>
      </p:pic>
      <p:sp>
        <p:nvSpPr>
          <p:cNvPr id="3" name="TextBox 2">
            <a:extLst>
              <a:ext uri="{FF2B5EF4-FFF2-40B4-BE49-F238E27FC236}">
                <a16:creationId xmlns:a16="http://schemas.microsoft.com/office/drawing/2014/main" id="{2D68F6A3-9F54-4654-91EF-6CD163762486}"/>
              </a:ext>
            </a:extLst>
          </p:cNvPr>
          <p:cNvSpPr txBox="1"/>
          <p:nvPr/>
        </p:nvSpPr>
        <p:spPr>
          <a:xfrm>
            <a:off x="4586068" y="590843"/>
            <a:ext cx="1251176" cy="369332"/>
          </a:xfrm>
          <a:prstGeom prst="rect">
            <a:avLst/>
          </a:prstGeom>
          <a:noFill/>
        </p:spPr>
        <p:txBody>
          <a:bodyPr wrap="none" rtlCol="0">
            <a:spAutoFit/>
          </a:bodyPr>
          <a:lstStyle/>
          <a:p>
            <a:r>
              <a:rPr lang="en-US" dirty="0"/>
              <a:t>Axal recons</a:t>
            </a:r>
          </a:p>
        </p:txBody>
      </p:sp>
    </p:spTree>
    <p:extLst>
      <p:ext uri="{BB962C8B-B14F-4D97-AF65-F5344CB8AC3E}">
        <p14:creationId xmlns:p14="http://schemas.microsoft.com/office/powerpoint/2010/main" val="277375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3A2D-2C2D-444C-9FA4-69D37FDC838C}"/>
              </a:ext>
            </a:extLst>
          </p:cNvPr>
          <p:cNvSpPr>
            <a:spLocks noGrp="1"/>
          </p:cNvSpPr>
          <p:nvPr>
            <p:ph type="ctrTitle"/>
          </p:nvPr>
        </p:nvSpPr>
        <p:spPr/>
        <p:txBody>
          <a:bodyPr/>
          <a:lstStyle/>
          <a:p>
            <a:r>
              <a:rPr lang="en-US"/>
              <a:t>Part of Report </a:t>
            </a:r>
            <a:r>
              <a:rPr lang="en-US" dirty="0"/>
              <a:t>enclosed</a:t>
            </a:r>
          </a:p>
        </p:txBody>
      </p:sp>
      <p:sp>
        <p:nvSpPr>
          <p:cNvPr id="3" name="Subtitle 2">
            <a:extLst>
              <a:ext uri="{FF2B5EF4-FFF2-40B4-BE49-F238E27FC236}">
                <a16:creationId xmlns:a16="http://schemas.microsoft.com/office/drawing/2014/main" id="{C76EB0D6-8631-48F7-BBC8-32475F807D5D}"/>
              </a:ext>
            </a:extLst>
          </p:cNvPr>
          <p:cNvSpPr>
            <a:spLocks noGrp="1"/>
          </p:cNvSpPr>
          <p:nvPr>
            <p:ph type="subTitle" idx="1"/>
          </p:nvPr>
        </p:nvSpPr>
        <p:spPr/>
        <p:txBody>
          <a:bodyPr>
            <a:normAutofit fontScale="85000" lnSpcReduction="20000"/>
          </a:bodyPr>
          <a:lstStyle/>
          <a:p>
            <a:r>
              <a:rPr lang="en-US" dirty="0"/>
              <a:t>Fluid: Small to moderate effusion. Synovial hypertrophy present. Focal nodular mass with mixed signal characteristics in the anteromedial gutter of the patellofemoral joint with patchy enhancement and increased signal on the opposed phase image and patchy enhancement, measuring 36 x 18 x 11 mm. ADC= 0.9 x 10-3mm2/s. It shows early perfusion with persistent enhancement on the delayed images. Additional multiple smaller foci are best seen on contrast and perfusion images in the posterior medial and posterolateral gutters including the popliteus tendon sheath.</a:t>
            </a:r>
          </a:p>
        </p:txBody>
      </p:sp>
    </p:spTree>
    <p:extLst>
      <p:ext uri="{BB962C8B-B14F-4D97-AF65-F5344CB8AC3E}">
        <p14:creationId xmlns:p14="http://schemas.microsoft.com/office/powerpoint/2010/main" val="313785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EA15-5A2F-4E19-A34F-8B98669398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51F14D3-22DE-44D5-9002-9C3D6ADEE012}"/>
              </a:ext>
            </a:extLst>
          </p:cNvPr>
          <p:cNvPicPr>
            <a:picLocks noGrp="1" noChangeAspect="1"/>
          </p:cNvPicPr>
          <p:nvPr>
            <p:ph sz="half" idx="1"/>
          </p:nvPr>
        </p:nvPicPr>
        <p:blipFill>
          <a:blip r:embed="rId2"/>
          <a:stretch>
            <a:fillRect/>
          </a:stretch>
        </p:blipFill>
        <p:spPr>
          <a:xfrm>
            <a:off x="937590" y="1690687"/>
            <a:ext cx="4653841" cy="4653841"/>
          </a:xfrm>
          <a:prstGeom prst="rect">
            <a:avLst/>
          </a:prstGeom>
        </p:spPr>
      </p:pic>
      <p:sp>
        <p:nvSpPr>
          <p:cNvPr id="4" name="Content Placeholder 3">
            <a:extLst>
              <a:ext uri="{FF2B5EF4-FFF2-40B4-BE49-F238E27FC236}">
                <a16:creationId xmlns:a16="http://schemas.microsoft.com/office/drawing/2014/main" id="{98F19F12-08E8-40AC-B092-14D622C47178}"/>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E05A0A37-9359-4915-8133-6D801BDFFB67}"/>
              </a:ext>
            </a:extLst>
          </p:cNvPr>
          <p:cNvPicPr>
            <a:picLocks noChangeAspect="1"/>
          </p:cNvPicPr>
          <p:nvPr/>
        </p:nvPicPr>
        <p:blipFill>
          <a:blip r:embed="rId3"/>
          <a:stretch>
            <a:fillRect/>
          </a:stretch>
        </p:blipFill>
        <p:spPr>
          <a:xfrm>
            <a:off x="5714999" y="1690686"/>
            <a:ext cx="4653841" cy="4653841"/>
          </a:xfrm>
          <a:prstGeom prst="rect">
            <a:avLst/>
          </a:prstGeom>
        </p:spPr>
      </p:pic>
    </p:spTree>
    <p:extLst>
      <p:ext uri="{BB962C8B-B14F-4D97-AF65-F5344CB8AC3E}">
        <p14:creationId xmlns:p14="http://schemas.microsoft.com/office/powerpoint/2010/main" val="158576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F2F7-E205-4FEC-8828-3BC81A805D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A2DAA9-4ED6-423E-B4E4-C5C438B3B460}"/>
              </a:ext>
            </a:extLst>
          </p:cNvPr>
          <p:cNvPicPr>
            <a:picLocks noGrp="1" noChangeAspect="1"/>
          </p:cNvPicPr>
          <p:nvPr>
            <p:ph sz="half" idx="1"/>
          </p:nvPr>
        </p:nvPicPr>
        <p:blipFill>
          <a:blip r:embed="rId2"/>
          <a:stretch>
            <a:fillRect/>
          </a:stretch>
        </p:blipFill>
        <p:spPr>
          <a:xfrm>
            <a:off x="838200" y="1356359"/>
            <a:ext cx="5334000" cy="5334000"/>
          </a:xfrm>
          <a:prstGeom prst="rect">
            <a:avLst/>
          </a:prstGeom>
        </p:spPr>
      </p:pic>
      <p:sp>
        <p:nvSpPr>
          <p:cNvPr id="4" name="Content Placeholder 3">
            <a:extLst>
              <a:ext uri="{FF2B5EF4-FFF2-40B4-BE49-F238E27FC236}">
                <a16:creationId xmlns:a16="http://schemas.microsoft.com/office/drawing/2014/main" id="{127802D6-A76C-42DB-BBCA-321CF4A0A96B}"/>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856E9B02-2312-472B-996B-72A583E7E94A}"/>
              </a:ext>
            </a:extLst>
          </p:cNvPr>
          <p:cNvPicPr>
            <a:picLocks noChangeAspect="1"/>
          </p:cNvPicPr>
          <p:nvPr/>
        </p:nvPicPr>
        <p:blipFill>
          <a:blip r:embed="rId3"/>
          <a:stretch>
            <a:fillRect/>
          </a:stretch>
        </p:blipFill>
        <p:spPr>
          <a:xfrm>
            <a:off x="6414867" y="1356359"/>
            <a:ext cx="5331655" cy="5331655"/>
          </a:xfrm>
          <a:prstGeom prst="rect">
            <a:avLst/>
          </a:prstGeom>
        </p:spPr>
      </p:pic>
    </p:spTree>
    <p:extLst>
      <p:ext uri="{BB962C8B-B14F-4D97-AF65-F5344CB8AC3E}">
        <p14:creationId xmlns:p14="http://schemas.microsoft.com/office/powerpoint/2010/main" val="337266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064E-5D08-4250-BBAC-A6C766D000EF}"/>
              </a:ext>
            </a:extLst>
          </p:cNvPr>
          <p:cNvSpPr>
            <a:spLocks noGrp="1"/>
          </p:cNvSpPr>
          <p:nvPr>
            <p:ph type="title"/>
          </p:nvPr>
        </p:nvSpPr>
        <p:spPr>
          <a:xfrm>
            <a:off x="7686260" y="365125"/>
            <a:ext cx="3667539" cy="1325563"/>
          </a:xfrm>
        </p:spPr>
        <p:txBody>
          <a:bodyPr/>
          <a:lstStyle/>
          <a:p>
            <a:r>
              <a:rPr lang="en-US" dirty="0"/>
              <a:t>T2 Dixon</a:t>
            </a:r>
          </a:p>
        </p:txBody>
      </p:sp>
      <p:sp>
        <p:nvSpPr>
          <p:cNvPr id="3" name="Content Placeholder 2">
            <a:extLst>
              <a:ext uri="{FF2B5EF4-FFF2-40B4-BE49-F238E27FC236}">
                <a16:creationId xmlns:a16="http://schemas.microsoft.com/office/drawing/2014/main" id="{1F0B4841-1D9B-411E-ADC5-A750C8627D9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1A981CB-C9AB-423A-979E-3308D1EC715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016B50B0-5819-492C-BF2B-463200C0FD14}"/>
              </a:ext>
            </a:extLst>
          </p:cNvPr>
          <p:cNvPicPr>
            <a:picLocks noChangeAspect="1"/>
          </p:cNvPicPr>
          <p:nvPr/>
        </p:nvPicPr>
        <p:blipFill>
          <a:blip r:embed="rId2"/>
          <a:stretch>
            <a:fillRect/>
          </a:stretch>
        </p:blipFill>
        <p:spPr>
          <a:xfrm>
            <a:off x="132522" y="234157"/>
            <a:ext cx="3048000" cy="3048000"/>
          </a:xfrm>
          <a:prstGeom prst="rect">
            <a:avLst/>
          </a:prstGeom>
        </p:spPr>
      </p:pic>
      <p:pic>
        <p:nvPicPr>
          <p:cNvPr id="6" name="Picture 5">
            <a:extLst>
              <a:ext uri="{FF2B5EF4-FFF2-40B4-BE49-F238E27FC236}">
                <a16:creationId xmlns:a16="http://schemas.microsoft.com/office/drawing/2014/main" id="{E73F2200-70F6-4E6F-BAD7-51BF2FC32780}"/>
              </a:ext>
            </a:extLst>
          </p:cNvPr>
          <p:cNvPicPr>
            <a:picLocks noChangeAspect="1"/>
          </p:cNvPicPr>
          <p:nvPr/>
        </p:nvPicPr>
        <p:blipFill>
          <a:blip r:embed="rId3"/>
          <a:stretch>
            <a:fillRect/>
          </a:stretch>
        </p:blipFill>
        <p:spPr>
          <a:xfrm>
            <a:off x="3429000" y="1401418"/>
            <a:ext cx="3048000" cy="3048000"/>
          </a:xfrm>
          <a:prstGeom prst="rect">
            <a:avLst/>
          </a:prstGeom>
        </p:spPr>
      </p:pic>
      <p:pic>
        <p:nvPicPr>
          <p:cNvPr id="7" name="Picture 6">
            <a:extLst>
              <a:ext uri="{FF2B5EF4-FFF2-40B4-BE49-F238E27FC236}">
                <a16:creationId xmlns:a16="http://schemas.microsoft.com/office/drawing/2014/main" id="{9B6B7933-28A7-4331-8D00-3A639D3664F2}"/>
              </a:ext>
            </a:extLst>
          </p:cNvPr>
          <p:cNvPicPr>
            <a:picLocks noChangeAspect="1"/>
          </p:cNvPicPr>
          <p:nvPr/>
        </p:nvPicPr>
        <p:blipFill>
          <a:blip r:embed="rId4"/>
          <a:stretch>
            <a:fillRect/>
          </a:stretch>
        </p:blipFill>
        <p:spPr>
          <a:xfrm>
            <a:off x="6934200" y="2477294"/>
            <a:ext cx="3048000" cy="3048000"/>
          </a:xfrm>
          <a:prstGeom prst="rect">
            <a:avLst/>
          </a:prstGeom>
        </p:spPr>
      </p:pic>
    </p:spTree>
    <p:extLst>
      <p:ext uri="{BB962C8B-B14F-4D97-AF65-F5344CB8AC3E}">
        <p14:creationId xmlns:p14="http://schemas.microsoft.com/office/powerpoint/2010/main" val="192787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B006-398E-469F-B690-DB0457736C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06126A-3744-445E-8B01-22144586761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CB6FBAC-079F-4C91-98AE-104AE4BD952E}"/>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5EFBF0A7-F7C6-491F-8260-2EC5F99B8CFF}"/>
              </a:ext>
            </a:extLst>
          </p:cNvPr>
          <p:cNvPicPr>
            <a:picLocks noChangeAspect="1"/>
          </p:cNvPicPr>
          <p:nvPr/>
        </p:nvPicPr>
        <p:blipFill>
          <a:blip r:embed="rId2"/>
          <a:stretch>
            <a:fillRect/>
          </a:stretch>
        </p:blipFill>
        <p:spPr>
          <a:xfrm>
            <a:off x="381000" y="681037"/>
            <a:ext cx="3048000" cy="3048000"/>
          </a:xfrm>
          <a:prstGeom prst="rect">
            <a:avLst/>
          </a:prstGeom>
        </p:spPr>
      </p:pic>
      <p:pic>
        <p:nvPicPr>
          <p:cNvPr id="6" name="Picture 5">
            <a:extLst>
              <a:ext uri="{FF2B5EF4-FFF2-40B4-BE49-F238E27FC236}">
                <a16:creationId xmlns:a16="http://schemas.microsoft.com/office/drawing/2014/main" id="{F727774A-0AC5-4594-9E9B-2EFF134ABCF6}"/>
              </a:ext>
            </a:extLst>
          </p:cNvPr>
          <p:cNvPicPr>
            <a:picLocks noChangeAspect="1"/>
          </p:cNvPicPr>
          <p:nvPr/>
        </p:nvPicPr>
        <p:blipFill>
          <a:blip r:embed="rId3"/>
          <a:stretch>
            <a:fillRect/>
          </a:stretch>
        </p:blipFill>
        <p:spPr>
          <a:xfrm>
            <a:off x="3710609" y="1401418"/>
            <a:ext cx="3048000" cy="3048000"/>
          </a:xfrm>
          <a:prstGeom prst="rect">
            <a:avLst/>
          </a:prstGeom>
        </p:spPr>
      </p:pic>
      <p:pic>
        <p:nvPicPr>
          <p:cNvPr id="7" name="Picture 6">
            <a:extLst>
              <a:ext uri="{FF2B5EF4-FFF2-40B4-BE49-F238E27FC236}">
                <a16:creationId xmlns:a16="http://schemas.microsoft.com/office/drawing/2014/main" id="{033758C4-206B-4261-8CD2-7D54927E7768}"/>
              </a:ext>
            </a:extLst>
          </p:cNvPr>
          <p:cNvPicPr>
            <a:picLocks noChangeAspect="1"/>
          </p:cNvPicPr>
          <p:nvPr/>
        </p:nvPicPr>
        <p:blipFill>
          <a:blip r:embed="rId4"/>
          <a:stretch>
            <a:fillRect/>
          </a:stretch>
        </p:blipFill>
        <p:spPr>
          <a:xfrm>
            <a:off x="7239000" y="2477294"/>
            <a:ext cx="3048000" cy="3048000"/>
          </a:xfrm>
          <a:prstGeom prst="rect">
            <a:avLst/>
          </a:prstGeom>
        </p:spPr>
      </p:pic>
    </p:spTree>
    <p:extLst>
      <p:ext uri="{BB962C8B-B14F-4D97-AF65-F5344CB8AC3E}">
        <p14:creationId xmlns:p14="http://schemas.microsoft.com/office/powerpoint/2010/main" val="67511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3C5F-7A65-4E94-856F-4C3A88A40B00}"/>
              </a:ext>
            </a:extLst>
          </p:cNvPr>
          <p:cNvSpPr>
            <a:spLocks noGrp="1"/>
          </p:cNvSpPr>
          <p:nvPr>
            <p:ph type="title"/>
          </p:nvPr>
        </p:nvSpPr>
        <p:spPr/>
        <p:txBody>
          <a:bodyPr/>
          <a:lstStyle/>
          <a:p>
            <a:r>
              <a:rPr lang="en-US" dirty="0"/>
              <a:t>ADC-0.9</a:t>
            </a:r>
          </a:p>
        </p:txBody>
      </p:sp>
      <p:sp>
        <p:nvSpPr>
          <p:cNvPr id="3" name="Content Placeholder 2">
            <a:extLst>
              <a:ext uri="{FF2B5EF4-FFF2-40B4-BE49-F238E27FC236}">
                <a16:creationId xmlns:a16="http://schemas.microsoft.com/office/drawing/2014/main" id="{FA34F814-4BC1-4070-9926-A813524A96C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CA7B757-DEF9-4FBF-BCBD-5CE1F39C46BC}"/>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950E0EF6-F1D4-409C-B84E-6DC197179808}"/>
              </a:ext>
            </a:extLst>
          </p:cNvPr>
          <p:cNvPicPr>
            <a:picLocks noChangeAspect="1"/>
          </p:cNvPicPr>
          <p:nvPr/>
        </p:nvPicPr>
        <p:blipFill>
          <a:blip r:embed="rId2"/>
          <a:stretch>
            <a:fillRect/>
          </a:stretch>
        </p:blipFill>
        <p:spPr>
          <a:xfrm>
            <a:off x="379473" y="1453494"/>
            <a:ext cx="6099053" cy="2710690"/>
          </a:xfrm>
          <a:prstGeom prst="rect">
            <a:avLst/>
          </a:prstGeom>
        </p:spPr>
      </p:pic>
      <p:pic>
        <p:nvPicPr>
          <p:cNvPr id="6" name="Picture 5">
            <a:extLst>
              <a:ext uri="{FF2B5EF4-FFF2-40B4-BE49-F238E27FC236}">
                <a16:creationId xmlns:a16="http://schemas.microsoft.com/office/drawing/2014/main" id="{9FE5EE33-7EEF-46A2-A513-3924D4A7165D}"/>
              </a:ext>
            </a:extLst>
          </p:cNvPr>
          <p:cNvPicPr>
            <a:picLocks noChangeAspect="1"/>
          </p:cNvPicPr>
          <p:nvPr/>
        </p:nvPicPr>
        <p:blipFill>
          <a:blip r:embed="rId3"/>
          <a:stretch>
            <a:fillRect/>
          </a:stretch>
        </p:blipFill>
        <p:spPr>
          <a:xfrm>
            <a:off x="4170707" y="3904421"/>
            <a:ext cx="5847936" cy="2599083"/>
          </a:xfrm>
          <a:prstGeom prst="rect">
            <a:avLst/>
          </a:prstGeom>
        </p:spPr>
      </p:pic>
    </p:spTree>
    <p:extLst>
      <p:ext uri="{BB962C8B-B14F-4D97-AF65-F5344CB8AC3E}">
        <p14:creationId xmlns:p14="http://schemas.microsoft.com/office/powerpoint/2010/main" val="188006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AA0498-EAED-4642-A72E-7CDF4F050751}"/>
              </a:ext>
            </a:extLst>
          </p:cNvPr>
          <p:cNvPicPr>
            <a:picLocks noChangeAspect="1"/>
          </p:cNvPicPr>
          <p:nvPr/>
        </p:nvPicPr>
        <p:blipFill>
          <a:blip r:embed="rId2"/>
          <a:stretch>
            <a:fillRect/>
          </a:stretch>
        </p:blipFill>
        <p:spPr>
          <a:xfrm>
            <a:off x="0" y="367747"/>
            <a:ext cx="1981200" cy="2438400"/>
          </a:xfrm>
          <a:prstGeom prst="rect">
            <a:avLst/>
          </a:prstGeom>
        </p:spPr>
      </p:pic>
      <p:pic>
        <p:nvPicPr>
          <p:cNvPr id="3" name="Picture 2">
            <a:extLst>
              <a:ext uri="{FF2B5EF4-FFF2-40B4-BE49-F238E27FC236}">
                <a16:creationId xmlns:a16="http://schemas.microsoft.com/office/drawing/2014/main" id="{AD674554-A6AE-4669-9EE0-C1076767577F}"/>
              </a:ext>
            </a:extLst>
          </p:cNvPr>
          <p:cNvPicPr>
            <a:picLocks noChangeAspect="1"/>
          </p:cNvPicPr>
          <p:nvPr/>
        </p:nvPicPr>
        <p:blipFill>
          <a:blip r:embed="rId3"/>
          <a:stretch>
            <a:fillRect/>
          </a:stretch>
        </p:blipFill>
        <p:spPr>
          <a:xfrm>
            <a:off x="2095118" y="990600"/>
            <a:ext cx="1981200" cy="2438400"/>
          </a:xfrm>
          <a:prstGeom prst="rect">
            <a:avLst/>
          </a:prstGeom>
        </p:spPr>
      </p:pic>
      <p:pic>
        <p:nvPicPr>
          <p:cNvPr id="4" name="Picture 3">
            <a:extLst>
              <a:ext uri="{FF2B5EF4-FFF2-40B4-BE49-F238E27FC236}">
                <a16:creationId xmlns:a16="http://schemas.microsoft.com/office/drawing/2014/main" id="{5FA87740-866C-4F1E-96B1-758FF63E0056}"/>
              </a:ext>
            </a:extLst>
          </p:cNvPr>
          <p:cNvPicPr>
            <a:picLocks noChangeAspect="1"/>
          </p:cNvPicPr>
          <p:nvPr/>
        </p:nvPicPr>
        <p:blipFill>
          <a:blip r:embed="rId4"/>
          <a:stretch>
            <a:fillRect/>
          </a:stretch>
        </p:blipFill>
        <p:spPr>
          <a:xfrm>
            <a:off x="4190236" y="1745566"/>
            <a:ext cx="1981200" cy="2438400"/>
          </a:xfrm>
          <a:prstGeom prst="rect">
            <a:avLst/>
          </a:prstGeom>
        </p:spPr>
      </p:pic>
      <p:pic>
        <p:nvPicPr>
          <p:cNvPr id="5" name="Picture 4">
            <a:extLst>
              <a:ext uri="{FF2B5EF4-FFF2-40B4-BE49-F238E27FC236}">
                <a16:creationId xmlns:a16="http://schemas.microsoft.com/office/drawing/2014/main" id="{996C6C85-64C2-46BE-9588-4B8637F63E65}"/>
              </a:ext>
            </a:extLst>
          </p:cNvPr>
          <p:cNvPicPr>
            <a:picLocks noChangeAspect="1"/>
          </p:cNvPicPr>
          <p:nvPr/>
        </p:nvPicPr>
        <p:blipFill>
          <a:blip r:embed="rId5"/>
          <a:stretch>
            <a:fillRect/>
          </a:stretch>
        </p:blipFill>
        <p:spPr>
          <a:xfrm>
            <a:off x="6285354" y="2321526"/>
            <a:ext cx="1981200" cy="2438400"/>
          </a:xfrm>
          <a:prstGeom prst="rect">
            <a:avLst/>
          </a:prstGeom>
        </p:spPr>
      </p:pic>
      <p:pic>
        <p:nvPicPr>
          <p:cNvPr id="6" name="Picture 5">
            <a:extLst>
              <a:ext uri="{FF2B5EF4-FFF2-40B4-BE49-F238E27FC236}">
                <a16:creationId xmlns:a16="http://schemas.microsoft.com/office/drawing/2014/main" id="{B3E8EBC0-DC10-4DEB-95F5-8756CAAE337D}"/>
              </a:ext>
            </a:extLst>
          </p:cNvPr>
          <p:cNvPicPr>
            <a:picLocks noChangeAspect="1"/>
          </p:cNvPicPr>
          <p:nvPr/>
        </p:nvPicPr>
        <p:blipFill>
          <a:blip r:embed="rId6"/>
          <a:stretch>
            <a:fillRect/>
          </a:stretch>
        </p:blipFill>
        <p:spPr>
          <a:xfrm>
            <a:off x="8380472" y="2806147"/>
            <a:ext cx="1981200" cy="2438400"/>
          </a:xfrm>
          <a:prstGeom prst="rect">
            <a:avLst/>
          </a:prstGeom>
        </p:spPr>
      </p:pic>
      <p:pic>
        <p:nvPicPr>
          <p:cNvPr id="7" name="Picture 6">
            <a:extLst>
              <a:ext uri="{FF2B5EF4-FFF2-40B4-BE49-F238E27FC236}">
                <a16:creationId xmlns:a16="http://schemas.microsoft.com/office/drawing/2014/main" id="{EC4BC9A6-9E59-45CE-81FE-62ED80AA1C19}"/>
              </a:ext>
            </a:extLst>
          </p:cNvPr>
          <p:cNvPicPr>
            <a:picLocks noChangeAspect="1"/>
          </p:cNvPicPr>
          <p:nvPr/>
        </p:nvPicPr>
        <p:blipFill>
          <a:blip r:embed="rId7"/>
          <a:stretch>
            <a:fillRect/>
          </a:stretch>
        </p:blipFill>
        <p:spPr>
          <a:xfrm>
            <a:off x="10386903" y="4110110"/>
            <a:ext cx="1981200" cy="2438400"/>
          </a:xfrm>
          <a:prstGeom prst="rect">
            <a:avLst/>
          </a:prstGeom>
        </p:spPr>
      </p:pic>
      <p:sp>
        <p:nvSpPr>
          <p:cNvPr id="8" name="TextBox 7">
            <a:extLst>
              <a:ext uri="{FF2B5EF4-FFF2-40B4-BE49-F238E27FC236}">
                <a16:creationId xmlns:a16="http://schemas.microsoft.com/office/drawing/2014/main" id="{48EC1B1B-E54C-47FE-B7DC-87D12C2CD539}"/>
              </a:ext>
            </a:extLst>
          </p:cNvPr>
          <p:cNvSpPr txBox="1"/>
          <p:nvPr/>
        </p:nvSpPr>
        <p:spPr>
          <a:xfrm>
            <a:off x="5380383" y="636104"/>
            <a:ext cx="1072922" cy="369332"/>
          </a:xfrm>
          <a:prstGeom prst="rect">
            <a:avLst/>
          </a:prstGeom>
          <a:noFill/>
        </p:spPr>
        <p:txBody>
          <a:bodyPr wrap="none" rtlCol="0">
            <a:spAutoFit/>
          </a:bodyPr>
          <a:lstStyle/>
          <a:p>
            <a:r>
              <a:rPr lang="en-US" dirty="0"/>
              <a:t>Perfusion</a:t>
            </a:r>
          </a:p>
        </p:txBody>
      </p:sp>
    </p:spTree>
    <p:extLst>
      <p:ext uri="{BB962C8B-B14F-4D97-AF65-F5344CB8AC3E}">
        <p14:creationId xmlns:p14="http://schemas.microsoft.com/office/powerpoint/2010/main" val="267709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997F6-A6C4-49DD-A942-E6C0FB4CD764}"/>
              </a:ext>
            </a:extLst>
          </p:cNvPr>
          <p:cNvPicPr>
            <a:picLocks noChangeAspect="1"/>
          </p:cNvPicPr>
          <p:nvPr/>
        </p:nvPicPr>
        <p:blipFill>
          <a:blip r:embed="rId2"/>
          <a:stretch>
            <a:fillRect/>
          </a:stretch>
        </p:blipFill>
        <p:spPr>
          <a:xfrm>
            <a:off x="0" y="420756"/>
            <a:ext cx="1981200" cy="2438400"/>
          </a:xfrm>
          <a:prstGeom prst="rect">
            <a:avLst/>
          </a:prstGeom>
        </p:spPr>
      </p:pic>
      <p:pic>
        <p:nvPicPr>
          <p:cNvPr id="3" name="Picture 2">
            <a:extLst>
              <a:ext uri="{FF2B5EF4-FFF2-40B4-BE49-F238E27FC236}">
                <a16:creationId xmlns:a16="http://schemas.microsoft.com/office/drawing/2014/main" id="{D95993EC-1A47-44FA-A909-EDC9820DADAB}"/>
              </a:ext>
            </a:extLst>
          </p:cNvPr>
          <p:cNvPicPr>
            <a:picLocks noChangeAspect="1"/>
          </p:cNvPicPr>
          <p:nvPr/>
        </p:nvPicPr>
        <p:blipFill>
          <a:blip r:embed="rId3"/>
          <a:stretch>
            <a:fillRect/>
          </a:stretch>
        </p:blipFill>
        <p:spPr>
          <a:xfrm>
            <a:off x="2097768" y="1201615"/>
            <a:ext cx="1981200" cy="2438400"/>
          </a:xfrm>
          <a:prstGeom prst="rect">
            <a:avLst/>
          </a:prstGeom>
        </p:spPr>
      </p:pic>
      <p:pic>
        <p:nvPicPr>
          <p:cNvPr id="4" name="Picture 3">
            <a:extLst>
              <a:ext uri="{FF2B5EF4-FFF2-40B4-BE49-F238E27FC236}">
                <a16:creationId xmlns:a16="http://schemas.microsoft.com/office/drawing/2014/main" id="{40754B20-2B85-4272-B721-A81B76F07DB5}"/>
              </a:ext>
            </a:extLst>
          </p:cNvPr>
          <p:cNvPicPr>
            <a:picLocks noChangeAspect="1"/>
          </p:cNvPicPr>
          <p:nvPr/>
        </p:nvPicPr>
        <p:blipFill>
          <a:blip r:embed="rId4"/>
          <a:stretch>
            <a:fillRect/>
          </a:stretch>
        </p:blipFill>
        <p:spPr>
          <a:xfrm>
            <a:off x="4195536" y="1863409"/>
            <a:ext cx="1981200" cy="2438400"/>
          </a:xfrm>
          <a:prstGeom prst="rect">
            <a:avLst/>
          </a:prstGeom>
        </p:spPr>
      </p:pic>
      <p:pic>
        <p:nvPicPr>
          <p:cNvPr id="5" name="Picture 4">
            <a:extLst>
              <a:ext uri="{FF2B5EF4-FFF2-40B4-BE49-F238E27FC236}">
                <a16:creationId xmlns:a16="http://schemas.microsoft.com/office/drawing/2014/main" id="{24E50895-E7B5-417F-929A-D83CAB86C186}"/>
              </a:ext>
            </a:extLst>
          </p:cNvPr>
          <p:cNvPicPr>
            <a:picLocks noChangeAspect="1"/>
          </p:cNvPicPr>
          <p:nvPr/>
        </p:nvPicPr>
        <p:blipFill>
          <a:blip r:embed="rId5"/>
          <a:stretch>
            <a:fillRect/>
          </a:stretch>
        </p:blipFill>
        <p:spPr>
          <a:xfrm>
            <a:off x="6293304" y="2818737"/>
            <a:ext cx="1981200" cy="2438400"/>
          </a:xfrm>
          <a:prstGeom prst="rect">
            <a:avLst/>
          </a:prstGeom>
        </p:spPr>
      </p:pic>
      <p:pic>
        <p:nvPicPr>
          <p:cNvPr id="6" name="Picture 5">
            <a:extLst>
              <a:ext uri="{FF2B5EF4-FFF2-40B4-BE49-F238E27FC236}">
                <a16:creationId xmlns:a16="http://schemas.microsoft.com/office/drawing/2014/main" id="{FA894894-E6A9-40F2-A3C7-C54C6767A720}"/>
              </a:ext>
            </a:extLst>
          </p:cNvPr>
          <p:cNvPicPr>
            <a:picLocks noChangeAspect="1"/>
          </p:cNvPicPr>
          <p:nvPr/>
        </p:nvPicPr>
        <p:blipFill>
          <a:blip r:embed="rId6"/>
          <a:stretch>
            <a:fillRect/>
          </a:stretch>
        </p:blipFill>
        <p:spPr>
          <a:xfrm>
            <a:off x="8391072" y="3278944"/>
            <a:ext cx="1981200" cy="2438400"/>
          </a:xfrm>
          <a:prstGeom prst="rect">
            <a:avLst/>
          </a:prstGeom>
        </p:spPr>
      </p:pic>
      <p:pic>
        <p:nvPicPr>
          <p:cNvPr id="7" name="Picture 6">
            <a:extLst>
              <a:ext uri="{FF2B5EF4-FFF2-40B4-BE49-F238E27FC236}">
                <a16:creationId xmlns:a16="http://schemas.microsoft.com/office/drawing/2014/main" id="{0AC9F7E5-9333-443F-946F-1F755FAC89D7}"/>
              </a:ext>
            </a:extLst>
          </p:cNvPr>
          <p:cNvPicPr>
            <a:picLocks noChangeAspect="1"/>
          </p:cNvPicPr>
          <p:nvPr/>
        </p:nvPicPr>
        <p:blipFill>
          <a:blip r:embed="rId7"/>
          <a:stretch>
            <a:fillRect/>
          </a:stretch>
        </p:blipFill>
        <p:spPr>
          <a:xfrm>
            <a:off x="10372272" y="4301809"/>
            <a:ext cx="1981200" cy="2438400"/>
          </a:xfrm>
          <a:prstGeom prst="rect">
            <a:avLst/>
          </a:prstGeom>
        </p:spPr>
      </p:pic>
    </p:spTree>
    <p:extLst>
      <p:ext uri="{BB962C8B-B14F-4D97-AF65-F5344CB8AC3E}">
        <p14:creationId xmlns:p14="http://schemas.microsoft.com/office/powerpoint/2010/main" val="313430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BDE3D5-D804-4420-AAFB-464AC6715916}"/>
              </a:ext>
            </a:extLst>
          </p:cNvPr>
          <p:cNvPicPr>
            <a:picLocks noChangeAspect="1"/>
          </p:cNvPicPr>
          <p:nvPr/>
        </p:nvPicPr>
        <p:blipFill>
          <a:blip r:embed="rId2"/>
          <a:stretch>
            <a:fillRect/>
          </a:stretch>
        </p:blipFill>
        <p:spPr>
          <a:xfrm>
            <a:off x="-1" y="1242390"/>
            <a:ext cx="3024809" cy="3024809"/>
          </a:xfrm>
          <a:prstGeom prst="rect">
            <a:avLst/>
          </a:prstGeom>
        </p:spPr>
      </p:pic>
      <p:pic>
        <p:nvPicPr>
          <p:cNvPr id="3" name="Picture 2">
            <a:extLst>
              <a:ext uri="{FF2B5EF4-FFF2-40B4-BE49-F238E27FC236}">
                <a16:creationId xmlns:a16="http://schemas.microsoft.com/office/drawing/2014/main" id="{83E5D1CD-2A7D-4B21-962C-DE420D9FBE7F}"/>
              </a:ext>
            </a:extLst>
          </p:cNvPr>
          <p:cNvPicPr>
            <a:picLocks noChangeAspect="1"/>
          </p:cNvPicPr>
          <p:nvPr/>
        </p:nvPicPr>
        <p:blipFill>
          <a:blip r:embed="rId3"/>
          <a:stretch>
            <a:fillRect/>
          </a:stretch>
        </p:blipFill>
        <p:spPr>
          <a:xfrm>
            <a:off x="3255549" y="1840394"/>
            <a:ext cx="3024808" cy="3024808"/>
          </a:xfrm>
          <a:prstGeom prst="rect">
            <a:avLst/>
          </a:prstGeom>
        </p:spPr>
      </p:pic>
      <p:pic>
        <p:nvPicPr>
          <p:cNvPr id="4" name="Picture 3">
            <a:extLst>
              <a:ext uri="{FF2B5EF4-FFF2-40B4-BE49-F238E27FC236}">
                <a16:creationId xmlns:a16="http://schemas.microsoft.com/office/drawing/2014/main" id="{E3C87F59-39C3-45B7-A8BB-02B54D2A7C82}"/>
              </a:ext>
            </a:extLst>
          </p:cNvPr>
          <p:cNvPicPr>
            <a:picLocks noChangeAspect="1"/>
          </p:cNvPicPr>
          <p:nvPr/>
        </p:nvPicPr>
        <p:blipFill>
          <a:blip r:embed="rId4"/>
          <a:stretch>
            <a:fillRect/>
          </a:stretch>
        </p:blipFill>
        <p:spPr>
          <a:xfrm>
            <a:off x="6799384" y="2514599"/>
            <a:ext cx="3723249" cy="3723249"/>
          </a:xfrm>
          <a:prstGeom prst="rect">
            <a:avLst/>
          </a:prstGeom>
        </p:spPr>
      </p:pic>
      <p:sp>
        <p:nvSpPr>
          <p:cNvPr id="5" name="TextBox 4">
            <a:extLst>
              <a:ext uri="{FF2B5EF4-FFF2-40B4-BE49-F238E27FC236}">
                <a16:creationId xmlns:a16="http://schemas.microsoft.com/office/drawing/2014/main" id="{80D1DDC6-B4CF-42BB-9E3E-447FD0B177E7}"/>
              </a:ext>
            </a:extLst>
          </p:cNvPr>
          <p:cNvSpPr txBox="1"/>
          <p:nvPr/>
        </p:nvSpPr>
        <p:spPr>
          <a:xfrm>
            <a:off x="4717774" y="914400"/>
            <a:ext cx="2290884" cy="369332"/>
          </a:xfrm>
          <a:prstGeom prst="rect">
            <a:avLst/>
          </a:prstGeom>
          <a:noFill/>
        </p:spPr>
        <p:txBody>
          <a:bodyPr wrap="none" rtlCol="0">
            <a:spAutoFit/>
          </a:bodyPr>
          <a:lstStyle/>
          <a:p>
            <a:r>
              <a:rPr lang="en-US" dirty="0"/>
              <a:t>Pre- post- Subtraction</a:t>
            </a:r>
          </a:p>
        </p:txBody>
      </p:sp>
    </p:spTree>
    <p:extLst>
      <p:ext uri="{BB962C8B-B14F-4D97-AF65-F5344CB8AC3E}">
        <p14:creationId xmlns:p14="http://schemas.microsoft.com/office/powerpoint/2010/main" val="188647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112</Words>
  <Application>Microsoft Office PowerPoint</Application>
  <PresentationFormat>Widescreen</PresentationFormat>
  <Paragraphs>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Young man with knee pain</vt:lpstr>
      <vt:lpstr>PowerPoint Presentation</vt:lpstr>
      <vt:lpstr>PowerPoint Presentation</vt:lpstr>
      <vt:lpstr>T2 Dixon</vt:lpstr>
      <vt:lpstr>PowerPoint Presentation</vt:lpstr>
      <vt:lpstr>ADC-0.9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of Report enclosed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man with knee pain</dc:title>
  <dc:creator>Avneesh Chhabra</dc:creator>
  <cp:lastModifiedBy>Rohan Chhabra</cp:lastModifiedBy>
  <cp:revision>3</cp:revision>
  <dcterms:created xsi:type="dcterms:W3CDTF">2019-03-03T18:05:16Z</dcterms:created>
  <dcterms:modified xsi:type="dcterms:W3CDTF">2021-08-11T02:45:38Z</dcterms:modified>
</cp:coreProperties>
</file>