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57" r:id="rId3"/>
    <p:sldId id="587" r:id="rId4"/>
    <p:sldId id="586" r:id="rId5"/>
    <p:sldId id="588" r:id="rId6"/>
    <p:sldId id="589" r:id="rId7"/>
    <p:sldId id="591" r:id="rId8"/>
    <p:sldId id="590" r:id="rId9"/>
    <p:sldId id="592" r:id="rId10"/>
    <p:sldId id="593" r:id="rId11"/>
    <p:sldId id="594" r:id="rId12"/>
  </p:sldIdLst>
  <p:sldSz cx="14630400" cy="82296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789D4E-7B4F-4B58-976F-CA33FC8BE523}">
  <a:tblStyle styleId="{D8789D4E-7B4F-4B58-976F-CA33FC8BE523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4767C06-57FA-4A75-86E4-1F04E0D7499B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271" autoAdjust="0"/>
  </p:normalViewPr>
  <p:slideViewPr>
    <p:cSldViewPr snapToGrid="0">
      <p:cViewPr varScale="1">
        <p:scale>
          <a:sx n="52" d="100"/>
          <a:sy n="52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463040" marR="0" lvl="2" indent="-2539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94560" marR="0" lvl="3" indent="-10160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926080" marR="0" lvl="4" indent="-5079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263602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9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3546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uh right ligh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3366" y="-93421"/>
            <a:ext cx="10477194" cy="788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-1409" y="-93421"/>
            <a:ext cx="10118534" cy="83230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878082" y="4398380"/>
            <a:ext cx="7529381" cy="2633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Font typeface="Arial"/>
              <a:buNone/>
              <a:defRPr sz="3200" b="1" i="1" u="none" strike="noStrike" cap="none">
                <a:solidFill>
                  <a:srgbClr val="20586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Font typeface="Noto Sans Symbols"/>
              <a:buNone/>
              <a:defRPr sz="29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463040" marR="0" lvl="2" indent="-253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94560" marR="0" lvl="3" indent="-1016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926080" marR="0" lvl="4" indent="-507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600" marR="0" lvl="5" indent="0" algn="l" rtl="0">
              <a:spcBef>
                <a:spcPts val="440"/>
              </a:spcBef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389120" marR="0" lvl="6" indent="-7620" algn="l" rtl="0">
              <a:spcBef>
                <a:spcPts val="440"/>
              </a:spcBef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120640" marR="0" lvl="7" indent="-2540" algn="l" rtl="0">
              <a:spcBef>
                <a:spcPts val="440"/>
              </a:spcBef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5852160" marR="0" lvl="8" indent="-10159" algn="l" rtl="0">
              <a:spcBef>
                <a:spcPts val="440"/>
              </a:spcBef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7595235"/>
            <a:ext cx="14640559" cy="640079"/>
          </a:xfrm>
          <a:prstGeom prst="rect">
            <a:avLst/>
          </a:prstGeom>
          <a:solidFill>
            <a:srgbClr val="004278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Shape 18" descr="UTSW_14_Logo_White-radiology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7696" y="7535967"/>
            <a:ext cx="2424988" cy="7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060588" y="317488"/>
            <a:ext cx="8317645" cy="40808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0" b="0" i="0" u="none" strike="noStrike" cap="small">
                <a:solidFill>
                  <a:srgbClr val="0F243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92608" y="164592"/>
            <a:ext cx="14045183" cy="79004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636170" y="5177962"/>
            <a:ext cx="2699590" cy="2887808"/>
          </a:xfrm>
          <a:prstGeom prst="rect">
            <a:avLst/>
          </a:prstGeom>
          <a:solidFill>
            <a:srgbClr val="4183A9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292608" y="175860"/>
            <a:ext cx="14045183" cy="5087297"/>
          </a:xfrm>
          <a:prstGeom prst="rect">
            <a:avLst/>
          </a:prstGeom>
          <a:solidFill>
            <a:srgbClr val="FBD4B4">
              <a:alpha val="60000"/>
            </a:srgbClr>
          </a:solidFill>
          <a:ln>
            <a:noFill/>
          </a:ln>
          <a:effectLst>
            <a:outerShdw dist="38100" dir="2700000" rotWithShape="0">
              <a:srgbClr val="808080">
                <a:alpha val="42745"/>
              </a:srgbClr>
            </a:outerShdw>
          </a:effectLst>
        </p:spPr>
      </p:pic>
      <p:cxnSp>
        <p:nvCxnSpPr>
          <p:cNvPr id="56" name="Shape 56"/>
          <p:cNvCxnSpPr/>
          <p:nvPr/>
        </p:nvCxnSpPr>
        <p:spPr>
          <a:xfrm>
            <a:off x="295141" y="5177962"/>
            <a:ext cx="14042650" cy="0"/>
          </a:xfrm>
          <a:prstGeom prst="straightConnector1">
            <a:avLst/>
          </a:prstGeom>
          <a:noFill/>
          <a:ln w="139700" cap="flat" cmpd="tri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60128" y="1183341"/>
            <a:ext cx="9970252" cy="3557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400" b="1" i="0" u="none" strike="noStrike" cap="small">
                <a:solidFill>
                  <a:srgbClr val="FBFAF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000" y="9843249"/>
            <a:ext cx="3151805" cy="7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060129" y="5518742"/>
            <a:ext cx="9970252" cy="2120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8039" marR="0" lvl="1" indent="-253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5080" marR="0" lvl="2" indent="-508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1340" marR="0" lvl="3" indent="-254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6680" marR="0" lvl="4" indent="-507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60" name="Shape 60" descr="UTSW_14_Logo_White-radiology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3610" y="6324798"/>
            <a:ext cx="2424988" cy="74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92608" y="269890"/>
            <a:ext cx="14045183" cy="77951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92608" y="269890"/>
            <a:ext cx="11343561" cy="4834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 b="1" i="0" u="none" strike="noStrike" cap="none">
                <a:solidFill>
                  <a:srgbClr val="00427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92608" y="5104058"/>
            <a:ext cx="14045183" cy="29609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1546625" y="269890"/>
            <a:ext cx="2820886" cy="7795882"/>
          </a:xfrm>
          <a:prstGeom prst="rect">
            <a:avLst/>
          </a:prstGeom>
          <a:solidFill>
            <a:srgbClr val="4183A9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Shape 66"/>
          <p:cNvCxnSpPr/>
          <p:nvPr/>
        </p:nvCxnSpPr>
        <p:spPr>
          <a:xfrm>
            <a:off x="455091" y="5096121"/>
            <a:ext cx="13769893" cy="0"/>
          </a:xfrm>
          <a:prstGeom prst="straightConnector1">
            <a:avLst/>
          </a:prstGeom>
          <a:noFill/>
          <a:ln w="152400" cap="rnd" cmpd="sng">
            <a:solidFill>
              <a:srgbClr val="0F243E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7000" y="9843250"/>
            <a:ext cx="3151805" cy="7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60129" y="5518744"/>
            <a:ext cx="9970252" cy="2120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Font typeface="Arial"/>
              <a:buNone/>
              <a:defRPr sz="3200" b="0" i="1" u="none" strike="noStrike" cap="none">
                <a:solidFill>
                  <a:srgbClr val="FBFAF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828039" marR="0" lvl="1" indent="-253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5080" marR="0" lvl="2" indent="-508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1340" marR="0" lvl="3" indent="-254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6680" marR="0" lvl="4" indent="-507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69" name="Shape 69" descr="UTSW_14_Logo_White-radiology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6170" y="5893512"/>
            <a:ext cx="2631149" cy="84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31520" y="1719582"/>
            <a:ext cx="6543715" cy="5826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3720" marR="0" lvl="0" indent="-129539" algn="l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SzPct val="140000"/>
              <a:buFont typeface="Arial"/>
              <a:buChar char="•"/>
              <a:defRPr sz="3200" b="1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092200" marR="0" lvl="1" indent="-20320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653540" marR="0" lvl="2" indent="-168656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SzPct val="112000"/>
              <a:buFont typeface="Arial"/>
              <a:buChar char="•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92021" marR="0" lvl="3" indent="-212344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SzPct val="93000"/>
              <a:buFont typeface="Noto Sans Symbols"/>
              <a:buChar char="▪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735885" marR="0" lvl="4" indent="-183184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7303195" y="1719582"/>
            <a:ext cx="6539789" cy="5826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3720" marR="0" lvl="0" indent="-129539" algn="l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SzPct val="140000"/>
              <a:buFont typeface="Arial"/>
              <a:buChar char="•"/>
              <a:defRPr sz="3200" b="1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092200" marR="0" lvl="1" indent="-20320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653540" marR="0" lvl="2" indent="-168656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SzPct val="112000"/>
              <a:buFont typeface="Arial"/>
              <a:buChar char="•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92021" marR="0" lvl="3" indent="-212344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SzPct val="93000"/>
              <a:buFont typeface="Noto Sans Symbols"/>
              <a:buChar char="▪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735885" marR="0" lvl="4" indent="-183184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7595235"/>
            <a:ext cx="14640559" cy="640079"/>
          </a:xfrm>
          <a:prstGeom prst="rect">
            <a:avLst/>
          </a:prstGeom>
          <a:solidFill>
            <a:srgbClr val="004278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Shape 74" descr="UTSW_14_Logo_White-radiology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7696" y="7535967"/>
            <a:ext cx="2424988" cy="7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4630400" cy="14920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100" b="1" i="0" u="none" strike="noStrike" cap="none">
                <a:solidFill>
                  <a:srgbClr val="00427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4630400" cy="14920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100" b="1" i="0" u="none" strike="noStrike" cap="none">
                <a:solidFill>
                  <a:srgbClr val="00427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7595235"/>
            <a:ext cx="14640559" cy="640079"/>
          </a:xfrm>
          <a:prstGeom prst="rect">
            <a:avLst/>
          </a:prstGeom>
          <a:solidFill>
            <a:srgbClr val="004278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 descr="UTSW_14_Logo_White-radiology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7696" y="7535967"/>
            <a:ext cx="2424988" cy="74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AC0">
            <a:alpha val="74901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4630400" cy="14920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100" b="1" i="0" u="none" strike="noStrike" cap="none">
                <a:solidFill>
                  <a:srgbClr val="00427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31520" y="1691040"/>
            <a:ext cx="13167360" cy="5659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3720" marR="0" lvl="0" indent="-129539" algn="l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SzPct val="140000"/>
              <a:buFont typeface="Arial"/>
              <a:buChar char="•"/>
              <a:defRPr sz="3200" b="1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092200" marR="0" lvl="1" indent="-20320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653540" marR="0" lvl="2" indent="-168656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SzPct val="112000"/>
              <a:buFont typeface="Arial"/>
              <a:buChar char="•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92021" marR="0" lvl="3" indent="-212344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SzPct val="93000"/>
              <a:buFont typeface="Noto Sans Symbols"/>
              <a:buChar char="▪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735885" marR="0" lvl="4" indent="-183184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0" y="1563150"/>
            <a:ext cx="14630400" cy="0"/>
          </a:xfrm>
          <a:prstGeom prst="straightConnector1">
            <a:avLst/>
          </a:prstGeom>
          <a:noFill/>
          <a:ln w="63500" cap="flat" cmpd="thinThick">
            <a:solidFill>
              <a:srgbClr val="205867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&amp;imgrefurl=http://www.utsouthwestern.edu/newsroom/news-releases/year-2010/ut-system-regents-texas-higher-education-coordinating-board-approve-ut-southwesterns-plans-for-12-story-424-bed-university-hospital.html&amp;h=0&amp;w=0&amp;sz=1&amp;tbnid=_APYqwW48eDR8M&amp;tbnh=169&amp;tbnw=299&amp;prev=/search?q=ut+southwestern&amp;tbm=isch&amp;tbo=u&amp;zoom=1&amp;q=ut%20southwestern&amp;docid=HlY0zloJ63ma6M&amp;hl=en&amp;ei=zY4BUrDGKYnlyAHs_oGwBg&amp;ved=0CAMQsC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http://t0.gstatic.com/images?q=tbn:ANd9GcSN5HLgNwB1s71RHFkr-O5rimwCg9NrKECihTed0-db6yPaCoDIVsNHa8g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15241"/>
            <a:ext cx="4023360" cy="2274074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3178945" y="3260364"/>
            <a:ext cx="5846550" cy="1367619"/>
          </a:xfrm>
          <a:prstGeom prst="rect">
            <a:avLst/>
          </a:prstGeom>
          <a:gradFill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16200000" scaled="0"/>
          </a:gradFill>
          <a:ln>
            <a:solidFill>
              <a:srgbClr val="00B0F0"/>
            </a:solidFill>
          </a:ln>
          <a:effectLst>
            <a:outerShdw blurRad="63500" dist="17961" dir="2700000" algn="ctr" rotWithShape="0">
              <a:srgbClr val="CC0000">
                <a:alpha val="74901"/>
              </a:srgbClr>
            </a:outerShdw>
          </a:effectLst>
        </p:spPr>
        <p:txBody>
          <a:bodyPr lIns="146300" tIns="73150" rIns="146300" bIns="7315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dirty="0">
                <a:solidFill>
                  <a:schemeClr val="lt1"/>
                </a:solidFill>
              </a:rPr>
              <a:t>Middle aged person with shoulder and arm pain</a:t>
            </a:r>
            <a:endParaRPr lang="en-US"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1CDE-F663-4E4A-A100-C195459A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OT-RADS category would you put it 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188E1-A2F2-46A7-AD01-B1194672F43C}"/>
              </a:ext>
            </a:extLst>
          </p:cNvPr>
          <p:cNvSpPr txBox="1"/>
          <p:nvPr/>
        </p:nvSpPr>
        <p:spPr>
          <a:xfrm>
            <a:off x="1940768" y="2799184"/>
            <a:ext cx="1002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How would do you intervene or follow it?</a:t>
            </a:r>
          </a:p>
        </p:txBody>
      </p:sp>
    </p:spTree>
    <p:extLst>
      <p:ext uri="{BB962C8B-B14F-4D97-AF65-F5344CB8AC3E}">
        <p14:creationId xmlns:p14="http://schemas.microsoft.com/office/powerpoint/2010/main" val="24572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F54C-091B-4616-8C4A-AB32B51D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 this one for more guidance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7BBB4-ADCB-458D-BEDB-27DBD35F5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875453"/>
            <a:ext cx="11506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Radiographs- what do you think?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F2FF83-4D2E-454A-84F1-A362840A0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05"/>
          <a:stretch/>
        </p:blipFill>
        <p:spPr>
          <a:xfrm>
            <a:off x="7165098" y="1948542"/>
            <a:ext cx="4777545" cy="4937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F7CF2-9CC6-44FC-9968-7BBCA1B50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667" y="1948542"/>
            <a:ext cx="4937797" cy="49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D90F-A0E4-4DCA-B7EB-EAB4A731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5C4BDFB0-EE8C-4AEA-8887-82A7D996BE4D}"/>
              </a:ext>
            </a:extLst>
          </p:cNvPr>
          <p:cNvSpPr/>
          <p:nvPr/>
        </p:nvSpPr>
        <p:spPr>
          <a:xfrm>
            <a:off x="3334773" y="3297687"/>
            <a:ext cx="7040868" cy="1255652"/>
          </a:xfrm>
          <a:prstGeom prst="rect">
            <a:avLst/>
          </a:prstGeom>
          <a:gradFill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16200000" scaled="0"/>
          </a:gradFill>
          <a:ln>
            <a:solidFill>
              <a:srgbClr val="00B0F0"/>
            </a:solidFill>
          </a:ln>
          <a:effectLst>
            <a:outerShdw blurRad="63500" dist="17961" dir="2700000" algn="ctr" rotWithShape="0">
              <a:srgbClr val="CC0000">
                <a:alpha val="74901"/>
              </a:srgbClr>
            </a:outerShdw>
          </a:effectLst>
        </p:spPr>
        <p:txBody>
          <a:bodyPr lIns="146300" tIns="73150" rIns="146300" bIns="7315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Indeterminate cartilage lesion- MRI was suggested</a:t>
            </a:r>
          </a:p>
        </p:txBody>
      </p:sp>
    </p:spTree>
    <p:extLst>
      <p:ext uri="{BB962C8B-B14F-4D97-AF65-F5344CB8AC3E}">
        <p14:creationId xmlns:p14="http://schemas.microsoft.com/office/powerpoint/2010/main" val="368041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MRI- T2 Dixons- in-, water, </a:t>
            </a:r>
            <a:r>
              <a:rPr lang="en-US" dirty="0" err="1"/>
              <a:t>opp</a:t>
            </a:r>
            <a:r>
              <a:rPr lang="en-US" dirty="0"/>
              <a:t>- imaging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6BD09-F0EF-40FE-8397-D56DE172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9" y="1739918"/>
            <a:ext cx="14507517" cy="49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9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MRI- T2 Dixons- in-, water, </a:t>
            </a:r>
            <a:r>
              <a:rPr lang="en-US" dirty="0" err="1"/>
              <a:t>opp</a:t>
            </a:r>
            <a:r>
              <a:rPr lang="en-US"/>
              <a:t>- imaging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2D50F-2C3F-41AF-B2C8-0C85784F0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76755"/>
            <a:ext cx="14742131" cy="51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F92A-C9EF-4F56-BC47-D52BFDE1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MRI- T1, STIR, post, ADC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09EE9-2312-4A6A-8369-4B5301B2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5962"/>
            <a:ext cx="14764583" cy="52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9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F92A-C9EF-4F56-BC47-D52BFDE1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MRI- T1, STIR, post, ADC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46806-9954-4672-B5B8-6A533482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859"/>
            <a:ext cx="14775229" cy="50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3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8C1C-A44A-42AE-9013-59AB9A71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- perfusion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0238E-1E53-4A35-BA34-E0CC63E4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0"/>
            <a:ext cx="14608227" cy="54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0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793B-3475-46DA-BC27-FA559023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59A51-2F8A-4EA7-8E5D-6BB57A921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11081"/>
          <a:stretch/>
        </p:blipFill>
        <p:spPr>
          <a:xfrm>
            <a:off x="4254760" y="2206146"/>
            <a:ext cx="6438122" cy="47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7C64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5030</TotalTime>
  <Words>90</Words>
  <Application>Microsoft Office PowerPoint</Application>
  <PresentationFormat>Custom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Helvetica Neue</vt:lpstr>
      <vt:lpstr>Source Sans Pro</vt:lpstr>
      <vt:lpstr>Noto Sans Symbols</vt:lpstr>
      <vt:lpstr>Calibri</vt:lpstr>
      <vt:lpstr>Arial Black</vt:lpstr>
      <vt:lpstr>Arial</vt:lpstr>
      <vt:lpstr>Office Theme</vt:lpstr>
      <vt:lpstr>PowerPoint Presentation</vt:lpstr>
      <vt:lpstr>   Radiographs- what do you think?</vt:lpstr>
      <vt:lpstr>PowerPoint Presentation</vt:lpstr>
      <vt:lpstr>   MRI- T2 Dixons- in-, water, opp- imaging</vt:lpstr>
      <vt:lpstr>   MRI- T2 Dixons- in-, water, opp- imaging</vt:lpstr>
      <vt:lpstr>MRI- T1, STIR, post, ADC</vt:lpstr>
      <vt:lpstr>MRI- T1, STIR, post, ADC</vt:lpstr>
      <vt:lpstr>MRI - perfusion</vt:lpstr>
      <vt:lpstr>What do you think?</vt:lpstr>
      <vt:lpstr>Which OT-RADS category would you put it in?</vt:lpstr>
      <vt:lpstr>Attend this one for more guidance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UTSW Radiologist</dc:creator>
  <cp:lastModifiedBy>Rohan Chhabra</cp:lastModifiedBy>
  <cp:revision>92</cp:revision>
  <dcterms:modified xsi:type="dcterms:W3CDTF">2021-06-09T15:40:22Z</dcterms:modified>
</cp:coreProperties>
</file>