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104"/>
    <a:srgbClr val="0002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4606"/>
  </p:normalViewPr>
  <p:slideViewPr>
    <p:cSldViewPr snapToGrid="0" snapToObjects="1">
      <p:cViewPr varScale="1">
        <p:scale>
          <a:sx n="124" d="100"/>
          <a:sy n="124" d="100"/>
        </p:scale>
        <p:origin x="172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C84B7-C7C4-E447-BE7B-6E116241A77F}" type="datetimeFigureOut">
              <a:rPr lang="it-IT" smtClean="0"/>
              <a:t>09/04/21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D4F04-24A1-3442-B858-18EB0C4337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14245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C84B7-C7C4-E447-BE7B-6E116241A77F}" type="datetimeFigureOut">
              <a:rPr lang="it-IT" smtClean="0"/>
              <a:t>09/04/21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D4F04-24A1-3442-B858-18EB0C4337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791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C84B7-C7C4-E447-BE7B-6E116241A77F}" type="datetimeFigureOut">
              <a:rPr lang="it-IT" smtClean="0"/>
              <a:t>09/04/21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D4F04-24A1-3442-B858-18EB0C4337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0488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C84B7-C7C4-E447-BE7B-6E116241A77F}" type="datetimeFigureOut">
              <a:rPr lang="it-IT" smtClean="0"/>
              <a:t>09/04/21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D4F04-24A1-3442-B858-18EB0C4337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9651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C84B7-C7C4-E447-BE7B-6E116241A77F}" type="datetimeFigureOut">
              <a:rPr lang="it-IT" smtClean="0"/>
              <a:t>09/04/21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D4F04-24A1-3442-B858-18EB0C4337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3400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C84B7-C7C4-E447-BE7B-6E116241A77F}" type="datetimeFigureOut">
              <a:rPr lang="it-IT" smtClean="0"/>
              <a:t>09/04/21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D4F04-24A1-3442-B858-18EB0C4337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841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C84B7-C7C4-E447-BE7B-6E116241A77F}" type="datetimeFigureOut">
              <a:rPr lang="it-IT" smtClean="0"/>
              <a:t>09/04/21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D4F04-24A1-3442-B858-18EB0C4337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8947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C84B7-C7C4-E447-BE7B-6E116241A77F}" type="datetimeFigureOut">
              <a:rPr lang="it-IT" smtClean="0"/>
              <a:t>09/04/21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D4F04-24A1-3442-B858-18EB0C4337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4687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C84B7-C7C4-E447-BE7B-6E116241A77F}" type="datetimeFigureOut">
              <a:rPr lang="it-IT" smtClean="0"/>
              <a:t>09/04/21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D4F04-24A1-3442-B858-18EB0C4337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8787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C84B7-C7C4-E447-BE7B-6E116241A77F}" type="datetimeFigureOut">
              <a:rPr lang="it-IT" smtClean="0"/>
              <a:t>09/04/21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D4F04-24A1-3442-B858-18EB0C4337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90565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C84B7-C7C4-E447-BE7B-6E116241A77F}" type="datetimeFigureOut">
              <a:rPr lang="it-IT" smtClean="0"/>
              <a:t>09/04/21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D4F04-24A1-3442-B858-18EB0C4337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7996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10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6C84B7-C7C4-E447-BE7B-6E116241A77F}" type="datetimeFigureOut">
              <a:rPr lang="it-IT" smtClean="0"/>
              <a:t>09/04/21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ED4F04-24A1-3442-B858-18EB0C4337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2381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>
            <a:extLst>
              <a:ext uri="{FF2B5EF4-FFF2-40B4-BE49-F238E27FC236}">
                <a16:creationId xmlns:a16="http://schemas.microsoft.com/office/drawing/2014/main" id="{9CDF8BD0-FDF8-0945-8014-26226E52F2B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0026" y="6190886"/>
            <a:ext cx="514350" cy="501267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0D9B70BE-8E40-DB41-A685-1B6FF5D8338A}"/>
              </a:ext>
            </a:extLst>
          </p:cNvPr>
          <p:cNvSpPr/>
          <p:nvPr/>
        </p:nvSpPr>
        <p:spPr>
          <a:xfrm>
            <a:off x="395706" y="681686"/>
            <a:ext cx="835258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3200" dirty="0">
                <a:solidFill>
                  <a:schemeClr val="bg1"/>
                </a:solidFill>
              </a:rPr>
              <a:t>35 </a:t>
            </a:r>
            <a:r>
              <a:rPr lang="it-IT" sz="3200" dirty="0" err="1">
                <a:solidFill>
                  <a:schemeClr val="bg1"/>
                </a:solidFill>
              </a:rPr>
              <a:t>year</a:t>
            </a:r>
            <a:r>
              <a:rPr lang="it-IT" sz="3200" dirty="0">
                <a:solidFill>
                  <a:schemeClr val="bg1"/>
                </a:solidFill>
              </a:rPr>
              <a:t> </a:t>
            </a:r>
            <a:r>
              <a:rPr lang="it-IT" sz="3200" dirty="0" err="1">
                <a:solidFill>
                  <a:schemeClr val="bg1"/>
                </a:solidFill>
              </a:rPr>
              <a:t>old</a:t>
            </a:r>
            <a:r>
              <a:rPr lang="it-IT" sz="3200" dirty="0">
                <a:solidFill>
                  <a:schemeClr val="bg1"/>
                </a:solidFill>
              </a:rPr>
              <a:t> men with </a:t>
            </a:r>
            <a:r>
              <a:rPr lang="it-IT" sz="3200" dirty="0" err="1">
                <a:solidFill>
                  <a:schemeClr val="bg1"/>
                </a:solidFill>
              </a:rPr>
              <a:t>painless</a:t>
            </a:r>
            <a:r>
              <a:rPr lang="it-IT" sz="3200" dirty="0">
                <a:solidFill>
                  <a:schemeClr val="bg1"/>
                </a:solidFill>
              </a:rPr>
              <a:t> </a:t>
            </a:r>
            <a:r>
              <a:rPr lang="it-IT" sz="3200" dirty="0" err="1">
                <a:solidFill>
                  <a:schemeClr val="bg1"/>
                </a:solidFill>
              </a:rPr>
              <a:t>swelling</a:t>
            </a:r>
            <a:r>
              <a:rPr lang="it-IT" sz="3200" dirty="0">
                <a:solidFill>
                  <a:schemeClr val="bg1"/>
                </a:solidFill>
              </a:rPr>
              <a:t> of the </a:t>
            </a:r>
            <a:r>
              <a:rPr lang="it-IT" sz="3200" dirty="0" err="1">
                <a:solidFill>
                  <a:schemeClr val="bg1"/>
                </a:solidFill>
              </a:rPr>
              <a:t>shoulder</a:t>
            </a:r>
            <a:r>
              <a:rPr lang="it-IT" sz="3200" dirty="0">
                <a:solidFill>
                  <a:schemeClr val="bg1"/>
                </a:solidFill>
              </a:rPr>
              <a:t> (LHB area)  for </a:t>
            </a:r>
            <a:r>
              <a:rPr lang="it-IT" sz="3200" dirty="0" err="1">
                <a:solidFill>
                  <a:schemeClr val="bg1"/>
                </a:solidFill>
              </a:rPr>
              <a:t>about</a:t>
            </a:r>
            <a:r>
              <a:rPr lang="it-IT" sz="3200" dirty="0">
                <a:solidFill>
                  <a:schemeClr val="bg1"/>
                </a:solidFill>
              </a:rPr>
              <a:t> 7 </a:t>
            </a:r>
            <a:r>
              <a:rPr lang="it-IT" sz="3200" dirty="0" err="1">
                <a:solidFill>
                  <a:schemeClr val="bg1"/>
                </a:solidFill>
              </a:rPr>
              <a:t>months</a:t>
            </a:r>
            <a:r>
              <a:rPr lang="it-IT" sz="3200" dirty="0">
                <a:solidFill>
                  <a:schemeClr val="bg1"/>
                </a:solidFill>
              </a:rPr>
              <a:t>.</a:t>
            </a:r>
          </a:p>
          <a:p>
            <a:pPr algn="just"/>
            <a:br>
              <a:rPr lang="it-IT" sz="3200" dirty="0">
                <a:solidFill>
                  <a:schemeClr val="bg1"/>
                </a:solidFill>
              </a:rPr>
            </a:br>
            <a:r>
              <a:rPr lang="it-IT" sz="3200" dirty="0">
                <a:solidFill>
                  <a:schemeClr val="bg1"/>
                </a:solidFill>
              </a:rPr>
              <a:t>The </a:t>
            </a:r>
            <a:r>
              <a:rPr lang="it-IT" sz="3200" dirty="0" err="1">
                <a:solidFill>
                  <a:schemeClr val="bg1"/>
                </a:solidFill>
              </a:rPr>
              <a:t>orthopedist</a:t>
            </a:r>
            <a:r>
              <a:rPr lang="it-IT" sz="3200" dirty="0">
                <a:solidFill>
                  <a:schemeClr val="bg1"/>
                </a:solidFill>
              </a:rPr>
              <a:t> </a:t>
            </a:r>
            <a:r>
              <a:rPr lang="it-IT" sz="3200" dirty="0" err="1">
                <a:solidFill>
                  <a:schemeClr val="bg1"/>
                </a:solidFill>
              </a:rPr>
              <a:t>asked</a:t>
            </a:r>
            <a:r>
              <a:rPr lang="it-IT" sz="3200" dirty="0">
                <a:solidFill>
                  <a:schemeClr val="bg1"/>
                </a:solidFill>
              </a:rPr>
              <a:t> for a rotator </a:t>
            </a:r>
            <a:r>
              <a:rPr lang="it-IT" sz="3200" dirty="0" err="1">
                <a:solidFill>
                  <a:schemeClr val="bg1"/>
                </a:solidFill>
              </a:rPr>
              <a:t>cuff</a:t>
            </a:r>
            <a:r>
              <a:rPr lang="it-IT" sz="3200" dirty="0">
                <a:solidFill>
                  <a:schemeClr val="bg1"/>
                </a:solidFill>
              </a:rPr>
              <a:t> </a:t>
            </a:r>
            <a:r>
              <a:rPr lang="it-IT" sz="3200" dirty="0" err="1">
                <a:solidFill>
                  <a:schemeClr val="bg1"/>
                </a:solidFill>
              </a:rPr>
              <a:t>tear</a:t>
            </a:r>
            <a:r>
              <a:rPr lang="it-IT" sz="3200" dirty="0">
                <a:solidFill>
                  <a:schemeClr val="bg1"/>
                </a:solidFill>
              </a:rPr>
              <a:t>.</a:t>
            </a:r>
          </a:p>
          <a:p>
            <a:pPr algn="just"/>
            <a:br>
              <a:rPr lang="it-IT" sz="3200" dirty="0">
                <a:solidFill>
                  <a:schemeClr val="bg1"/>
                </a:solidFill>
              </a:rPr>
            </a:br>
            <a:r>
              <a:rPr lang="it-IT" sz="3200" dirty="0">
                <a:solidFill>
                  <a:schemeClr val="bg1"/>
                </a:solidFill>
              </a:rPr>
              <a:t>The </a:t>
            </a:r>
            <a:r>
              <a:rPr lang="it-IT" sz="3200" dirty="0" err="1">
                <a:solidFill>
                  <a:schemeClr val="bg1"/>
                </a:solidFill>
              </a:rPr>
              <a:t>patient</a:t>
            </a:r>
            <a:r>
              <a:rPr lang="it-IT" sz="3200" dirty="0">
                <a:solidFill>
                  <a:schemeClr val="bg1"/>
                </a:solidFill>
              </a:rPr>
              <a:t> </a:t>
            </a:r>
            <a:r>
              <a:rPr lang="it-IT" sz="3200" dirty="0" err="1">
                <a:solidFill>
                  <a:schemeClr val="bg1"/>
                </a:solidFill>
              </a:rPr>
              <a:t>had</a:t>
            </a:r>
            <a:r>
              <a:rPr lang="it-IT" sz="3200" dirty="0">
                <a:solidFill>
                  <a:schemeClr val="bg1"/>
                </a:solidFill>
              </a:rPr>
              <a:t> a </a:t>
            </a:r>
            <a:r>
              <a:rPr lang="it-IT" sz="3200" dirty="0" err="1">
                <a:solidFill>
                  <a:schemeClr val="bg1"/>
                </a:solidFill>
              </a:rPr>
              <a:t>shoulder</a:t>
            </a:r>
            <a:r>
              <a:rPr lang="it-IT" sz="3200" dirty="0">
                <a:solidFill>
                  <a:schemeClr val="bg1"/>
                </a:solidFill>
              </a:rPr>
              <a:t> </a:t>
            </a:r>
            <a:r>
              <a:rPr lang="it-IT" sz="3200" dirty="0" err="1">
                <a:solidFill>
                  <a:schemeClr val="bg1"/>
                </a:solidFill>
              </a:rPr>
              <a:t>ultrasound</a:t>
            </a:r>
            <a:r>
              <a:rPr lang="it-IT" sz="3200" dirty="0">
                <a:solidFill>
                  <a:schemeClr val="bg1"/>
                </a:solidFill>
              </a:rPr>
              <a:t> 2 </a:t>
            </a:r>
            <a:r>
              <a:rPr lang="it-IT" sz="3200" dirty="0" err="1">
                <a:solidFill>
                  <a:schemeClr val="bg1"/>
                </a:solidFill>
              </a:rPr>
              <a:t>years</a:t>
            </a:r>
            <a:r>
              <a:rPr lang="it-IT" sz="3200" dirty="0">
                <a:solidFill>
                  <a:schemeClr val="bg1"/>
                </a:solidFill>
              </a:rPr>
              <a:t> ago (...I do </a:t>
            </a:r>
            <a:r>
              <a:rPr lang="it-IT" sz="3200" dirty="0" err="1">
                <a:solidFill>
                  <a:schemeClr val="bg1"/>
                </a:solidFill>
              </a:rPr>
              <a:t>not</a:t>
            </a:r>
            <a:r>
              <a:rPr lang="it-IT" sz="3200" dirty="0">
                <a:solidFill>
                  <a:schemeClr val="bg1"/>
                </a:solidFill>
              </a:rPr>
              <a:t> </a:t>
            </a:r>
            <a:r>
              <a:rPr lang="it-IT" sz="3200" dirty="0" err="1">
                <a:solidFill>
                  <a:schemeClr val="bg1"/>
                </a:solidFill>
              </a:rPr>
              <a:t>have</a:t>
            </a:r>
            <a:r>
              <a:rPr lang="it-IT" sz="3200" dirty="0">
                <a:solidFill>
                  <a:schemeClr val="bg1"/>
                </a:solidFill>
              </a:rPr>
              <a:t> the images or the report !!!) of </a:t>
            </a:r>
            <a:r>
              <a:rPr lang="it-IT" sz="3200" dirty="0" err="1">
                <a:solidFill>
                  <a:schemeClr val="bg1"/>
                </a:solidFill>
              </a:rPr>
              <a:t>which</a:t>
            </a:r>
            <a:r>
              <a:rPr lang="it-IT" sz="3200" dirty="0">
                <a:solidFill>
                  <a:schemeClr val="bg1"/>
                </a:solidFill>
              </a:rPr>
              <a:t> he </a:t>
            </a:r>
            <a:r>
              <a:rPr lang="it-IT" sz="3200" dirty="0" err="1">
                <a:solidFill>
                  <a:schemeClr val="bg1"/>
                </a:solidFill>
              </a:rPr>
              <a:t>tells</a:t>
            </a:r>
            <a:r>
              <a:rPr lang="it-IT" sz="3200" dirty="0">
                <a:solidFill>
                  <a:schemeClr val="bg1"/>
                </a:solidFill>
              </a:rPr>
              <a:t> a </a:t>
            </a:r>
            <a:r>
              <a:rPr lang="it-IT" sz="3200" dirty="0" err="1">
                <a:solidFill>
                  <a:schemeClr val="bg1"/>
                </a:solidFill>
              </a:rPr>
              <a:t>modest</a:t>
            </a:r>
            <a:r>
              <a:rPr lang="it-IT" sz="3200" dirty="0">
                <a:solidFill>
                  <a:schemeClr val="bg1"/>
                </a:solidFill>
              </a:rPr>
              <a:t> and </a:t>
            </a:r>
            <a:r>
              <a:rPr lang="it-IT" sz="3200" dirty="0" err="1">
                <a:solidFill>
                  <a:schemeClr val="bg1"/>
                </a:solidFill>
              </a:rPr>
              <a:t>unspecified</a:t>
            </a:r>
            <a:r>
              <a:rPr lang="it-IT" sz="3200" dirty="0">
                <a:solidFill>
                  <a:schemeClr val="bg1"/>
                </a:solidFill>
              </a:rPr>
              <a:t> </a:t>
            </a:r>
            <a:r>
              <a:rPr lang="it-IT" sz="3200" dirty="0" err="1">
                <a:solidFill>
                  <a:schemeClr val="bg1"/>
                </a:solidFill>
              </a:rPr>
              <a:t>inflammation</a:t>
            </a:r>
            <a:r>
              <a:rPr lang="it-IT" sz="3200" dirty="0">
                <a:solidFill>
                  <a:schemeClr val="bg1"/>
                </a:solidFill>
              </a:rPr>
              <a:t> of the </a:t>
            </a:r>
            <a:r>
              <a:rPr lang="it-IT" sz="3200" dirty="0" err="1">
                <a:solidFill>
                  <a:schemeClr val="bg1"/>
                </a:solidFill>
              </a:rPr>
              <a:t>biceps</a:t>
            </a:r>
            <a:r>
              <a:rPr lang="it-IT" sz="3200" dirty="0">
                <a:solidFill>
                  <a:schemeClr val="bg1"/>
                </a:solidFill>
              </a:rPr>
              <a:t> and rotator </a:t>
            </a:r>
            <a:r>
              <a:rPr lang="it-IT" sz="3200" dirty="0" err="1">
                <a:solidFill>
                  <a:schemeClr val="bg1"/>
                </a:solidFill>
              </a:rPr>
              <a:t>cuff</a:t>
            </a:r>
            <a:r>
              <a:rPr lang="it-IT" sz="3200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26587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>
            <a:extLst>
              <a:ext uri="{FF2B5EF4-FFF2-40B4-BE49-F238E27FC236}">
                <a16:creationId xmlns:a16="http://schemas.microsoft.com/office/drawing/2014/main" id="{9CDF8BD0-FDF8-0945-8014-26226E52F2B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47796" y="6253321"/>
            <a:ext cx="514350" cy="501267"/>
          </a:xfrm>
          <a:prstGeom prst="rect">
            <a:avLst/>
          </a:prstGeom>
        </p:spPr>
      </p:pic>
      <p:pic>
        <p:nvPicPr>
          <p:cNvPr id="4" name="Immagine 3" descr="Immagine che contiene cratere&#10;&#10;Descrizione generata automaticamente">
            <a:extLst>
              <a:ext uri="{FF2B5EF4-FFF2-40B4-BE49-F238E27FC236}">
                <a16:creationId xmlns:a16="http://schemas.microsoft.com/office/drawing/2014/main" id="{856D0CE6-ED5F-3840-8E1C-BCF4E4BA4E0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937" y="312675"/>
            <a:ext cx="3847815" cy="3029731"/>
          </a:xfrm>
          <a:prstGeom prst="rect">
            <a:avLst/>
          </a:prstGeom>
        </p:spPr>
      </p:pic>
      <p:pic>
        <p:nvPicPr>
          <p:cNvPr id="6" name="Immagine 5" descr="Immagine che contiene mammifero&#10;&#10;Descrizione generata automaticamente">
            <a:extLst>
              <a:ext uri="{FF2B5EF4-FFF2-40B4-BE49-F238E27FC236}">
                <a16:creationId xmlns:a16="http://schemas.microsoft.com/office/drawing/2014/main" id="{049E1A30-4327-3B41-9F9C-B5F97471F66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3899" y="312674"/>
            <a:ext cx="4203897" cy="3029731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8F6FA3BD-C215-904E-B203-AD04F92BC2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3449" y="3233791"/>
            <a:ext cx="3600450" cy="3257550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80978076-1DFF-544D-AC55-EF152B997B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25419" y="3221177"/>
            <a:ext cx="4203897" cy="3282778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67818BD2-82CA-C149-98C5-F6BFB06D1BB0}"/>
              </a:ext>
            </a:extLst>
          </p:cNvPr>
          <p:cNvSpPr txBox="1"/>
          <p:nvPr/>
        </p:nvSpPr>
        <p:spPr>
          <a:xfrm>
            <a:off x="743449" y="300061"/>
            <a:ext cx="631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SET1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CE782272-01A5-E749-84BB-4FA1D2972965}"/>
              </a:ext>
            </a:extLst>
          </p:cNvPr>
          <p:cNvSpPr txBox="1"/>
          <p:nvPr/>
        </p:nvSpPr>
        <p:spPr>
          <a:xfrm>
            <a:off x="7915892" y="354045"/>
            <a:ext cx="734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FSET2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98E65FFB-65C5-7746-B71D-06A6D5806791}"/>
              </a:ext>
            </a:extLst>
          </p:cNvPr>
          <p:cNvSpPr txBox="1"/>
          <p:nvPr/>
        </p:nvSpPr>
        <p:spPr>
          <a:xfrm>
            <a:off x="694327" y="3342405"/>
            <a:ext cx="654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DPFS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76846609-DBC6-4746-B923-1E7792BB3842}"/>
              </a:ext>
            </a:extLst>
          </p:cNvPr>
          <p:cNvSpPr txBox="1"/>
          <p:nvPr/>
        </p:nvSpPr>
        <p:spPr>
          <a:xfrm>
            <a:off x="7157981" y="3411218"/>
            <a:ext cx="14718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SET1FS +MDC</a:t>
            </a:r>
          </a:p>
        </p:txBody>
      </p:sp>
    </p:spTree>
    <p:extLst>
      <p:ext uri="{BB962C8B-B14F-4D97-AF65-F5344CB8AC3E}">
        <p14:creationId xmlns:p14="http://schemas.microsoft.com/office/powerpoint/2010/main" val="25168618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F01D8F9F-8D67-BA4D-9E09-DC0A17F05E1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477" y="472610"/>
            <a:ext cx="4180458" cy="2863493"/>
          </a:xfrm>
          <a:prstGeom prst="rect">
            <a:avLst/>
          </a:prstGeom>
        </p:spPr>
      </p:pic>
      <p:pic>
        <p:nvPicPr>
          <p:cNvPr id="6" name="Immagine 5" descr="Immagine che contiene testo, mammifero&#10;&#10;Descrizione generata automaticamente">
            <a:extLst>
              <a:ext uri="{FF2B5EF4-FFF2-40B4-BE49-F238E27FC236}">
                <a16:creationId xmlns:a16="http://schemas.microsoft.com/office/drawing/2014/main" id="{AE363483-3066-9742-9CA8-96D2DFF2226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5935" y="472610"/>
            <a:ext cx="3798513" cy="2909740"/>
          </a:xfrm>
          <a:prstGeom prst="rect">
            <a:avLst/>
          </a:prstGeom>
        </p:spPr>
      </p:pic>
      <p:pic>
        <p:nvPicPr>
          <p:cNvPr id="8" name="Immagine 7" descr="Immagine che contiene interni&#10;&#10;Descrizione generata automaticamente">
            <a:extLst>
              <a:ext uri="{FF2B5EF4-FFF2-40B4-BE49-F238E27FC236}">
                <a16:creationId xmlns:a16="http://schemas.microsoft.com/office/drawing/2014/main" id="{D6D867E2-CA2F-374A-85C3-073679C2D2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761" y="3340366"/>
            <a:ext cx="4018861" cy="3173449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AE50A1D1-7FFC-6841-92AA-5FE55CCD5CF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2460" y="3429000"/>
            <a:ext cx="4150779" cy="3044554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208B8F05-6A6B-8F4E-8FE5-54EFF2044FF7}"/>
              </a:ext>
            </a:extLst>
          </p:cNvPr>
          <p:cNvSpPr txBox="1"/>
          <p:nvPr/>
        </p:nvSpPr>
        <p:spPr>
          <a:xfrm>
            <a:off x="743449" y="382253"/>
            <a:ext cx="631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SET1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C2879DA2-4E75-CB48-9F93-66C7C9EF478F}"/>
              </a:ext>
            </a:extLst>
          </p:cNvPr>
          <p:cNvSpPr txBox="1"/>
          <p:nvPr/>
        </p:nvSpPr>
        <p:spPr>
          <a:xfrm>
            <a:off x="7915892" y="436237"/>
            <a:ext cx="734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FSET2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F9BA6C06-5C8F-6C45-ADB0-C6837D9ADEEA}"/>
              </a:ext>
            </a:extLst>
          </p:cNvPr>
          <p:cNvSpPr txBox="1"/>
          <p:nvPr/>
        </p:nvSpPr>
        <p:spPr>
          <a:xfrm>
            <a:off x="694327" y="3424597"/>
            <a:ext cx="654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DPFS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D6F91DC8-6992-4844-870C-359E8589E198}"/>
              </a:ext>
            </a:extLst>
          </p:cNvPr>
          <p:cNvSpPr txBox="1"/>
          <p:nvPr/>
        </p:nvSpPr>
        <p:spPr>
          <a:xfrm>
            <a:off x="7157981" y="3493410"/>
            <a:ext cx="14718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SET1FS +MDC</a:t>
            </a:r>
          </a:p>
        </p:txBody>
      </p:sp>
      <p:pic>
        <p:nvPicPr>
          <p:cNvPr id="15" name="Picture 5">
            <a:extLst>
              <a:ext uri="{FF2B5EF4-FFF2-40B4-BE49-F238E27FC236}">
                <a16:creationId xmlns:a16="http://schemas.microsoft.com/office/drawing/2014/main" id="{F81F1373-96AD-DB4C-B841-ED24A0F371B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47796" y="6253321"/>
            <a:ext cx="514350" cy="501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5323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magine 13" descr="Immagine che contiene mammifero&#10;&#10;Descrizione generata automaticamente">
            <a:extLst>
              <a:ext uri="{FF2B5EF4-FFF2-40B4-BE49-F238E27FC236}">
                <a16:creationId xmlns:a16="http://schemas.microsoft.com/office/drawing/2014/main" id="{03328216-9A05-B24F-9868-8D36380F350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7386" y="23077"/>
            <a:ext cx="3161088" cy="6480877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060755CC-5E94-554D-A1E2-33489DCE84D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06794" y="158751"/>
            <a:ext cx="3161088" cy="6347315"/>
          </a:xfrm>
          <a:prstGeom prst="rect">
            <a:avLst/>
          </a:prstGeom>
        </p:spPr>
      </p:pic>
      <p:pic>
        <p:nvPicPr>
          <p:cNvPr id="18" name="Immagine 17" descr="Immagine che contiene vicino&#10;&#10;Descrizione generata automaticamente">
            <a:extLst>
              <a:ext uri="{FF2B5EF4-FFF2-40B4-BE49-F238E27FC236}">
                <a16:creationId xmlns:a16="http://schemas.microsoft.com/office/drawing/2014/main" id="{DA3CBD75-42AE-8846-A7B2-8EC0F638009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32495" y="91968"/>
            <a:ext cx="3161088" cy="6480879"/>
          </a:xfrm>
          <a:prstGeom prst="rect">
            <a:avLst/>
          </a:prstGeom>
        </p:spPr>
      </p:pic>
      <p:pic>
        <p:nvPicPr>
          <p:cNvPr id="3" name="Picture 5">
            <a:extLst>
              <a:ext uri="{FF2B5EF4-FFF2-40B4-BE49-F238E27FC236}">
                <a16:creationId xmlns:a16="http://schemas.microsoft.com/office/drawing/2014/main" id="{4655309C-CE84-EB45-86ED-B81F91BE638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8155" y="6264765"/>
            <a:ext cx="514350" cy="501267"/>
          </a:xfrm>
          <a:prstGeom prst="rect">
            <a:avLst/>
          </a:prstGeom>
        </p:spPr>
      </p:pic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DB44ADF1-913A-DB45-A532-EE26931387DA}"/>
              </a:ext>
            </a:extLst>
          </p:cNvPr>
          <p:cNvSpPr txBox="1"/>
          <p:nvPr/>
        </p:nvSpPr>
        <p:spPr>
          <a:xfrm>
            <a:off x="743449" y="382253"/>
            <a:ext cx="631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SET1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0B561495-D32B-9F4E-89CB-E90844CD3000}"/>
              </a:ext>
            </a:extLst>
          </p:cNvPr>
          <p:cNvSpPr txBox="1"/>
          <p:nvPr/>
        </p:nvSpPr>
        <p:spPr>
          <a:xfrm>
            <a:off x="3302566" y="351934"/>
            <a:ext cx="734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FSET2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895A2DC1-6BD1-D84A-901B-849F6DC0D113}"/>
              </a:ext>
            </a:extLst>
          </p:cNvPr>
          <p:cNvSpPr txBox="1"/>
          <p:nvPr/>
        </p:nvSpPr>
        <p:spPr>
          <a:xfrm>
            <a:off x="6151113" y="382253"/>
            <a:ext cx="14718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SET1FS +MDC</a:t>
            </a:r>
          </a:p>
        </p:txBody>
      </p:sp>
    </p:spTree>
    <p:extLst>
      <p:ext uri="{BB962C8B-B14F-4D97-AF65-F5344CB8AC3E}">
        <p14:creationId xmlns:p14="http://schemas.microsoft.com/office/powerpoint/2010/main" val="31089562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>
            <a:extLst>
              <a:ext uri="{FF2B5EF4-FFF2-40B4-BE49-F238E27FC236}">
                <a16:creationId xmlns:a16="http://schemas.microsoft.com/office/drawing/2014/main" id="{4655309C-CE84-EB45-86ED-B81F91BE638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47796" y="6253321"/>
            <a:ext cx="514350" cy="501267"/>
          </a:xfrm>
          <a:prstGeom prst="rect">
            <a:avLst/>
          </a:prstGeom>
        </p:spPr>
      </p:pic>
      <p:pic>
        <p:nvPicPr>
          <p:cNvPr id="4" name="Immagine 3" descr="Immagine che contiene vicino, fissando&#10;&#10;Descrizione generata automaticamente">
            <a:extLst>
              <a:ext uri="{FF2B5EF4-FFF2-40B4-BE49-F238E27FC236}">
                <a16:creationId xmlns:a16="http://schemas.microsoft.com/office/drawing/2014/main" id="{5C441211-1F1D-B34B-A86F-D3344A8A7CE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533" y="413611"/>
            <a:ext cx="3716467" cy="2827188"/>
          </a:xfrm>
          <a:prstGeom prst="rect">
            <a:avLst/>
          </a:prstGeom>
        </p:spPr>
      </p:pic>
      <p:pic>
        <p:nvPicPr>
          <p:cNvPr id="6" name="Immagine 5" descr="Immagine che contiene vicino&#10;&#10;Descrizione generata automaticamente">
            <a:extLst>
              <a:ext uri="{FF2B5EF4-FFF2-40B4-BE49-F238E27FC236}">
                <a16:creationId xmlns:a16="http://schemas.microsoft.com/office/drawing/2014/main" id="{78074AF7-3CC4-BE41-A421-49B5CE75B3A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659" y="3224209"/>
            <a:ext cx="3824341" cy="3220180"/>
          </a:xfrm>
          <a:prstGeom prst="rect">
            <a:avLst/>
          </a:prstGeom>
        </p:spPr>
      </p:pic>
      <p:pic>
        <p:nvPicPr>
          <p:cNvPr id="8" name="Immagine 7" descr="Immagine che contiene vicino&#10;&#10;Descrizione generata automaticamente">
            <a:extLst>
              <a:ext uri="{FF2B5EF4-FFF2-40B4-BE49-F238E27FC236}">
                <a16:creationId xmlns:a16="http://schemas.microsoft.com/office/drawing/2014/main" id="{AA411FC6-CEE8-A146-B16E-BDCB78D6ED7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9874" y="402020"/>
            <a:ext cx="3608593" cy="3221356"/>
          </a:xfrm>
          <a:prstGeom prst="rect">
            <a:avLst/>
          </a:prstGeom>
        </p:spPr>
      </p:pic>
      <p:pic>
        <p:nvPicPr>
          <p:cNvPr id="10" name="Immagine 9" descr="Immagine che contiene vicino&#10;&#10;Descrizione generata automaticamente">
            <a:extLst>
              <a:ext uri="{FF2B5EF4-FFF2-40B4-BE49-F238E27FC236}">
                <a16:creationId xmlns:a16="http://schemas.microsoft.com/office/drawing/2014/main" id="{098C2A74-6A91-394F-9974-196CCCAE611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3293772"/>
            <a:ext cx="3716467" cy="3210182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C3B154A0-17F0-0B47-ADB2-C52A9CE56B1E}"/>
              </a:ext>
            </a:extLst>
          </p:cNvPr>
          <p:cNvSpPr txBox="1"/>
          <p:nvPr/>
        </p:nvSpPr>
        <p:spPr>
          <a:xfrm>
            <a:off x="743449" y="382253"/>
            <a:ext cx="631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SET1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803C7330-0506-414F-BB41-3A5C6B7734F2}"/>
              </a:ext>
            </a:extLst>
          </p:cNvPr>
          <p:cNvSpPr txBox="1"/>
          <p:nvPr/>
        </p:nvSpPr>
        <p:spPr>
          <a:xfrm>
            <a:off x="6924528" y="413194"/>
            <a:ext cx="1263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SET1 +MDC</a:t>
            </a:r>
          </a:p>
        </p:txBody>
      </p:sp>
    </p:spTree>
    <p:extLst>
      <p:ext uri="{BB962C8B-B14F-4D97-AF65-F5344CB8AC3E}">
        <p14:creationId xmlns:p14="http://schemas.microsoft.com/office/powerpoint/2010/main" val="40513429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>
            <a:extLst>
              <a:ext uri="{FF2B5EF4-FFF2-40B4-BE49-F238E27FC236}">
                <a16:creationId xmlns:a16="http://schemas.microsoft.com/office/drawing/2014/main" id="{4655309C-CE84-EB45-86ED-B81F91BE638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47796" y="6253321"/>
            <a:ext cx="514350" cy="501267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17769A92-8E6E-AF4A-A1F3-3C90B4C965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203" y="0"/>
            <a:ext cx="81795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7813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>
            <a:extLst>
              <a:ext uri="{FF2B5EF4-FFF2-40B4-BE49-F238E27FC236}">
                <a16:creationId xmlns:a16="http://schemas.microsoft.com/office/drawing/2014/main" id="{4655309C-CE84-EB45-86ED-B81F91BE638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47796" y="6253321"/>
            <a:ext cx="514350" cy="501267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799DC9F1-1450-C64D-A8AA-7A93534160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004" y="455244"/>
            <a:ext cx="4795285" cy="5451937"/>
          </a:xfrm>
          <a:prstGeom prst="rect">
            <a:avLst/>
          </a:prstGeom>
        </p:spPr>
      </p:pic>
      <p:pic>
        <p:nvPicPr>
          <p:cNvPr id="9" name="Immagine 8" descr="Immagine che contiene scuro&#10;&#10;Descrizione generata automaticamente">
            <a:extLst>
              <a:ext uri="{FF2B5EF4-FFF2-40B4-BE49-F238E27FC236}">
                <a16:creationId xmlns:a16="http://schemas.microsoft.com/office/drawing/2014/main" id="{C7303025-B9AE-A340-9937-4BEBBE6DD88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76601" y="612915"/>
            <a:ext cx="4128352" cy="5424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7322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>
            <a:extLst>
              <a:ext uri="{FF2B5EF4-FFF2-40B4-BE49-F238E27FC236}">
                <a16:creationId xmlns:a16="http://schemas.microsoft.com/office/drawing/2014/main" id="{4655309C-CE84-EB45-86ED-B81F91BE638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47796" y="6253321"/>
            <a:ext cx="514350" cy="501267"/>
          </a:xfrm>
          <a:prstGeom prst="rect">
            <a:avLst/>
          </a:prstGeom>
        </p:spPr>
      </p:pic>
      <p:pic>
        <p:nvPicPr>
          <p:cNvPr id="4" name="Immagine 3" descr="Immagine che contiene natura&#10;&#10;Descrizione generata automaticamente">
            <a:extLst>
              <a:ext uri="{FF2B5EF4-FFF2-40B4-BE49-F238E27FC236}">
                <a16:creationId xmlns:a16="http://schemas.microsoft.com/office/drawing/2014/main" id="{35703132-1DE1-0945-94E1-1B22829FA7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317" y="1078787"/>
            <a:ext cx="4087980" cy="4258636"/>
          </a:xfrm>
          <a:prstGeom prst="rect">
            <a:avLst/>
          </a:prstGeom>
        </p:spPr>
      </p:pic>
      <p:pic>
        <p:nvPicPr>
          <p:cNvPr id="7" name="Immagine 6" descr="Immagine che contiene natura, cratere&#10;&#10;Descrizione generata automaticamente">
            <a:extLst>
              <a:ext uri="{FF2B5EF4-FFF2-40B4-BE49-F238E27FC236}">
                <a16:creationId xmlns:a16="http://schemas.microsoft.com/office/drawing/2014/main" id="{C3B5481B-3268-7A43-A822-74756CA106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088428"/>
            <a:ext cx="4087980" cy="4248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18450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zione standard2" id="{5BBD6B43-7DEE-0149-B832-1FCD47CFD011}" vid="{644EED76-5E08-FF42-AF48-C985CE61811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87</Words>
  <Application>Microsoft Macintosh PowerPoint</Application>
  <PresentationFormat>Presentazione su schermo (4:3)</PresentationFormat>
  <Paragraphs>16</Paragraphs>
  <Slides>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Antonio Barile</dc:creator>
  <cp:lastModifiedBy>Antonio Barile</cp:lastModifiedBy>
  <cp:revision>5</cp:revision>
  <dcterms:created xsi:type="dcterms:W3CDTF">2021-04-09T10:32:47Z</dcterms:created>
  <dcterms:modified xsi:type="dcterms:W3CDTF">2021-04-09T10:48:13Z</dcterms:modified>
</cp:coreProperties>
</file>