
<file path=[Content_Types].xml><?xml version="1.0" encoding="utf-8"?>
<Types xmlns="http://schemas.openxmlformats.org/package/2006/content-types">
  <Default Extension="bin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media/image2.bin" ContentType="image/png"/>
  <Override PartName="/ppt/media/image3.bin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69" r:id="rId2"/>
    <p:sldId id="268" r:id="rId3"/>
    <p:sldId id="267" r:id="rId4"/>
    <p:sldId id="266" r:id="rId5"/>
    <p:sldId id="257" r:id="rId6"/>
    <p:sldId id="258" r:id="rId7"/>
    <p:sldId id="259" r:id="rId8"/>
    <p:sldId id="260" r:id="rId9"/>
    <p:sldId id="265" r:id="rId10"/>
    <p:sldId id="261" r:id="rId11"/>
    <p:sldId id="262" r:id="rId12"/>
    <p:sldId id="263" r:id="rId13"/>
    <p:sldId id="264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rs Bosboom" initials="LB" lastIdx="0" clrIdx="0">
    <p:extLst>
      <p:ext uri="{19B8F6BF-5375-455C-9EA6-DF929625EA0E}">
        <p15:presenceInfo xmlns:p15="http://schemas.microsoft.com/office/powerpoint/2012/main" userId="Lars Bosboo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63" y="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ad2ShareTempla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5866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8524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bin"/><Relationship Id="rId2" Type="http://schemas.openxmlformats.org/officeDocument/2006/relationships/image" Target="../media/image11.bin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bin"/><Relationship Id="rId2" Type="http://schemas.openxmlformats.org/officeDocument/2006/relationships/image" Target="../media/image12.bin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bin"/><Relationship Id="rId2" Type="http://schemas.openxmlformats.org/officeDocument/2006/relationships/image" Target="../media/image13.bin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bin"/><Relationship Id="rId2" Type="http://schemas.openxmlformats.org/officeDocument/2006/relationships/image" Target="../media/image14.bin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bin"/><Relationship Id="rId2" Type="http://schemas.openxmlformats.org/officeDocument/2006/relationships/image" Target="../media/image1.bin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bin"/><Relationship Id="rId2" Type="http://schemas.openxmlformats.org/officeDocument/2006/relationships/image" Target="../media/image4.bin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bin"/><Relationship Id="rId2" Type="http://schemas.openxmlformats.org/officeDocument/2006/relationships/image" Target="../media/image5.bin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bin"/><Relationship Id="rId2" Type="http://schemas.openxmlformats.org/officeDocument/2006/relationships/image" Target="../media/image6.bin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bin"/><Relationship Id="rId2" Type="http://schemas.openxmlformats.org/officeDocument/2006/relationships/image" Target="../media/image7.bin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bin"/><Relationship Id="rId2" Type="http://schemas.openxmlformats.org/officeDocument/2006/relationships/image" Target="../media/image8.bin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bin"/><Relationship Id="rId2" Type="http://schemas.openxmlformats.org/officeDocument/2006/relationships/image" Target="../media/image9.bin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bin"/><Relationship Id="rId2" Type="http://schemas.openxmlformats.org/officeDocument/2006/relationships/image" Target="../media/image10.bin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C98A19A-1A0F-4213-9F0A-CA71D07FEFF5}"/>
              </a:ext>
            </a:extLst>
          </p:cNvPr>
          <p:cNvSpPr txBox="1"/>
          <p:nvPr/>
        </p:nvSpPr>
        <p:spPr>
          <a:xfrm>
            <a:off x="659423" y="945173"/>
            <a:ext cx="7880812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000" dirty="0">
                <a:solidFill>
                  <a:schemeClr val="bg1"/>
                </a:solidFill>
              </a:rPr>
              <a:t>12 month boy</a:t>
            </a:r>
          </a:p>
          <a:p>
            <a:r>
              <a:rPr lang="en-ZA" sz="2000" dirty="0">
                <a:solidFill>
                  <a:schemeClr val="bg1"/>
                </a:solidFill>
              </a:rPr>
              <a:t>Presented acutely with suspected right hip pain 4 days ago and refusing</a:t>
            </a:r>
          </a:p>
          <a:p>
            <a:r>
              <a:rPr lang="en-ZA" sz="2000" dirty="0">
                <a:solidFill>
                  <a:schemeClr val="bg1"/>
                </a:solidFill>
              </a:rPr>
              <a:t>to walk on leg. Recent upper respiratory viral infection, now resolved.</a:t>
            </a:r>
          </a:p>
          <a:p>
            <a:endParaRPr lang="en-ZA" sz="2000" dirty="0">
              <a:solidFill>
                <a:schemeClr val="bg1"/>
              </a:solidFill>
            </a:endParaRPr>
          </a:p>
          <a:p>
            <a:r>
              <a:rPr lang="en-ZA" sz="2000" dirty="0">
                <a:solidFill>
                  <a:schemeClr val="bg1"/>
                </a:solidFill>
              </a:rPr>
              <a:t>Initial radiograph and ultrasound were suggestive of transient synovitis of </a:t>
            </a:r>
          </a:p>
          <a:p>
            <a:r>
              <a:rPr lang="en-ZA" sz="2000" dirty="0">
                <a:solidFill>
                  <a:schemeClr val="bg1"/>
                </a:solidFill>
              </a:rPr>
              <a:t>the right hip.</a:t>
            </a:r>
          </a:p>
          <a:p>
            <a:r>
              <a:rPr lang="en-ZA" sz="2000" dirty="0">
                <a:solidFill>
                  <a:schemeClr val="bg1"/>
                </a:solidFill>
              </a:rPr>
              <a:t>Patient treated conservatively with anti-inflammatories and hip “pain”</a:t>
            </a:r>
          </a:p>
          <a:p>
            <a:r>
              <a:rPr lang="en-ZA" sz="2000" dirty="0">
                <a:solidFill>
                  <a:schemeClr val="bg1"/>
                </a:solidFill>
              </a:rPr>
              <a:t>improved over the next couple of days. At follow up examination the</a:t>
            </a:r>
          </a:p>
          <a:p>
            <a:r>
              <a:rPr lang="en-ZA" sz="2000" dirty="0">
                <a:solidFill>
                  <a:schemeClr val="bg1"/>
                </a:solidFill>
              </a:rPr>
              <a:t>paediatrician noticed poor/absent reflexes in the right leg and the child</a:t>
            </a:r>
          </a:p>
          <a:p>
            <a:r>
              <a:rPr lang="en-ZA" sz="2000" dirty="0">
                <a:solidFill>
                  <a:schemeClr val="bg1"/>
                </a:solidFill>
              </a:rPr>
              <a:t>was still reluctant to bear weight on the right leg.</a:t>
            </a:r>
          </a:p>
          <a:p>
            <a:endParaRPr lang="en-ZA" sz="2000" dirty="0">
              <a:solidFill>
                <a:schemeClr val="bg1"/>
              </a:solidFill>
            </a:endParaRPr>
          </a:p>
          <a:p>
            <a:r>
              <a:rPr lang="en-ZA" sz="2000" dirty="0">
                <a:solidFill>
                  <a:schemeClr val="bg1"/>
                </a:solidFill>
              </a:rPr>
              <a:t>MRI shows no sign of hip effusion (or other hip abnormality) but does</a:t>
            </a:r>
          </a:p>
          <a:p>
            <a:r>
              <a:rPr lang="en-ZA" sz="2000" dirty="0">
                <a:solidFill>
                  <a:schemeClr val="bg1"/>
                </a:solidFill>
              </a:rPr>
              <a:t>show thickened high signal intensity lumbosacral plexus bilaterally with </a:t>
            </a:r>
          </a:p>
          <a:p>
            <a:r>
              <a:rPr lang="en-ZA" sz="2000" dirty="0">
                <a:solidFill>
                  <a:schemeClr val="bg1"/>
                </a:solidFill>
              </a:rPr>
              <a:t>asymmetry of the right femoral and sciatic nerves.</a:t>
            </a:r>
          </a:p>
          <a:p>
            <a:endParaRPr lang="en-ZA" sz="2000" dirty="0">
              <a:solidFill>
                <a:schemeClr val="bg1"/>
              </a:solidFill>
            </a:endParaRPr>
          </a:p>
          <a:p>
            <a:r>
              <a:rPr lang="en-ZA" sz="2000" dirty="0">
                <a:solidFill>
                  <a:schemeClr val="bg1"/>
                </a:solidFill>
              </a:rPr>
              <a:t>Is this post inflammatory/infectious? Suggested lumbar puncture</a:t>
            </a:r>
          </a:p>
          <a:p>
            <a:r>
              <a:rPr lang="en-ZA" sz="2000" dirty="0">
                <a:solidFill>
                  <a:schemeClr val="bg1"/>
                </a:solidFill>
              </a:rPr>
              <a:t>Any other suggested investigations? White cells/CRP are normal.</a:t>
            </a:r>
          </a:p>
        </p:txBody>
      </p:sp>
    </p:spTree>
    <p:extLst>
      <p:ext uri="{BB962C8B-B14F-4D97-AF65-F5344CB8AC3E}">
        <p14:creationId xmlns:p14="http://schemas.microsoft.com/office/powerpoint/2010/main" val="2949145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Rad2ShareTempla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21418570" name="Rad2Sha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275" y="352425"/>
            <a:ext cx="7038975" cy="6153150"/>
          </a:xfrm>
          <a:prstGeom prst="rect">
            <a:avLst/>
          </a:prstGeom>
        </p:spPr>
      </p:pic>
      <p:pic>
        <p:nvPicPr>
          <p:cNvPr id="2" name="Afbeelding 1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000" y="0"/>
            <a:ext cx="247650" cy="247650"/>
          </a:xfrm>
          <a:prstGeom prst="rect">
            <a:avLst/>
          </a:prstGeom>
        </p:spPr>
      </p:pic>
      <p:pic>
        <p:nvPicPr>
          <p:cNvPr id="3" name="Afbeelding 1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000" y="0"/>
            <a:ext cx="247650" cy="24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866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Rad2ShareTempla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19385" name="Rad2Sha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0" y="171450"/>
            <a:ext cx="7058025" cy="6524625"/>
          </a:xfrm>
          <a:prstGeom prst="rect">
            <a:avLst/>
          </a:prstGeom>
        </p:spPr>
      </p:pic>
      <p:pic>
        <p:nvPicPr>
          <p:cNvPr id="2" name="Afbeelding 1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000" y="0"/>
            <a:ext cx="247650" cy="247650"/>
          </a:xfrm>
          <a:prstGeom prst="rect">
            <a:avLst/>
          </a:prstGeom>
        </p:spPr>
      </p:pic>
      <p:pic>
        <p:nvPicPr>
          <p:cNvPr id="3" name="Afbeelding 1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000" y="0"/>
            <a:ext cx="247650" cy="24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866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Rad2ShareTempla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7703647" name="Rad2Sha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1575" y="180975"/>
            <a:ext cx="6810375" cy="6505575"/>
          </a:xfrm>
          <a:prstGeom prst="rect">
            <a:avLst/>
          </a:prstGeom>
        </p:spPr>
      </p:pic>
      <p:pic>
        <p:nvPicPr>
          <p:cNvPr id="2" name="Afbeelding 1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000" y="0"/>
            <a:ext cx="247650" cy="247650"/>
          </a:xfrm>
          <a:prstGeom prst="rect">
            <a:avLst/>
          </a:prstGeom>
        </p:spPr>
      </p:pic>
      <p:pic>
        <p:nvPicPr>
          <p:cNvPr id="3" name="Afbeelding 1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000" y="0"/>
            <a:ext cx="247650" cy="24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8661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Rad2ShareTempla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6543498" name="Rad2Sha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100" y="142875"/>
            <a:ext cx="6781800" cy="6581775"/>
          </a:xfrm>
          <a:prstGeom prst="rect">
            <a:avLst/>
          </a:prstGeom>
        </p:spPr>
      </p:pic>
      <p:pic>
        <p:nvPicPr>
          <p:cNvPr id="2" name="Afbeelding 1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000" y="0"/>
            <a:ext cx="247650" cy="247650"/>
          </a:xfrm>
          <a:prstGeom prst="rect">
            <a:avLst/>
          </a:prstGeom>
        </p:spPr>
      </p:pic>
      <p:pic>
        <p:nvPicPr>
          <p:cNvPr id="3" name="Afbeelding 1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000" y="0"/>
            <a:ext cx="247650" cy="24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866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Rad2ShareTempla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024831" name="Rad2Sha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055" y="4729"/>
            <a:ext cx="7009349" cy="6858000"/>
          </a:xfrm>
          <a:prstGeom prst="rect">
            <a:avLst/>
          </a:prstGeom>
        </p:spPr>
      </p:pic>
      <p:pic>
        <p:nvPicPr>
          <p:cNvPr id="2" name="Afbeelding 1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000" y="0"/>
            <a:ext cx="247650" cy="247650"/>
          </a:xfrm>
          <a:prstGeom prst="rect">
            <a:avLst/>
          </a:prstGeom>
        </p:spPr>
      </p:pic>
      <p:pic>
        <p:nvPicPr>
          <p:cNvPr id="3" name="Afbeelding 1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000" y="0"/>
            <a:ext cx="247650" cy="24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866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Rad2ShareTempla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0296568" name="Rad2Sha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250" y="1295400"/>
            <a:ext cx="6677025" cy="4267200"/>
          </a:xfrm>
          <a:prstGeom prst="rect">
            <a:avLst/>
          </a:prstGeom>
        </p:spPr>
      </p:pic>
      <p:pic>
        <p:nvPicPr>
          <p:cNvPr id="2" name="Afbeelding 1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000" y="0"/>
            <a:ext cx="247650" cy="247650"/>
          </a:xfrm>
          <a:prstGeom prst="rect">
            <a:avLst/>
          </a:prstGeom>
        </p:spPr>
      </p:pic>
      <p:pic>
        <p:nvPicPr>
          <p:cNvPr id="3" name="Afbeelding 1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000" y="0"/>
            <a:ext cx="247650" cy="24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866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Rad2ShareTempla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2828575" name="Rad2Sha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1575" y="152400"/>
            <a:ext cx="6800850" cy="6562725"/>
          </a:xfrm>
          <a:prstGeom prst="rect">
            <a:avLst/>
          </a:prstGeom>
        </p:spPr>
      </p:pic>
      <p:pic>
        <p:nvPicPr>
          <p:cNvPr id="2" name="Afbeelding 1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000" y="0"/>
            <a:ext cx="247650" cy="247650"/>
          </a:xfrm>
          <a:prstGeom prst="rect">
            <a:avLst/>
          </a:prstGeom>
        </p:spPr>
      </p:pic>
      <p:pic>
        <p:nvPicPr>
          <p:cNvPr id="3" name="Afbeelding 1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000" y="0"/>
            <a:ext cx="247650" cy="24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866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Rad2ShareTempla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297793" name="Rad2Sha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0150" y="152400"/>
            <a:ext cx="6753225" cy="6562725"/>
          </a:xfrm>
          <a:prstGeom prst="rect">
            <a:avLst/>
          </a:prstGeom>
        </p:spPr>
      </p:pic>
      <p:pic>
        <p:nvPicPr>
          <p:cNvPr id="2" name="Afbeelding 1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000" y="0"/>
            <a:ext cx="247650" cy="247650"/>
          </a:xfrm>
          <a:prstGeom prst="rect">
            <a:avLst/>
          </a:prstGeom>
        </p:spPr>
      </p:pic>
      <p:pic>
        <p:nvPicPr>
          <p:cNvPr id="3" name="Afbeelding 1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000" y="0"/>
            <a:ext cx="247650" cy="24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866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Rad2ShareTempla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0182054" name="Rad2Sha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950" y="180975"/>
            <a:ext cx="6896100" cy="6505575"/>
          </a:xfrm>
          <a:prstGeom prst="rect">
            <a:avLst/>
          </a:prstGeom>
        </p:spPr>
      </p:pic>
      <p:pic>
        <p:nvPicPr>
          <p:cNvPr id="2" name="Afbeelding 1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000" y="0"/>
            <a:ext cx="247650" cy="247650"/>
          </a:xfrm>
          <a:prstGeom prst="rect">
            <a:avLst/>
          </a:prstGeom>
        </p:spPr>
      </p:pic>
      <p:pic>
        <p:nvPicPr>
          <p:cNvPr id="3" name="Afbeelding 1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000" y="0"/>
            <a:ext cx="247650" cy="24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866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Rad2ShareTempla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2066315" name="Rad2Sha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325" y="142875"/>
            <a:ext cx="7000875" cy="6572250"/>
          </a:xfrm>
          <a:prstGeom prst="rect">
            <a:avLst/>
          </a:prstGeom>
        </p:spPr>
      </p:pic>
      <p:pic>
        <p:nvPicPr>
          <p:cNvPr id="2" name="Afbeelding 1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000" y="0"/>
            <a:ext cx="247650" cy="247650"/>
          </a:xfrm>
          <a:prstGeom prst="rect">
            <a:avLst/>
          </a:prstGeom>
        </p:spPr>
      </p:pic>
      <p:pic>
        <p:nvPicPr>
          <p:cNvPr id="3" name="Afbeelding 1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000" y="0"/>
            <a:ext cx="247650" cy="24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866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Rad2ShareTempla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3950577" name="Rad2Sha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" y="304800"/>
            <a:ext cx="7096125" cy="6248400"/>
          </a:xfrm>
          <a:prstGeom prst="rect">
            <a:avLst/>
          </a:prstGeom>
        </p:spPr>
      </p:pic>
      <p:pic>
        <p:nvPicPr>
          <p:cNvPr id="2" name="Afbeelding 1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000" y="0"/>
            <a:ext cx="247650" cy="247650"/>
          </a:xfrm>
          <a:prstGeom prst="rect">
            <a:avLst/>
          </a:prstGeom>
        </p:spPr>
      </p:pic>
      <p:pic>
        <p:nvPicPr>
          <p:cNvPr id="3" name="Afbeelding 1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000" y="0"/>
            <a:ext cx="247650" cy="24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866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Rad2ShareTempla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944313" name="Rad2Sha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95275"/>
            <a:ext cx="7019925" cy="6267450"/>
          </a:xfrm>
          <a:prstGeom prst="rect">
            <a:avLst/>
          </a:prstGeom>
        </p:spPr>
      </p:pic>
      <p:pic>
        <p:nvPicPr>
          <p:cNvPr id="2" name="Afbeelding 1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000" y="0"/>
            <a:ext cx="247650" cy="247650"/>
          </a:xfrm>
          <a:prstGeom prst="rect">
            <a:avLst/>
          </a:prstGeom>
        </p:spPr>
      </p:pic>
      <p:pic>
        <p:nvPicPr>
          <p:cNvPr id="3" name="Afbeelding 1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000" y="0"/>
            <a:ext cx="247650" cy="24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866153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888</TotalTime>
  <Words>145</Words>
  <Application>Microsoft Office PowerPoint</Application>
  <PresentationFormat>On-screen Show (4:3)</PresentationFormat>
  <Paragraphs>17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Lars Bosboom</dc:creator>
  <cp:lastModifiedBy>Colin Turner</cp:lastModifiedBy>
  <cp:revision>31</cp:revision>
  <dcterms:created xsi:type="dcterms:W3CDTF">2016-01-15T21:59:29Z</dcterms:created>
  <dcterms:modified xsi:type="dcterms:W3CDTF">2021-03-24T07:10:42Z</dcterms:modified>
</cp:coreProperties>
</file>