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3"/>
    <p:sldId id="271" r:id="rId4"/>
    <p:sldId id="258" r:id="rId5"/>
    <p:sldId id="268" r:id="rId6"/>
    <p:sldId id="269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dicos" initials="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commentAuthors" Target="commentAuthors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altLang="en-US" dirty="0"/>
              <a:t>OCAD CASE</a:t>
            </a:r>
            <a:endParaRPr lang="pt-BR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20000"/>
          </a:bodyPr>
          <a:lstStyle/>
          <a:p>
            <a:r>
              <a:rPr lang="pt-BR" altLang="en-US"/>
              <a:t>Male, 26 Years old, p</a:t>
            </a:r>
            <a:r>
              <a:rPr lang="pt-BR" altLang="en-US">
                <a:sym typeface="+mn-ea"/>
              </a:rPr>
              <a:t>rofissional soccer player</a:t>
            </a:r>
            <a:endParaRPr lang="pt-BR" altLang="en-US"/>
          </a:p>
          <a:p>
            <a:r>
              <a:rPr lang="pt-BR" altLang="en-US"/>
              <a:t>Bilateral heel pain</a:t>
            </a:r>
            <a:endParaRPr lang="pt-BR" altLang="en-US"/>
          </a:p>
          <a:p>
            <a:r>
              <a:rPr lang="pt-BR" altLang="en-US"/>
              <a:t>Bilateral calcaneal tendinopathy?</a:t>
            </a:r>
            <a:endParaRPr lang="pt-BR" altLang="en-US"/>
          </a:p>
        </p:txBody>
      </p:sp>
      <p:sp>
        <p:nvSpPr>
          <p:cNvPr id="4" name="Text Box 3"/>
          <p:cNvSpPr txBox="1"/>
          <p:nvPr/>
        </p:nvSpPr>
        <p:spPr>
          <a:xfrm>
            <a:off x="3104515" y="5249545"/>
            <a:ext cx="54921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BR" altLang="en-US"/>
              <a:t>Cláudio Régis Silveira, MD</a:t>
            </a:r>
            <a:endParaRPr lang="pt-BR" altLang="en-US"/>
          </a:p>
          <a:p>
            <a:r>
              <a:rPr lang="pt-BR" altLang="en-US"/>
              <a:t>Carlos Henrique Alencar, MD</a:t>
            </a:r>
            <a:endParaRPr lang="pt-BR" altLang="en-US"/>
          </a:p>
          <a:p>
            <a:r>
              <a:rPr lang="pt-BR" altLang="en-US"/>
              <a:t>São Carlos Hospital, Fortaleza, CE, Brazil</a:t>
            </a:r>
            <a:endParaRPr lang="pt-B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540"/>
            <a:ext cx="10515600" cy="1325563"/>
          </a:xfrm>
        </p:spPr>
        <p:txBody>
          <a:bodyPr>
            <a:normAutofit fontScale="90000"/>
          </a:bodyPr>
          <a:p>
            <a:r>
              <a:rPr lang="pt-BR" altLang="en-US"/>
              <a:t>MRI - Bilateral calcaneal tendinopathy confirmed</a:t>
            </a:r>
            <a:endParaRPr lang="pt-BR" altLang="en-US"/>
          </a:p>
        </p:txBody>
      </p:sp>
      <p:pic>
        <p:nvPicPr>
          <p:cNvPr id="8" name="Content Placeholder 7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718300" y="1122045"/>
            <a:ext cx="4270375" cy="5068570"/>
          </a:xfrm>
          <a:prstGeom prst="rect">
            <a:avLst/>
          </a:prstGeom>
        </p:spPr>
      </p:pic>
      <p:pic>
        <p:nvPicPr>
          <p:cNvPr id="9" name="Content Placeholder 8"/>
          <p:cNvPicPr>
            <a:picLocks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122045"/>
            <a:ext cx="4296410" cy="5068570"/>
          </a:xfrm>
          <a:prstGeom prst="rect">
            <a:avLst/>
          </a:prstGeom>
        </p:spPr>
      </p:pic>
      <p:sp>
        <p:nvSpPr>
          <p:cNvPr id="21" name="Text Box 20"/>
          <p:cNvSpPr txBox="1"/>
          <p:nvPr/>
        </p:nvSpPr>
        <p:spPr>
          <a:xfrm>
            <a:off x="1918335" y="6190615"/>
            <a:ext cx="21367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/>
              <a:t>DP Sag Right Ankle</a:t>
            </a:r>
            <a:endParaRPr lang="pt-BR" altLang="en-US"/>
          </a:p>
        </p:txBody>
      </p:sp>
      <p:sp>
        <p:nvSpPr>
          <p:cNvPr id="10" name="Text Box 9"/>
          <p:cNvSpPr txBox="1"/>
          <p:nvPr/>
        </p:nvSpPr>
        <p:spPr>
          <a:xfrm>
            <a:off x="7785100" y="6190615"/>
            <a:ext cx="21367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/>
              <a:t>DP Sag Left Ankle</a:t>
            </a:r>
            <a:endParaRPr lang="pt-B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pt-BR" altLang="en-US"/>
              <a:t>MRI - Left Ankle - Additional finding</a:t>
            </a:r>
            <a:endParaRPr lang="pt-BR" altLang="en-US"/>
          </a:p>
        </p:txBody>
      </p:sp>
      <p:pic>
        <p:nvPicPr>
          <p:cNvPr id="10" name="Content Placeholder 9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165225" y="1825625"/>
            <a:ext cx="4526915" cy="4351655"/>
          </a:xfrm>
          <a:prstGeom prst="rect">
            <a:avLst/>
          </a:prstGeom>
        </p:spPr>
      </p:pic>
      <p:pic>
        <p:nvPicPr>
          <p:cNvPr id="20" name="Content Placeholder 19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70980" y="1825625"/>
            <a:ext cx="4382770" cy="4351655"/>
          </a:xfrm>
          <a:prstGeom prst="rect">
            <a:avLst/>
          </a:prstGeom>
        </p:spPr>
      </p:pic>
      <p:sp>
        <p:nvSpPr>
          <p:cNvPr id="21" name="Text Box 20"/>
          <p:cNvSpPr txBox="1"/>
          <p:nvPr/>
        </p:nvSpPr>
        <p:spPr>
          <a:xfrm>
            <a:off x="2635250" y="6270625"/>
            <a:ext cx="13798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/>
              <a:t>T1 Ax</a:t>
            </a:r>
            <a:endParaRPr lang="pt-BR" altLang="en-US"/>
          </a:p>
        </p:txBody>
      </p:sp>
      <p:sp>
        <p:nvSpPr>
          <p:cNvPr id="22" name="Text Box 21"/>
          <p:cNvSpPr txBox="1"/>
          <p:nvPr/>
        </p:nvSpPr>
        <p:spPr>
          <a:xfrm>
            <a:off x="8263890" y="6270625"/>
            <a:ext cx="13798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/>
              <a:t>DP Ax</a:t>
            </a:r>
            <a:endParaRPr lang="pt-BR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0" y="1553210"/>
            <a:ext cx="3239135" cy="4020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925" y="1557655"/>
            <a:ext cx="3640455" cy="4021455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73725" y="1560830"/>
            <a:ext cx="3785235" cy="40170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6490" y="1553210"/>
            <a:ext cx="3884930" cy="4025265"/>
          </a:xfrm>
          <a:prstGeom prst="rect">
            <a:avLst/>
          </a:prstGeom>
        </p:spPr>
      </p:pic>
      <p:sp>
        <p:nvSpPr>
          <p:cNvPr id="21" name="Text Box 20"/>
          <p:cNvSpPr txBox="1"/>
          <p:nvPr/>
        </p:nvSpPr>
        <p:spPr>
          <a:xfrm>
            <a:off x="838200" y="5657215"/>
            <a:ext cx="13798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/>
              <a:t>T1 Sag</a:t>
            </a:r>
            <a:endParaRPr lang="pt-BR" altLang="en-US"/>
          </a:p>
        </p:txBody>
      </p:sp>
      <p:sp>
        <p:nvSpPr>
          <p:cNvPr id="7" name="Text Box 6"/>
          <p:cNvSpPr txBox="1"/>
          <p:nvPr/>
        </p:nvSpPr>
        <p:spPr>
          <a:xfrm>
            <a:off x="3737610" y="5657215"/>
            <a:ext cx="13798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/>
              <a:t>DP Sag</a:t>
            </a:r>
            <a:endParaRPr lang="pt-BR" altLang="en-US"/>
          </a:p>
        </p:txBody>
      </p:sp>
      <p:sp>
        <p:nvSpPr>
          <p:cNvPr id="8" name="Text Box 7"/>
          <p:cNvSpPr txBox="1"/>
          <p:nvPr/>
        </p:nvSpPr>
        <p:spPr>
          <a:xfrm>
            <a:off x="6876415" y="5715000"/>
            <a:ext cx="13798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/>
              <a:t>DP Cor</a:t>
            </a:r>
            <a:endParaRPr lang="pt-BR" altLang="en-US"/>
          </a:p>
        </p:txBody>
      </p:sp>
      <p:sp>
        <p:nvSpPr>
          <p:cNvPr id="9" name="Text Box 8"/>
          <p:cNvSpPr txBox="1"/>
          <p:nvPr/>
        </p:nvSpPr>
        <p:spPr>
          <a:xfrm>
            <a:off x="9999345" y="5715000"/>
            <a:ext cx="13798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/>
              <a:t>T1 Cor</a:t>
            </a:r>
            <a:endParaRPr lang="pt-BR" altLang="en-US"/>
          </a:p>
        </p:txBody>
      </p:sp>
      <p:sp>
        <p:nvSpPr>
          <p:cNvPr id="10" name="Title 1"/>
          <p:cNvSpPr>
            <a:spLocks noGrp="1"/>
          </p:cNvSpPr>
          <p:nvPr/>
        </p:nvSpPr>
        <p:spPr>
          <a:xfrm>
            <a:off x="838200" y="2273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en-US"/>
              <a:t>MRI - Left Ankle - Additional finding</a:t>
            </a:r>
            <a:endParaRPr lang="pt-BR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Text Box 20"/>
          <p:cNvSpPr txBox="1"/>
          <p:nvPr/>
        </p:nvSpPr>
        <p:spPr>
          <a:xfrm>
            <a:off x="1588770" y="6270625"/>
            <a:ext cx="13798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/>
              <a:t>T1 C+ Sag</a:t>
            </a:r>
            <a:endParaRPr lang="pt-BR" altLang="en-US"/>
          </a:p>
        </p:txBody>
      </p:sp>
      <p:sp>
        <p:nvSpPr>
          <p:cNvPr id="22" name="Text Box 21"/>
          <p:cNvSpPr txBox="1"/>
          <p:nvPr/>
        </p:nvSpPr>
        <p:spPr>
          <a:xfrm>
            <a:off x="5743575" y="6270625"/>
            <a:ext cx="13798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/>
              <a:t>T1 C+ Ax</a:t>
            </a:r>
            <a:endParaRPr lang="pt-BR" altLang="en-US"/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70815" y="1825625"/>
            <a:ext cx="4215765" cy="440372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49725" y="1825625"/>
            <a:ext cx="3815715" cy="440372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/>
        </p:nvSpPr>
        <p:spPr>
          <a:xfrm>
            <a:off x="838200" y="2273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en-US"/>
              <a:t>MRI - Left Ankle - Additional finding</a:t>
            </a:r>
            <a:endParaRPr lang="pt-BR" alt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5440" y="1825625"/>
            <a:ext cx="4226560" cy="4403725"/>
          </a:xfrm>
          <a:prstGeom prst="rect">
            <a:avLst/>
          </a:prstGeom>
        </p:spPr>
      </p:pic>
      <p:sp>
        <p:nvSpPr>
          <p:cNvPr id="11" name="Text Box 10"/>
          <p:cNvSpPr txBox="1"/>
          <p:nvPr/>
        </p:nvSpPr>
        <p:spPr>
          <a:xfrm>
            <a:off x="9389110" y="6270625"/>
            <a:ext cx="13798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/>
              <a:t>T1 C+ Ax</a:t>
            </a:r>
            <a:endParaRPr lang="pt-BR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pt-BR" altLang="en-US"/>
              <a:t>Hypothesis for the additional finding?</a:t>
            </a:r>
            <a:endParaRPr lang="pt-B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pt-BR" altLang="en-US"/>
              <a:t>Atypical subcortical stress fracture?</a:t>
            </a:r>
            <a:endParaRPr lang="pt-BR" altLang="en-US"/>
          </a:p>
          <a:p>
            <a:r>
              <a:rPr lang="pt-BR" altLang="en-US">
                <a:sym typeface="+mn-ea"/>
              </a:rPr>
              <a:t>Pre-avulsion fracture lesion?</a:t>
            </a:r>
            <a:endParaRPr lang="pt-BR" altLang="en-US"/>
          </a:p>
          <a:p>
            <a:r>
              <a:rPr lang="pt-BR" altLang="en-US"/>
              <a:t>Atypical osteochondrosis/osteonecrosis?</a:t>
            </a:r>
            <a:endParaRPr lang="pt-BR" altLang="en-US"/>
          </a:p>
          <a:p>
            <a:endParaRPr lang="pt-BR" altLang="en-US"/>
          </a:p>
          <a:p>
            <a:r>
              <a:rPr lang="pt-BR" altLang="en-US"/>
              <a:t>More suggestions?</a:t>
            </a:r>
            <a:endParaRPr lang="pt-BR" altLang="en-US"/>
          </a:p>
          <a:p>
            <a:endParaRPr lang="pt-BR" altLang="en-US"/>
          </a:p>
          <a:p>
            <a:endParaRPr lang="pt-BR" altLang="en-US"/>
          </a:p>
          <a:p>
            <a:endParaRPr lang="pt-BR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615</Words>
  <Application>WPS Presentation</Application>
  <PresentationFormat>Widescreen</PresentationFormat>
  <Paragraphs>51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Office Theme</vt:lpstr>
      <vt:lpstr>OCAD CASE</vt:lpstr>
      <vt:lpstr>PowerPoint 演示文稿</vt:lpstr>
      <vt:lpstr>MRI</vt:lpstr>
      <vt:lpstr>MRI - Left Ankle - Additional finding</vt:lpstr>
      <vt:lpstr>MRI - Left Ankle</vt:lpstr>
      <vt:lpstr>Hypothesis?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OCAD CASE</dc:title>
  <dc:creator/>
  <cp:lastModifiedBy>Medicos</cp:lastModifiedBy>
  <cp:revision>14</cp:revision>
  <dcterms:created xsi:type="dcterms:W3CDTF">2020-11-17T21:05:00Z</dcterms:created>
  <dcterms:modified xsi:type="dcterms:W3CDTF">2021-03-02T13:48:03Z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1033-11.2.0.9984</vt:lpwstr>
  </property>
</Properties>
</file>