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5" r:id="rId4"/>
    <p:sldId id="274" r:id="rId5"/>
    <p:sldId id="272" r:id="rId6"/>
    <p:sldId id="270" r:id="rId7"/>
    <p:sldId id="271" r:id="rId8"/>
    <p:sldId id="282" r:id="rId9"/>
    <p:sldId id="277" r:id="rId10"/>
    <p:sldId id="279" r:id="rId11"/>
    <p:sldId id="281" r:id="rId12"/>
    <p:sldId id="284" r:id="rId13"/>
    <p:sldId id="285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0" autoAdjust="0"/>
    <p:restoredTop sz="89800" autoAdjust="0"/>
  </p:normalViewPr>
  <p:slideViewPr>
    <p:cSldViewPr>
      <p:cViewPr varScale="1">
        <p:scale>
          <a:sx n="58" d="100"/>
          <a:sy n="58" d="100"/>
        </p:scale>
        <p:origin x="2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EEA72-3BAC-4042-94AE-B76F84A0F20A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30C2D-62B1-4C74-B92E-1E33835424F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51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0C2D-62B1-4C74-B92E-1E33835424F7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2857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0C2D-62B1-4C74-B92E-1E33835424F7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460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30C2D-62B1-4C74-B92E-1E33835424F7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59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16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018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906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20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693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50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141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542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6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37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2E08-B3FD-4FA8-AB68-16F7126BF33D}" type="datetimeFigureOut">
              <a:rPr lang="ko-KR" altLang="en-US" smtClean="0"/>
              <a:t>2021-03-04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5CAB-B8C6-4255-85B1-CFBE0ACF9D8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792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4322911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dirty="0" smtClean="0"/>
              <a:t>58/F</a:t>
            </a:r>
            <a:br>
              <a:rPr lang="en-US" altLang="ko-KR" sz="2400" dirty="0" smtClean="0"/>
            </a:br>
            <a:r>
              <a:rPr lang="en-US" altLang="ko-KR" sz="2400" dirty="0" smtClean="0"/>
              <a:t>C.C : Lt. ankle pain  </a:t>
            </a:r>
            <a:br>
              <a:rPr lang="en-US" altLang="ko-KR" sz="2400" dirty="0" smtClean="0"/>
            </a:br>
            <a:r>
              <a:rPr lang="en-US" altLang="ko-KR" sz="2400" dirty="0" smtClean="0"/>
              <a:t>O : 2016 spring</a:t>
            </a:r>
            <a:br>
              <a:rPr lang="en-US" altLang="ko-KR" sz="2400" dirty="0" smtClean="0"/>
            </a:br>
            <a:r>
              <a:rPr lang="en-US" altLang="ko-KR" sz="2400" dirty="0" smtClean="0"/>
              <a:t>V : Spont’</a:t>
            </a:r>
            <a:br>
              <a:rPr lang="en-US" altLang="ko-KR" sz="2400" dirty="0" smtClean="0"/>
            </a:br>
            <a:r>
              <a:rPr lang="en-US" altLang="ko-KR" sz="2400" dirty="0" smtClean="0"/>
              <a:t>Hx : slip down (about 1 year ago)</a:t>
            </a:r>
            <a:br>
              <a:rPr lang="en-US" altLang="ko-KR" sz="2400" dirty="0" smtClean="0"/>
            </a:b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5652120" y="5411586"/>
            <a:ext cx="2876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cs typeface="Arial" charset="0"/>
              </a:rPr>
              <a:t>Courtesy</a:t>
            </a:r>
            <a:r>
              <a:rPr lang="ko-KR" altLang="en-US" dirty="0" smtClean="0">
                <a:cs typeface="Arial" charset="0"/>
              </a:rPr>
              <a:t> </a:t>
            </a:r>
            <a:r>
              <a:rPr lang="en-US" altLang="ko-KR" dirty="0" smtClean="0">
                <a:cs typeface="Arial" charset="0"/>
              </a:rPr>
              <a:t>of Eun Hae Park</a:t>
            </a:r>
          </a:p>
          <a:p>
            <a:r>
              <a:rPr lang="en-US" altLang="ko-KR" dirty="0" smtClean="0">
                <a:cs typeface="Arial" charset="0"/>
              </a:rPr>
              <a:t>mbgracie@gmail.com</a:t>
            </a:r>
            <a:endParaRPr lang="en-US" altLang="ko-KR" dirty="0"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28470" r="7632" b="21962"/>
          <a:stretch/>
        </p:blipFill>
        <p:spPr bwMode="auto">
          <a:xfrm>
            <a:off x="5652120" y="1484784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5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8539" y="836712"/>
            <a:ext cx="649459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648"/>
          <a:stretch>
            <a:fillRect/>
          </a:stretch>
        </p:blipFill>
        <p:spPr bwMode="auto">
          <a:xfrm>
            <a:off x="4355976" y="836712"/>
            <a:ext cx="6192688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9146" t="13241" r="4276" b="8750"/>
          <a:stretch>
            <a:fillRect/>
          </a:stretch>
        </p:blipFill>
        <p:spPr bwMode="auto">
          <a:xfrm>
            <a:off x="0" y="0"/>
            <a:ext cx="303582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영남대의료원\바탕 화면\새 폴더\1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195" name="Picture 3" descr="C:\Documents and Settings\영남대의료원\바탕 화면\새 폴더\1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196" name="Picture 4" descr="C:\Documents and Settings\영남대의료원\바탕 화면\새 폴더\1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197" name="Picture 5" descr="C:\Documents and Settings\영남대의료원\바탕 화면\새 폴더\1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198" name="Picture 6" descr="C:\Documents and Settings\영남대의료원\바탕 화면\새 폴더\1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199" name="Picture 7" descr="C:\Documents and Settings\영남대의료원\바탕 화면\새 폴더\1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0" name="Picture 8" descr="C:\Documents and Settings\영남대의료원\바탕 화면\새 폴더\10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1" name="Picture 9" descr="C:\Documents and Settings\영남대의료원\바탕 화면\새 폴더\100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2" name="Picture 10" descr="C:\Documents and Settings\영남대의료원\바탕 화면\새 폴더\1001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3" name="Picture 11" descr="C:\Documents and Settings\영남대의료원\바탕 화면\새 폴더\100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4" name="Picture 12" descr="C:\Documents and Settings\영남대의료원\바탕 화면\새 폴더\100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5" name="Picture 13" descr="C:\Documents and Settings\영남대의료원\바탕 화면\새 폴더\1001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6" name="Picture 14" descr="C:\Documents and Settings\영남대의료원\바탕 화면\새 폴더\1001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7" name="Picture 15" descr="C:\Documents and Settings\영남대의료원\바탕 화면\새 폴더\10019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8" name="Picture 16" descr="C:\Documents and Settings\영남대의료원\바탕 화면\새 폴더\10020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09" name="Picture 17" descr="C:\Documents and Settings\영남대의료원\바탕 화면\새 폴더\1002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10" name="Picture 18" descr="C:\Documents and Settings\영남대의료원\바탕 화면\새 폴더\10022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  <p:pic>
        <p:nvPicPr>
          <p:cNvPr id="8211" name="Picture 19" descr="C:\Documents and Settings\영남대의료원\바탕 화면\새 폴더\10023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43000" y="44624"/>
            <a:ext cx="6813376" cy="681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11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944983" cy="22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3" b="5152"/>
          <a:stretch/>
        </p:blipFill>
        <p:spPr bwMode="auto">
          <a:xfrm>
            <a:off x="2699792" y="2265116"/>
            <a:ext cx="6427373" cy="459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11560" y="1594587"/>
            <a:ext cx="1368152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37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4325"/>
            <a:ext cx="867727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3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4325"/>
            <a:ext cx="867727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2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27666" r="4851"/>
          <a:stretch/>
        </p:blipFill>
        <p:spPr bwMode="auto">
          <a:xfrm>
            <a:off x="25354" y="7640"/>
            <a:ext cx="7282950" cy="389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" t="27588" r="14075" b="6229"/>
          <a:stretch/>
        </p:blipFill>
        <p:spPr bwMode="auto">
          <a:xfrm>
            <a:off x="2376490" y="3189515"/>
            <a:ext cx="6744116" cy="364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" y="1"/>
            <a:ext cx="7220407" cy="34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45563"/>
            <a:ext cx="7668344" cy="36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5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3363"/>
            <a:ext cx="83058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82" y="158284"/>
            <a:ext cx="4360358" cy="66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4" y="91948"/>
            <a:ext cx="4360358" cy="66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omma에 대한 이미지 검색결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4356" r="13223" b="13471"/>
          <a:stretch/>
        </p:blipFill>
        <p:spPr bwMode="auto">
          <a:xfrm rot="5400000">
            <a:off x="4109085" y="1371635"/>
            <a:ext cx="2024717" cy="1818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82" y="158284"/>
            <a:ext cx="4360358" cy="66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4" y="91948"/>
            <a:ext cx="4360358" cy="668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omma에 대한 이미지 검색결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4356" r="13223" b="13471"/>
          <a:stretch/>
        </p:blipFill>
        <p:spPr bwMode="auto">
          <a:xfrm rot="18759122">
            <a:off x="4554428" y="1864080"/>
            <a:ext cx="2024717" cy="1818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743512" y="62322"/>
            <a:ext cx="5796827" cy="3162659"/>
            <a:chOff x="1907704" y="355869"/>
            <a:chExt cx="4562475" cy="243299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0" b="9363"/>
            <a:stretch/>
          </p:blipFill>
          <p:spPr bwMode="auto">
            <a:xfrm>
              <a:off x="1907704" y="355869"/>
              <a:ext cx="4562475" cy="2432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990177" y="126876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70C0"/>
                  </a:solidFill>
                </a:rPr>
                <a:t>T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59832" y="142116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70C0"/>
                  </a:solidFill>
                </a:rPr>
                <a:t>T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>
              <a:off x="2267743" y="1226141"/>
              <a:ext cx="449961" cy="22728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 flipH="1">
              <a:off x="5503189" y="764704"/>
              <a:ext cx="364955" cy="22728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02145" y="108409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70C0"/>
                  </a:solidFill>
                </a:rPr>
                <a:t>N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47864" y="12261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70C0"/>
                  </a:solidFill>
                </a:rPr>
                <a:t>N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641925" y="3582257"/>
            <a:ext cx="4582376" cy="3087103"/>
            <a:chOff x="4782842" y="3785017"/>
            <a:chExt cx="3702588" cy="273471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9"/>
            <a:stretch/>
          </p:blipFill>
          <p:spPr bwMode="auto">
            <a:xfrm>
              <a:off x="4782842" y="3785017"/>
              <a:ext cx="3702588" cy="273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7236296" y="5229200"/>
              <a:ext cx="336397" cy="43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70C0"/>
                  </a:solidFill>
                </a:rPr>
                <a:t>T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-21474" y="3582257"/>
            <a:ext cx="4582376" cy="3087103"/>
            <a:chOff x="739664" y="3861048"/>
            <a:chExt cx="3702588" cy="273471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29"/>
            <a:stretch/>
          </p:blipFill>
          <p:spPr bwMode="auto">
            <a:xfrm>
              <a:off x="739664" y="3861048"/>
              <a:ext cx="3702588" cy="273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253293" y="5024461"/>
              <a:ext cx="336397" cy="437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70C0"/>
                  </a:solidFill>
                </a:rPr>
                <a:t>T</a:t>
              </a:r>
              <a:endParaRPr lang="ko-KR" altLang="en-US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2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 txBox="1">
            <a:spLocks/>
          </p:cNvSpPr>
          <p:nvPr/>
        </p:nvSpPr>
        <p:spPr>
          <a:xfrm>
            <a:off x="907257" y="299685"/>
            <a:ext cx="650962" cy="3948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T1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979712" y="266986"/>
            <a:ext cx="1107014" cy="3948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3D PD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21037" r="14077" b="12442"/>
          <a:stretch/>
        </p:blipFill>
        <p:spPr bwMode="auto">
          <a:xfrm>
            <a:off x="5364088" y="3437722"/>
            <a:ext cx="3727767" cy="334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24768" r="17898" b="10762"/>
          <a:stretch/>
        </p:blipFill>
        <p:spPr bwMode="auto">
          <a:xfrm>
            <a:off x="2337106" y="1196752"/>
            <a:ext cx="414230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29705" r="14710" b="11624"/>
          <a:stretch/>
        </p:blipFill>
        <p:spPr bwMode="auto">
          <a:xfrm>
            <a:off x="-1" y="1130"/>
            <a:ext cx="3564676" cy="31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344" y="1130"/>
            <a:ext cx="650962" cy="3948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T2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757296" y="1272513"/>
            <a:ext cx="650962" cy="3948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T2F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155751" y="3437722"/>
            <a:ext cx="936104" cy="3948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3DPD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5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15" y="1009377"/>
            <a:ext cx="3217125" cy="443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30" y="971528"/>
            <a:ext cx="3073300" cy="447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344" y="1130"/>
            <a:ext cx="650962" cy="3948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T1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3283607" y="1130"/>
            <a:ext cx="650962" cy="3948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T2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987830" y="1130"/>
            <a:ext cx="936104" cy="394878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T1FCE</a:t>
            </a:r>
            <a:endParaRPr lang="ko-KR" altLang="en-US" sz="1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" y="1225401"/>
            <a:ext cx="2741197" cy="421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화살표 연결선 10"/>
          <p:cNvCxnSpPr/>
          <p:nvPr/>
        </p:nvCxnSpPr>
        <p:spPr>
          <a:xfrm>
            <a:off x="3789769" y="1982884"/>
            <a:ext cx="233937" cy="45457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3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76064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600" dirty="0"/>
              <a:t>Spontaneous </a:t>
            </a:r>
            <a:r>
              <a:rPr lang="en-US" altLang="ko-KR" sz="1600" b="1" dirty="0">
                <a:solidFill>
                  <a:srgbClr val="00B0F0"/>
                </a:solidFill>
              </a:rPr>
              <a:t>osteonecrosis </a:t>
            </a:r>
            <a:r>
              <a:rPr lang="en-US" altLang="ko-KR" sz="1600" dirty="0"/>
              <a:t>of the navicular bone </a:t>
            </a:r>
            <a:r>
              <a:rPr lang="en-US" altLang="ko-KR" sz="1600" b="1" dirty="0"/>
              <a:t>in adults </a:t>
            </a:r>
            <a:r>
              <a:rPr lang="en-US" altLang="ko-KR" sz="1600" dirty="0"/>
              <a:t>: rare</a:t>
            </a:r>
          </a:p>
          <a:p>
            <a:pPr lvl="1">
              <a:lnSpc>
                <a:spcPct val="170000"/>
              </a:lnSpc>
            </a:pPr>
            <a:r>
              <a:rPr lang="en-US" altLang="ko-KR" sz="1600" u="sng" dirty="0"/>
              <a:t>Koehler’s </a:t>
            </a:r>
            <a:r>
              <a:rPr lang="en-US" altLang="ko-KR" sz="1600" u="sng" dirty="0" smtClean="0"/>
              <a:t>disease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(in children)</a:t>
            </a:r>
            <a:r>
              <a:rPr lang="en-US" altLang="ko-KR" sz="1600" dirty="0" smtClean="0">
                <a:sym typeface="Wingdings" panose="05000000000000000000" pitchFamily="2" charset="2"/>
              </a:rPr>
              <a:t> </a:t>
            </a:r>
            <a:r>
              <a:rPr lang="en-US" altLang="ko-KR" sz="1600" dirty="0" smtClean="0"/>
              <a:t>is </a:t>
            </a:r>
            <a:r>
              <a:rPr lang="en-US" altLang="ko-KR" sz="1600" dirty="0"/>
              <a:t>a </a:t>
            </a:r>
            <a:r>
              <a:rPr lang="en-US" altLang="ko-KR" sz="1600" u="sng" dirty="0"/>
              <a:t>distinct</a:t>
            </a:r>
            <a:r>
              <a:rPr lang="en-US" altLang="ko-KR" sz="1600" dirty="0"/>
              <a:t> entity</a:t>
            </a:r>
            <a:endParaRPr lang="en-US" altLang="ko-KR" sz="1400" dirty="0"/>
          </a:p>
          <a:p>
            <a:pPr>
              <a:lnSpc>
                <a:spcPct val="170000"/>
              </a:lnSpc>
            </a:pPr>
            <a:r>
              <a:rPr lang="en-US" altLang="ko-KR" sz="1600" dirty="0" smtClean="0"/>
              <a:t>F&gt;M, Usually </a:t>
            </a:r>
            <a:r>
              <a:rPr lang="en-US" altLang="ko-KR" sz="1600" dirty="0"/>
              <a:t>bilateral</a:t>
            </a:r>
          </a:p>
          <a:p>
            <a:pPr>
              <a:lnSpc>
                <a:spcPct val="170000"/>
              </a:lnSpc>
            </a:pPr>
            <a:r>
              <a:rPr lang="en-US" altLang="ko-KR" sz="1600" dirty="0" smtClean="0">
                <a:solidFill>
                  <a:srgbClr val="0070C0"/>
                </a:solidFill>
              </a:rPr>
              <a:t>damage </a:t>
            </a:r>
            <a:r>
              <a:rPr lang="en-US" altLang="ko-KR" sz="1600" dirty="0">
                <a:solidFill>
                  <a:srgbClr val="0070C0"/>
                </a:solidFill>
              </a:rPr>
              <a:t>to the blood supply </a:t>
            </a:r>
            <a:r>
              <a:rPr lang="en-US" altLang="ko-KR" sz="1600" dirty="0"/>
              <a:t>of the tarsal navicular </a:t>
            </a:r>
            <a:r>
              <a:rPr lang="en-US" altLang="ko-KR" sz="1600" dirty="0" smtClean="0"/>
              <a:t>bone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anose="05000000000000000000" pitchFamily="2" charset="2"/>
              </a:rPr>
              <a:t> </a:t>
            </a:r>
            <a:r>
              <a:rPr lang="en-US" altLang="ko-KR" sz="1600" dirty="0" smtClean="0"/>
              <a:t>abnormal </a:t>
            </a:r>
            <a:r>
              <a:rPr lang="en-US" altLang="ko-KR" sz="1600" dirty="0"/>
              <a:t>ossification </a:t>
            </a:r>
            <a:r>
              <a:rPr lang="en-US" altLang="ko-KR" sz="1600" dirty="0" smtClean="0"/>
              <a:t>or </a:t>
            </a:r>
            <a:r>
              <a:rPr lang="en-US" altLang="ko-KR" sz="1600" dirty="0"/>
              <a:t>osteocyte death in cartilage</a:t>
            </a:r>
          </a:p>
          <a:p>
            <a:pPr>
              <a:lnSpc>
                <a:spcPct val="170000"/>
              </a:lnSpc>
            </a:pPr>
            <a:endParaRPr lang="en-US" altLang="ko-KR" sz="1600" dirty="0" smtClean="0"/>
          </a:p>
          <a:p>
            <a:pPr>
              <a:lnSpc>
                <a:spcPct val="170000"/>
              </a:lnSpc>
            </a:pPr>
            <a:r>
              <a:rPr lang="en-US" altLang="ko-KR" sz="1600" dirty="0" smtClean="0"/>
              <a:t>Imaging </a:t>
            </a:r>
            <a:r>
              <a:rPr lang="en-US" altLang="ko-KR" sz="1600" dirty="0"/>
              <a:t>characteristics of osteonecrosis of the navicular </a:t>
            </a:r>
            <a:r>
              <a:rPr lang="en-US" altLang="ko-KR" sz="1600" dirty="0" smtClean="0"/>
              <a:t>B.</a:t>
            </a:r>
            <a:endParaRPr lang="en-US" altLang="ko-KR" sz="1600" dirty="0"/>
          </a:p>
          <a:p>
            <a:pPr lvl="1">
              <a:lnSpc>
                <a:spcPct val="170000"/>
              </a:lnSpc>
            </a:pPr>
            <a:r>
              <a:rPr lang="en-US" altLang="ko-KR" sz="1800" b="1" dirty="0" smtClean="0">
                <a:solidFill>
                  <a:srgbClr val="0070C0"/>
                </a:solidFill>
              </a:rPr>
              <a:t>Comma shaped </a:t>
            </a:r>
            <a:r>
              <a:rPr lang="en-US" altLang="ko-KR" sz="1800" dirty="0" smtClean="0">
                <a:solidFill>
                  <a:srgbClr val="0070C0"/>
                </a:solidFill>
              </a:rPr>
              <a:t>deformity</a:t>
            </a:r>
          </a:p>
          <a:p>
            <a:pPr lvl="1">
              <a:lnSpc>
                <a:spcPct val="170000"/>
              </a:lnSpc>
            </a:pPr>
            <a:r>
              <a:rPr lang="en-US" altLang="ko-KR" sz="1800" dirty="0" smtClean="0"/>
              <a:t>Lateral </a:t>
            </a:r>
            <a:r>
              <a:rPr lang="en-US" altLang="ko-KR" sz="1800" dirty="0"/>
              <a:t>portion of the bone diminished </a:t>
            </a:r>
            <a:endParaRPr lang="en-US" altLang="ko-KR" sz="1800" dirty="0" smtClean="0"/>
          </a:p>
          <a:p>
            <a:pPr marL="457200" lvl="1" indent="0">
              <a:lnSpc>
                <a:spcPct val="170000"/>
              </a:lnSpc>
              <a:buNone/>
            </a:pPr>
            <a:r>
              <a:rPr lang="en-US" altLang="ko-KR" sz="1800" dirty="0"/>
              <a:t>  </a:t>
            </a:r>
            <a:r>
              <a:rPr lang="en-US" altLang="ko-KR" sz="1800" dirty="0" smtClean="0"/>
              <a:t>   </a:t>
            </a:r>
            <a:r>
              <a:rPr lang="en-US" altLang="ko-KR" sz="1800" dirty="0" smtClean="0">
                <a:sym typeface="Wingdings" panose="05000000000000000000" pitchFamily="2" charset="2"/>
              </a:rPr>
              <a:t> </a:t>
            </a:r>
            <a:r>
              <a:rPr lang="en-US" altLang="ko-KR" sz="1800" dirty="0" smtClean="0">
                <a:solidFill>
                  <a:srgbClr val="0070C0"/>
                </a:solidFill>
              </a:rPr>
              <a:t>Medial </a:t>
            </a:r>
            <a:r>
              <a:rPr lang="en-US" altLang="ko-KR" sz="1800" dirty="0">
                <a:solidFill>
                  <a:srgbClr val="0070C0"/>
                </a:solidFill>
              </a:rPr>
              <a:t>and/or dorsal </a:t>
            </a:r>
            <a:r>
              <a:rPr lang="en-US" altLang="ko-KR" sz="1800" dirty="0" smtClean="0">
                <a:solidFill>
                  <a:srgbClr val="0070C0"/>
                </a:solidFill>
              </a:rPr>
              <a:t>protrusion</a:t>
            </a:r>
            <a:endParaRPr lang="en-US" altLang="ko-KR" sz="1800" dirty="0" smtClean="0"/>
          </a:p>
          <a:p>
            <a:pPr lvl="1">
              <a:lnSpc>
                <a:spcPct val="170000"/>
              </a:lnSpc>
            </a:pPr>
            <a:r>
              <a:rPr lang="en-US" altLang="ko-KR" sz="1800" dirty="0" smtClean="0"/>
              <a:t>Fracture </a:t>
            </a:r>
            <a:r>
              <a:rPr lang="ko-KR" altLang="en-US" sz="1800" dirty="0" smtClean="0"/>
              <a:t>可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Bony fragmentation</a:t>
            </a:r>
            <a:endParaRPr lang="ko-KR" altLang="en-US" sz="1800" dirty="0"/>
          </a:p>
          <a:p>
            <a:endParaRPr lang="ko-KR" altLang="en-US" sz="1100" dirty="0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/>
              <a:t>Mueller-Weiss Syndrome</a:t>
            </a:r>
            <a:endParaRPr lang="ko-KR" alt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" t="36378" r="15522" b="16960"/>
          <a:stretch/>
        </p:blipFill>
        <p:spPr bwMode="auto">
          <a:xfrm>
            <a:off x="6313059" y="4225147"/>
            <a:ext cx="2837916" cy="262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4077072"/>
            <a:ext cx="4968552" cy="223224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30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54 / 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310035"/>
            <a:ext cx="8229600" cy="16869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dirty="0" smtClean="0"/>
              <a:t>Foot pain (midfoot), both.</a:t>
            </a:r>
          </a:p>
          <a:p>
            <a:pPr>
              <a:lnSpc>
                <a:spcPct val="150000"/>
              </a:lnSpc>
            </a:pPr>
            <a:r>
              <a:rPr lang="en-US" altLang="ko-KR" sz="2800" dirty="0" smtClean="0"/>
              <a:t>Aggravation for one year.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31640" y="5373216"/>
            <a:ext cx="3857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srgbClr val="111111"/>
                </a:solidFill>
              </a:rPr>
              <a:t>Courtesy of Jang Ho Suh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dirty="0" smtClean="0">
                <a:solidFill>
                  <a:srgbClr val="111111"/>
                </a:solidFill>
              </a:rPr>
              <a:t>sjangho@hanmail.net</a:t>
            </a:r>
            <a:endParaRPr kumimoji="1" lang="en-US" altLang="ko-KR" sz="2000" dirty="0">
              <a:solidFill>
                <a:srgbClr val="11111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48147" t="15551" r="14792" b="6662"/>
          <a:stretch/>
        </p:blipFill>
        <p:spPr bwMode="auto">
          <a:xfrm>
            <a:off x="5786669" y="1196752"/>
            <a:ext cx="28803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4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89" y="189000"/>
            <a:ext cx="7771622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975" r="19653"/>
          <a:stretch>
            <a:fillRect/>
          </a:stretch>
        </p:blipFill>
        <p:spPr bwMode="auto">
          <a:xfrm>
            <a:off x="7271792" y="1196752"/>
            <a:ext cx="1872208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3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121</Words>
  <Application>Microsoft Office PowerPoint</Application>
  <PresentationFormat>화면 슬라이드 쇼(4:3)</PresentationFormat>
  <Paragraphs>37</Paragraphs>
  <Slides>17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맑은 고딕</vt:lpstr>
      <vt:lpstr>Arial</vt:lpstr>
      <vt:lpstr>Wingdings</vt:lpstr>
      <vt:lpstr>Office 테마</vt:lpstr>
      <vt:lpstr>58/F C.C : Lt. ankle pain   O : 2016 spring V : Spont’ Hx : slip down (about 1 year ago)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Mueller-Weiss Syndrome</vt:lpstr>
      <vt:lpstr>54 / F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CUH</dc:creator>
  <cp:lastModifiedBy>서 경진</cp:lastModifiedBy>
  <cp:revision>38</cp:revision>
  <dcterms:created xsi:type="dcterms:W3CDTF">2015-12-30T01:52:26Z</dcterms:created>
  <dcterms:modified xsi:type="dcterms:W3CDTF">2021-03-04T01:50:18Z</dcterms:modified>
</cp:coreProperties>
</file>