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60" r:id="rId6"/>
    <p:sldId id="263" r:id="rId7"/>
    <p:sldId id="265" r:id="rId8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o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5:40:24.338" idx="1">
    <p:pos x="3478" y="253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en-US" dirty="0"/>
              <a:t>OCAD CASE</a:t>
            </a:r>
            <a:endParaRPr lang="pt-B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r>
              <a:rPr lang="pt-BR" altLang="en-US"/>
              <a:t>FEMALE, 58 Years old</a:t>
            </a:r>
            <a:endParaRPr lang="pt-BR" altLang="en-US"/>
          </a:p>
          <a:p>
            <a:r>
              <a:rPr lang="pt-BR" altLang="en-US"/>
              <a:t>Pain in right leg</a:t>
            </a:r>
            <a:endParaRPr lang="pt-BR" altLang="en-US"/>
          </a:p>
          <a:p>
            <a:r>
              <a:rPr lang="pt-BR" altLang="en-US"/>
              <a:t>Breast cancer in 2016</a:t>
            </a:r>
            <a:endParaRPr lang="pt-BR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3104515" y="5249545"/>
            <a:ext cx="5492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Cláudio Régis Silveira, MD</a:t>
            </a:r>
            <a:endParaRPr lang="pt-BR" altLang="en-US"/>
          </a:p>
          <a:p>
            <a:r>
              <a:rPr lang="pt-BR" altLang="en-US"/>
              <a:t>Matheus Cavalcante, MD</a:t>
            </a:r>
            <a:endParaRPr lang="pt-BR" altLang="en-US"/>
          </a:p>
          <a:p>
            <a:r>
              <a:rPr lang="pt-BR" altLang="en-US"/>
              <a:t>São Carlos Hospital, Fortaleza, CE, Brazil</a:t>
            </a:r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x-ray</a:t>
            </a:r>
            <a:endParaRPr lang="pt-BR" altLang="en-US"/>
          </a:p>
        </p:txBody>
      </p:sp>
      <p:pic>
        <p:nvPicPr>
          <p:cNvPr id="3" name="Picture 2" descr="20210112_1208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283960" y="2162810"/>
            <a:ext cx="5331460" cy="2999740"/>
          </a:xfrm>
          <a:prstGeom prst="rect">
            <a:avLst/>
          </a:prstGeom>
        </p:spPr>
      </p:pic>
      <p:pic>
        <p:nvPicPr>
          <p:cNvPr id="8" name="Picture 7" descr="20210112_144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40" y="996315"/>
            <a:ext cx="1880870" cy="5332095"/>
          </a:xfrm>
          <a:prstGeom prst="rect">
            <a:avLst/>
          </a:prstGeom>
        </p:spPr>
      </p:pic>
      <p:pic>
        <p:nvPicPr>
          <p:cNvPr id="9" name="Picture 8" descr="20210112_120827"/>
          <p:cNvPicPr>
            <a:picLocks noChangeAspect="1"/>
          </p:cNvPicPr>
          <p:nvPr/>
        </p:nvPicPr>
        <p:blipFill>
          <a:blip r:embed="rId3"/>
          <a:srcRect l="5089" t="4537" r="-3728" b="24038"/>
          <a:stretch>
            <a:fillRect/>
          </a:stretch>
        </p:blipFill>
        <p:spPr>
          <a:xfrm rot="5400000">
            <a:off x="1202690" y="2668270"/>
            <a:ext cx="5507990" cy="215138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8816975" y="3691890"/>
            <a:ext cx="412750" cy="9010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7632700" y="6395720"/>
            <a:ext cx="2449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xray reported as normal</a:t>
            </a:r>
            <a:endParaRPr lang="pt-B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" y="115570"/>
            <a:ext cx="10515600" cy="1325563"/>
          </a:xfrm>
        </p:spPr>
        <p:txBody>
          <a:bodyPr/>
          <a:p>
            <a:r>
              <a:rPr lang="pt-BR" altLang="en-US"/>
              <a:t>MRI</a:t>
            </a:r>
            <a:endParaRPr lang="pt-BR" altLang="en-US"/>
          </a:p>
        </p:txBody>
      </p:sp>
      <p:sp>
        <p:nvSpPr>
          <p:cNvPr id="11" name="Text Box 10"/>
          <p:cNvSpPr txBox="1"/>
          <p:nvPr/>
        </p:nvSpPr>
        <p:spPr>
          <a:xfrm>
            <a:off x="215265" y="1217295"/>
            <a:ext cx="821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</a:t>
            </a:r>
            <a:endParaRPr lang="pt-BR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5685790" y="1322705"/>
            <a:ext cx="821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STIR</a:t>
            </a:r>
            <a:endParaRPr lang="pt-BR" altLang="en-US"/>
          </a:p>
        </p:txBody>
      </p:sp>
      <p:pic>
        <p:nvPicPr>
          <p:cNvPr id="3" name="Picture 2" descr="IMG-0001-00001"/>
          <p:cNvPicPr>
            <a:picLocks noChangeAspect="1"/>
          </p:cNvPicPr>
          <p:nvPr/>
        </p:nvPicPr>
        <p:blipFill>
          <a:blip r:embed="rId1"/>
          <a:srcRect l="17481" t="39873" r="57039" b="38311"/>
          <a:stretch>
            <a:fillRect/>
          </a:stretch>
        </p:blipFill>
        <p:spPr>
          <a:xfrm>
            <a:off x="215265" y="1691005"/>
            <a:ext cx="2243455" cy="1892935"/>
          </a:xfrm>
          <a:prstGeom prst="rect">
            <a:avLst/>
          </a:prstGeom>
        </p:spPr>
      </p:pic>
      <p:pic>
        <p:nvPicPr>
          <p:cNvPr id="7" name="Picture 6" descr="IMG-0002-00001"/>
          <p:cNvPicPr>
            <a:picLocks noChangeAspect="1"/>
          </p:cNvPicPr>
          <p:nvPr/>
        </p:nvPicPr>
        <p:blipFill>
          <a:blip r:embed="rId2"/>
          <a:srcRect l="19021" t="39938" r="57719" b="39729"/>
          <a:stretch>
            <a:fillRect/>
          </a:stretch>
        </p:blipFill>
        <p:spPr>
          <a:xfrm>
            <a:off x="6085840" y="1773555"/>
            <a:ext cx="2165985" cy="1893570"/>
          </a:xfrm>
          <a:prstGeom prst="rect">
            <a:avLst/>
          </a:prstGeom>
        </p:spPr>
      </p:pic>
      <p:pic>
        <p:nvPicPr>
          <p:cNvPr id="13" name="Picture 12" descr="IMG-0004-00001"/>
          <p:cNvPicPr>
            <a:picLocks noChangeAspect="1"/>
          </p:cNvPicPr>
          <p:nvPr/>
        </p:nvPicPr>
        <p:blipFill>
          <a:blip r:embed="rId3"/>
          <a:srcRect l="14349" r="50748"/>
          <a:stretch>
            <a:fillRect/>
          </a:stretch>
        </p:blipFill>
        <p:spPr>
          <a:xfrm>
            <a:off x="2566035" y="962025"/>
            <a:ext cx="1591945" cy="4561840"/>
          </a:xfrm>
          <a:prstGeom prst="rect">
            <a:avLst/>
          </a:prstGeom>
        </p:spPr>
      </p:pic>
      <p:pic>
        <p:nvPicPr>
          <p:cNvPr id="14" name="Picture 13" descr="IMG-0005-00001"/>
          <p:cNvPicPr>
            <a:picLocks noChangeAspect="1"/>
          </p:cNvPicPr>
          <p:nvPr/>
        </p:nvPicPr>
        <p:blipFill>
          <a:blip r:embed="rId4"/>
          <a:srcRect l="17096" r="58529" b="8229"/>
          <a:stretch>
            <a:fillRect/>
          </a:stretch>
        </p:blipFill>
        <p:spPr>
          <a:xfrm>
            <a:off x="4158615" y="962025"/>
            <a:ext cx="1202690" cy="4530090"/>
          </a:xfrm>
          <a:prstGeom prst="rect">
            <a:avLst/>
          </a:prstGeom>
        </p:spPr>
      </p:pic>
      <p:pic>
        <p:nvPicPr>
          <p:cNvPr id="15" name="Picture 14" descr="IMG-0006-00001"/>
          <p:cNvPicPr>
            <a:picLocks noChangeAspect="1"/>
          </p:cNvPicPr>
          <p:nvPr/>
        </p:nvPicPr>
        <p:blipFill>
          <a:blip r:embed="rId5"/>
          <a:srcRect l="27833" r="32345" b="15750"/>
          <a:stretch>
            <a:fillRect/>
          </a:stretch>
        </p:blipFill>
        <p:spPr>
          <a:xfrm>
            <a:off x="8098155" y="1085850"/>
            <a:ext cx="2124075" cy="4493895"/>
          </a:xfrm>
          <a:prstGeom prst="rect">
            <a:avLst/>
          </a:prstGeom>
        </p:spPr>
      </p:pic>
      <p:pic>
        <p:nvPicPr>
          <p:cNvPr id="16" name="Picture 15" descr="IMG-0007-00001"/>
          <p:cNvPicPr>
            <a:picLocks noChangeAspect="1"/>
          </p:cNvPicPr>
          <p:nvPr/>
        </p:nvPicPr>
        <p:blipFill>
          <a:blip r:embed="rId6"/>
          <a:srcRect l="25881" r="31976"/>
          <a:stretch>
            <a:fillRect/>
          </a:stretch>
        </p:blipFill>
        <p:spPr>
          <a:xfrm>
            <a:off x="9980930" y="1102995"/>
            <a:ext cx="1885950" cy="4476750"/>
          </a:xfrm>
          <a:prstGeom prst="rect">
            <a:avLst/>
          </a:prstGeom>
        </p:spPr>
      </p:pic>
      <p:pic>
        <p:nvPicPr>
          <p:cNvPr id="17" name="Picture 16" descr="IMG-0025-00001"/>
          <p:cNvPicPr>
            <a:picLocks noChangeAspect="1"/>
          </p:cNvPicPr>
          <p:nvPr/>
        </p:nvPicPr>
        <p:blipFill>
          <a:blip r:embed="rId7"/>
          <a:srcRect l="16901" r="49531"/>
          <a:stretch>
            <a:fillRect/>
          </a:stretch>
        </p:blipFill>
        <p:spPr>
          <a:xfrm>
            <a:off x="4158615" y="971550"/>
            <a:ext cx="1526540" cy="454914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5050155" y="4075430"/>
            <a:ext cx="556260" cy="1572260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4255135" y="5599430"/>
            <a:ext cx="4904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cutaneous marker very close to bone lesion</a:t>
            </a:r>
            <a:endParaRPr lang="pt-B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45" y="85725"/>
            <a:ext cx="4304665" cy="993775"/>
          </a:xfrm>
        </p:spPr>
        <p:txBody>
          <a:bodyPr>
            <a:normAutofit/>
          </a:bodyPr>
          <a:p>
            <a:r>
              <a:rPr lang="pt-BR" altLang="en-US"/>
              <a:t>MRI - T1 gad</a:t>
            </a:r>
            <a:endParaRPr lang="pt-BR" altLang="en-US"/>
          </a:p>
        </p:txBody>
      </p:sp>
      <p:pic>
        <p:nvPicPr>
          <p:cNvPr id="3" name="Picture 2" descr="IMG-0008-00001"/>
          <p:cNvPicPr>
            <a:picLocks noChangeAspect="1"/>
          </p:cNvPicPr>
          <p:nvPr/>
        </p:nvPicPr>
        <p:blipFill>
          <a:blip r:embed="rId1"/>
          <a:srcRect l="19133" t="42023" r="56880" b="40061"/>
          <a:stretch>
            <a:fillRect/>
          </a:stretch>
        </p:blipFill>
        <p:spPr>
          <a:xfrm>
            <a:off x="288290" y="1339215"/>
            <a:ext cx="2509520" cy="1875155"/>
          </a:xfrm>
          <a:prstGeom prst="rect">
            <a:avLst/>
          </a:prstGeom>
        </p:spPr>
      </p:pic>
      <p:pic>
        <p:nvPicPr>
          <p:cNvPr id="8" name="Picture 7" descr="IMG-0009-00001"/>
          <p:cNvPicPr>
            <a:picLocks noChangeAspect="1"/>
          </p:cNvPicPr>
          <p:nvPr/>
        </p:nvPicPr>
        <p:blipFill>
          <a:blip r:embed="rId2"/>
          <a:srcRect l="17986" t="40396" r="57706" b="37529"/>
          <a:stretch>
            <a:fillRect/>
          </a:stretch>
        </p:blipFill>
        <p:spPr>
          <a:xfrm>
            <a:off x="2948940" y="1339215"/>
            <a:ext cx="2426970" cy="2057400"/>
          </a:xfrm>
          <a:prstGeom prst="rect">
            <a:avLst/>
          </a:prstGeom>
        </p:spPr>
      </p:pic>
      <p:pic>
        <p:nvPicPr>
          <p:cNvPr id="9" name="Picture 8" descr="IMG-0010-00001"/>
          <p:cNvPicPr>
            <a:picLocks noChangeAspect="1"/>
          </p:cNvPicPr>
          <p:nvPr/>
        </p:nvPicPr>
        <p:blipFill>
          <a:blip r:embed="rId3"/>
          <a:srcRect l="18984" t="41441" r="56250" b="36641"/>
          <a:stretch>
            <a:fillRect/>
          </a:stretch>
        </p:blipFill>
        <p:spPr>
          <a:xfrm>
            <a:off x="288290" y="3423920"/>
            <a:ext cx="2405380" cy="2129155"/>
          </a:xfrm>
          <a:prstGeom prst="rect">
            <a:avLst/>
          </a:prstGeom>
        </p:spPr>
      </p:pic>
      <p:pic>
        <p:nvPicPr>
          <p:cNvPr id="10" name="Picture 9" descr="IMG-0011-00001"/>
          <p:cNvPicPr>
            <a:picLocks noChangeAspect="1"/>
          </p:cNvPicPr>
          <p:nvPr/>
        </p:nvPicPr>
        <p:blipFill>
          <a:blip r:embed="rId4"/>
          <a:srcRect l="17682" t="41059" r="57031" b="38628"/>
          <a:stretch>
            <a:fillRect/>
          </a:stretch>
        </p:blipFill>
        <p:spPr>
          <a:xfrm>
            <a:off x="2797810" y="3423285"/>
            <a:ext cx="2651125" cy="2129790"/>
          </a:xfrm>
          <a:prstGeom prst="rect">
            <a:avLst/>
          </a:prstGeom>
        </p:spPr>
      </p:pic>
      <p:pic>
        <p:nvPicPr>
          <p:cNvPr id="11" name="Picture 10" descr="IMG-0012-00001"/>
          <p:cNvPicPr>
            <a:picLocks noChangeAspect="1"/>
          </p:cNvPicPr>
          <p:nvPr/>
        </p:nvPicPr>
        <p:blipFill>
          <a:blip r:embed="rId5"/>
          <a:srcRect l="16901" t="9049" r="49531" b="16120"/>
          <a:stretch>
            <a:fillRect/>
          </a:stretch>
        </p:blipFill>
        <p:spPr>
          <a:xfrm>
            <a:off x="5972810" y="882015"/>
            <a:ext cx="2094865" cy="4671060"/>
          </a:xfrm>
          <a:prstGeom prst="rect">
            <a:avLst/>
          </a:prstGeom>
        </p:spPr>
      </p:pic>
      <p:pic>
        <p:nvPicPr>
          <p:cNvPr id="12" name="Picture 11" descr="IMG-0013-00001"/>
          <p:cNvPicPr>
            <a:picLocks noChangeAspect="1"/>
          </p:cNvPicPr>
          <p:nvPr/>
        </p:nvPicPr>
        <p:blipFill>
          <a:blip r:embed="rId6"/>
          <a:srcRect l="17292" t="5885" r="51862" b="15299"/>
          <a:stretch>
            <a:fillRect/>
          </a:stretch>
        </p:blipFill>
        <p:spPr>
          <a:xfrm>
            <a:off x="8577580" y="882015"/>
            <a:ext cx="1827530" cy="4671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" y="3249295"/>
            <a:ext cx="4621530" cy="1325880"/>
          </a:xfrm>
        </p:spPr>
        <p:txBody>
          <a:bodyPr/>
          <a:p>
            <a:r>
              <a:rPr lang="pt-BR" altLang="en-US"/>
              <a:t>CT pre contrast</a:t>
            </a:r>
            <a:endParaRPr lang="pt-BR" altLang="en-US"/>
          </a:p>
        </p:txBody>
      </p:sp>
      <p:pic>
        <p:nvPicPr>
          <p:cNvPr id="4" name="Picture 3" descr="IMG-0014-00001"/>
          <p:cNvPicPr>
            <a:picLocks noChangeAspect="1"/>
          </p:cNvPicPr>
          <p:nvPr/>
        </p:nvPicPr>
        <p:blipFill>
          <a:blip r:embed="rId1"/>
          <a:srcRect l="22578" t="40495" r="31823" b="18633"/>
          <a:stretch>
            <a:fillRect/>
          </a:stretch>
        </p:blipFill>
        <p:spPr>
          <a:xfrm>
            <a:off x="1992630" y="193675"/>
            <a:ext cx="2223770" cy="1993265"/>
          </a:xfrm>
          <a:prstGeom prst="rect">
            <a:avLst/>
          </a:prstGeom>
        </p:spPr>
      </p:pic>
      <p:pic>
        <p:nvPicPr>
          <p:cNvPr id="5" name="Picture 4" descr="IMG-0015-00001"/>
          <p:cNvPicPr>
            <a:picLocks noChangeAspect="1"/>
          </p:cNvPicPr>
          <p:nvPr/>
        </p:nvPicPr>
        <p:blipFill>
          <a:blip r:embed="rId2"/>
          <a:srcRect l="23971" t="40104" r="32604" b="19023"/>
          <a:stretch>
            <a:fillRect/>
          </a:stretch>
        </p:blipFill>
        <p:spPr>
          <a:xfrm>
            <a:off x="4216400" y="193675"/>
            <a:ext cx="2117725" cy="1993265"/>
          </a:xfrm>
          <a:prstGeom prst="rect">
            <a:avLst/>
          </a:prstGeom>
        </p:spPr>
      </p:pic>
      <p:pic>
        <p:nvPicPr>
          <p:cNvPr id="6" name="Picture 5" descr="IMG-0016-00001"/>
          <p:cNvPicPr>
            <a:picLocks noChangeAspect="1"/>
          </p:cNvPicPr>
          <p:nvPr/>
        </p:nvPicPr>
        <p:blipFill>
          <a:blip r:embed="rId3"/>
          <a:srcRect l="23372" t="39896" r="32214" b="17253"/>
          <a:stretch>
            <a:fillRect/>
          </a:stretch>
        </p:blipFill>
        <p:spPr>
          <a:xfrm>
            <a:off x="6334125" y="193675"/>
            <a:ext cx="2065655" cy="1993265"/>
          </a:xfrm>
          <a:prstGeom prst="rect">
            <a:avLst/>
          </a:prstGeom>
        </p:spPr>
      </p:pic>
      <p:pic>
        <p:nvPicPr>
          <p:cNvPr id="7" name="Picture 6" descr="IMG-0017-00001"/>
          <p:cNvPicPr>
            <a:picLocks noChangeAspect="1"/>
          </p:cNvPicPr>
          <p:nvPr/>
        </p:nvPicPr>
        <p:blipFill>
          <a:blip r:embed="rId4"/>
          <a:srcRect l="22982" t="39674" r="32018" b="17669"/>
          <a:stretch>
            <a:fillRect/>
          </a:stretch>
        </p:blipFill>
        <p:spPr>
          <a:xfrm>
            <a:off x="8399780" y="193675"/>
            <a:ext cx="2102485" cy="1993265"/>
          </a:xfrm>
          <a:prstGeom prst="rect">
            <a:avLst/>
          </a:prstGeom>
        </p:spPr>
      </p:pic>
      <p:pic>
        <p:nvPicPr>
          <p:cNvPr id="8" name="Picture 7" descr="IMG-0018-00001"/>
          <p:cNvPicPr>
            <a:picLocks noChangeAspect="1"/>
          </p:cNvPicPr>
          <p:nvPr/>
        </p:nvPicPr>
        <p:blipFill>
          <a:blip r:embed="rId5"/>
          <a:srcRect l="32617" r="30651"/>
          <a:stretch>
            <a:fillRect/>
          </a:stretch>
        </p:blipFill>
        <p:spPr>
          <a:xfrm>
            <a:off x="3988435" y="2370455"/>
            <a:ext cx="1607820" cy="4377690"/>
          </a:xfrm>
          <a:prstGeom prst="rect">
            <a:avLst/>
          </a:prstGeom>
        </p:spPr>
      </p:pic>
      <p:pic>
        <p:nvPicPr>
          <p:cNvPr id="9" name="Picture 8" descr="IMG-0019-00001"/>
          <p:cNvPicPr>
            <a:picLocks noChangeAspect="1"/>
          </p:cNvPicPr>
          <p:nvPr/>
        </p:nvPicPr>
        <p:blipFill>
          <a:blip r:embed="rId6"/>
          <a:srcRect l="34792" r="32630"/>
          <a:stretch>
            <a:fillRect/>
          </a:stretch>
        </p:blipFill>
        <p:spPr>
          <a:xfrm>
            <a:off x="5683885" y="2370455"/>
            <a:ext cx="1425575" cy="4377055"/>
          </a:xfrm>
          <a:prstGeom prst="rect">
            <a:avLst/>
          </a:prstGeom>
        </p:spPr>
      </p:pic>
      <p:pic>
        <p:nvPicPr>
          <p:cNvPr id="10" name="Picture 9" descr="3D_MPR_-_WANDA_GOMES_DE_OLIVEIRA_MURTA‎_(58y)_-_11_01_2021_08_49_27_-_CORONAL_0002"/>
          <p:cNvPicPr>
            <a:picLocks noChangeAspect="1"/>
          </p:cNvPicPr>
          <p:nvPr/>
        </p:nvPicPr>
        <p:blipFill>
          <a:blip r:embed="rId7"/>
          <a:srcRect l="10696" r="8331"/>
          <a:stretch>
            <a:fillRect/>
          </a:stretch>
        </p:blipFill>
        <p:spPr>
          <a:xfrm>
            <a:off x="9479280" y="3249295"/>
            <a:ext cx="1956435" cy="2466975"/>
          </a:xfrm>
          <a:prstGeom prst="rect">
            <a:avLst/>
          </a:prstGeom>
        </p:spPr>
      </p:pic>
      <p:pic>
        <p:nvPicPr>
          <p:cNvPr id="11" name="Picture 10" descr="3D_MPR_-_WANDA_GOMES_DE_OLIVEIRA_MURTA‎_(58y)_-_11_01_2021_08_49_27_-_CORONAL_0003"/>
          <p:cNvPicPr>
            <a:picLocks noChangeAspect="1"/>
          </p:cNvPicPr>
          <p:nvPr/>
        </p:nvPicPr>
        <p:blipFill>
          <a:blip r:embed="rId8"/>
          <a:srcRect l="35431" r="24944"/>
          <a:stretch>
            <a:fillRect/>
          </a:stretch>
        </p:blipFill>
        <p:spPr>
          <a:xfrm>
            <a:off x="7320280" y="2744470"/>
            <a:ext cx="2159000" cy="340042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9372600" y="6144895"/>
            <a:ext cx="805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MIP</a:t>
            </a:r>
            <a:endParaRPr lang="pt-B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123825" y="374015"/>
            <a:ext cx="462153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/>
              <a:t>CT post contrast</a:t>
            </a:r>
            <a:endParaRPr lang="pt-BR" altLang="en-US"/>
          </a:p>
        </p:txBody>
      </p:sp>
      <p:pic>
        <p:nvPicPr>
          <p:cNvPr id="5" name="Picture 4" descr="IMG-0020-00001"/>
          <p:cNvPicPr>
            <a:picLocks noChangeAspect="1"/>
          </p:cNvPicPr>
          <p:nvPr/>
        </p:nvPicPr>
        <p:blipFill>
          <a:blip r:embed="rId1"/>
          <a:srcRect l="23568" t="39115" r="30833" b="18815"/>
          <a:stretch>
            <a:fillRect/>
          </a:stretch>
        </p:blipFill>
        <p:spPr>
          <a:xfrm>
            <a:off x="343535" y="1544955"/>
            <a:ext cx="2223770" cy="2051685"/>
          </a:xfrm>
          <a:prstGeom prst="rect">
            <a:avLst/>
          </a:prstGeom>
        </p:spPr>
      </p:pic>
      <p:pic>
        <p:nvPicPr>
          <p:cNvPr id="6" name="Picture 5" descr="IMG-0021-00001"/>
          <p:cNvPicPr>
            <a:picLocks noChangeAspect="1"/>
          </p:cNvPicPr>
          <p:nvPr/>
        </p:nvPicPr>
        <p:blipFill>
          <a:blip r:embed="rId2"/>
          <a:srcRect l="22995" t="40065" r="32201" b="18659"/>
          <a:stretch>
            <a:fillRect/>
          </a:stretch>
        </p:blipFill>
        <p:spPr>
          <a:xfrm>
            <a:off x="2720975" y="1583690"/>
            <a:ext cx="2185035" cy="2012950"/>
          </a:xfrm>
          <a:prstGeom prst="rect">
            <a:avLst/>
          </a:prstGeom>
        </p:spPr>
      </p:pic>
      <p:pic>
        <p:nvPicPr>
          <p:cNvPr id="8" name="Picture 7" descr="IMG-0023-00001"/>
          <p:cNvPicPr>
            <a:picLocks noChangeAspect="1"/>
          </p:cNvPicPr>
          <p:nvPr/>
        </p:nvPicPr>
        <p:blipFill>
          <a:blip r:embed="rId3"/>
          <a:srcRect l="23177" t="39570" r="32214" b="18568"/>
          <a:stretch>
            <a:fillRect/>
          </a:stretch>
        </p:blipFill>
        <p:spPr>
          <a:xfrm>
            <a:off x="367665" y="3714115"/>
            <a:ext cx="2175510" cy="2041525"/>
          </a:xfrm>
          <a:prstGeom prst="rect">
            <a:avLst/>
          </a:prstGeom>
        </p:spPr>
      </p:pic>
      <p:pic>
        <p:nvPicPr>
          <p:cNvPr id="9" name="Picture 8" descr="IMG-0024-00001"/>
          <p:cNvPicPr>
            <a:picLocks noChangeAspect="1"/>
          </p:cNvPicPr>
          <p:nvPr/>
        </p:nvPicPr>
        <p:blipFill>
          <a:blip r:embed="rId4"/>
          <a:srcRect l="21628" t="38529" r="32773" b="19219"/>
          <a:stretch>
            <a:fillRect/>
          </a:stretch>
        </p:blipFill>
        <p:spPr>
          <a:xfrm>
            <a:off x="2740025" y="3714115"/>
            <a:ext cx="2223770" cy="2060575"/>
          </a:xfrm>
          <a:prstGeom prst="rect">
            <a:avLst/>
          </a:prstGeom>
        </p:spPr>
      </p:pic>
      <p:pic>
        <p:nvPicPr>
          <p:cNvPr id="10" name="Picture 9" descr="3D_MPR_-_WANDA_GOMES_DE_OLIVEIRA_MURTA‎_(58y)_-_11_01_2021_08_52_23_-_STD_FINOS_0000"/>
          <p:cNvPicPr>
            <a:picLocks noChangeAspect="1"/>
          </p:cNvPicPr>
          <p:nvPr/>
        </p:nvPicPr>
        <p:blipFill>
          <a:blip r:embed="rId5"/>
          <a:srcRect l="40250" r="19076"/>
          <a:stretch>
            <a:fillRect/>
          </a:stretch>
        </p:blipFill>
        <p:spPr>
          <a:xfrm>
            <a:off x="5068570" y="1938020"/>
            <a:ext cx="2817495" cy="3536315"/>
          </a:xfrm>
          <a:prstGeom prst="rect">
            <a:avLst/>
          </a:prstGeom>
        </p:spPr>
      </p:pic>
      <p:pic>
        <p:nvPicPr>
          <p:cNvPr id="11" name="Picture 10" descr="3D_MPR_-_WANDA_GOMES_DE_OLIVEIRA_MURTA‎_(58y)_-_11_01_2021_08_52_23_-_STD_FINOS_0002"/>
          <p:cNvPicPr>
            <a:picLocks noChangeAspect="1"/>
          </p:cNvPicPr>
          <p:nvPr/>
        </p:nvPicPr>
        <p:blipFill>
          <a:blip r:embed="rId6"/>
          <a:srcRect l="28826" r="28618"/>
          <a:stretch>
            <a:fillRect/>
          </a:stretch>
        </p:blipFill>
        <p:spPr>
          <a:xfrm>
            <a:off x="8041640" y="548640"/>
            <a:ext cx="2515870" cy="6037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Coments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5" y="169100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pt-BR" altLang="en-US"/>
              <a:t>- Pacient has previous MRI from 07/06/2019 that shows stability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- At that time she also had a gastrocnemius strain, so bone lesion was incidental?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- Now, more than a year later, she remains with pain (cutaneous marker close do bone lesion)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- DWI / ADC not available.</a:t>
            </a:r>
            <a:endParaRPr lang="pt-BR" altLang="en-US"/>
          </a:p>
          <a:p>
            <a:pPr marL="0" indent="0">
              <a:buNone/>
            </a:pPr>
            <a:endParaRPr lang="pt-B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Hypothesis?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/>
              <a:t>Low grade vascular lesion?</a:t>
            </a:r>
            <a:endParaRPr lang="pt-BR" altLang="en-US"/>
          </a:p>
          <a:p>
            <a:r>
              <a:rPr lang="pt-BR" altLang="en-US"/>
              <a:t>Bone Hemangioma?</a:t>
            </a:r>
            <a:endParaRPr lang="pt-BR" altLang="en-US"/>
          </a:p>
          <a:p>
            <a:r>
              <a:rPr lang="pt-BR" altLang="en-US"/>
              <a:t>Touch or Do not touch lesion?</a:t>
            </a:r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Presentation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OCAD CASE</vt:lpstr>
      <vt:lpstr>x-ray</vt:lpstr>
      <vt:lpstr>MRI</vt:lpstr>
      <vt:lpstr>MRI - T1 gad</vt:lpstr>
      <vt:lpstr>PowerPoint 演示文稿</vt:lpstr>
      <vt:lpstr>CT pre contrast</vt:lpstr>
      <vt:lpstr>Hypotheses?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OCAD CASE</dc:title>
  <dc:creator/>
  <cp:lastModifiedBy>Medicos</cp:lastModifiedBy>
  <cp:revision>2</cp:revision>
  <dcterms:created xsi:type="dcterms:W3CDTF">2020-11-17T21:05:00Z</dcterms:created>
  <dcterms:modified xsi:type="dcterms:W3CDTF">2021-01-12T18:52:21Z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