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0" r:id="rId2"/>
    <p:sldId id="281" r:id="rId3"/>
    <p:sldId id="297" r:id="rId4"/>
    <p:sldId id="291" r:id="rId5"/>
    <p:sldId id="294" r:id="rId6"/>
    <p:sldId id="295" r:id="rId7"/>
    <p:sldId id="296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897" autoAdjust="0"/>
  </p:normalViewPr>
  <p:slideViewPr>
    <p:cSldViewPr showGuides="1">
      <p:cViewPr varScale="1">
        <p:scale>
          <a:sx n="39" d="100"/>
          <a:sy n="39" d="100"/>
        </p:scale>
        <p:origin x="4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27787-8BF8-4EAF-81A0-B5B866EB2E4D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A834F-A9EC-43A9-81EF-5D531B9CC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3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A834F-A9EC-43A9-81EF-5D531B9CC96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02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88C-6F56-4A73-874E-A528B0D70BB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3E1D-5BCF-403D-8EF2-D2B309A8B380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BAF-8266-45AB-B3F6-85D079161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13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3E1D-5BCF-403D-8EF2-D2B309A8B380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BAF-8266-45AB-B3F6-85D079161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3E1D-5BCF-403D-8EF2-D2B309A8B380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BAF-8266-45AB-B3F6-85D079161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68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3E1D-5BCF-403D-8EF2-D2B309A8B380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BAF-8266-45AB-B3F6-85D079161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0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3E1D-5BCF-403D-8EF2-D2B309A8B380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BAF-8266-45AB-B3F6-85D079161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1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3E1D-5BCF-403D-8EF2-D2B309A8B380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BAF-8266-45AB-B3F6-85D079161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321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3E1D-5BCF-403D-8EF2-D2B309A8B380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BAF-8266-45AB-B3F6-85D079161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3E1D-5BCF-403D-8EF2-D2B309A8B380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BAF-8266-45AB-B3F6-85D079161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68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3E1D-5BCF-403D-8EF2-D2B309A8B380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BAF-8266-45AB-B3F6-85D079161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7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3E1D-5BCF-403D-8EF2-D2B309A8B380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BAF-8266-45AB-B3F6-85D079161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24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3E1D-5BCF-403D-8EF2-D2B309A8B380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BAF-8266-45AB-B3F6-85D079161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88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43E1D-5BCF-403D-8EF2-D2B309A8B380}" type="datetimeFigureOut">
              <a:rPr lang="ko-KR" altLang="en-US" smtClean="0"/>
              <a:t>2020-10-21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76BAF-8266-45AB-B3F6-85D079161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94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20332" y="1688626"/>
            <a:ext cx="7920387" cy="5169374"/>
            <a:chOff x="990598" y="1081387"/>
            <a:chExt cx="6883401" cy="46858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7" t="28864" r="26554" b="22997"/>
            <a:stretch/>
          </p:blipFill>
          <p:spPr bwMode="auto">
            <a:xfrm>
              <a:off x="990598" y="1081387"/>
              <a:ext cx="2294467" cy="234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6" t="29989" r="26476" b="21874"/>
            <a:stretch/>
          </p:blipFill>
          <p:spPr bwMode="auto">
            <a:xfrm>
              <a:off x="3285065" y="1081388"/>
              <a:ext cx="2294467" cy="234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0" t="29688" r="26042" b="22569"/>
            <a:stretch/>
          </p:blipFill>
          <p:spPr bwMode="auto">
            <a:xfrm>
              <a:off x="990598" y="3438873"/>
              <a:ext cx="2294467" cy="232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0" t="30121" r="26042" b="22136"/>
            <a:stretch/>
          </p:blipFill>
          <p:spPr bwMode="auto">
            <a:xfrm>
              <a:off x="3285065" y="3429000"/>
              <a:ext cx="2294467" cy="2328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0" t="29944" r="26042" b="22314"/>
            <a:stretch/>
          </p:blipFill>
          <p:spPr bwMode="auto">
            <a:xfrm>
              <a:off x="5579532" y="3429000"/>
              <a:ext cx="2294467" cy="232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9" t="41221" r="10114" b="5426"/>
          <a:stretch/>
        </p:blipFill>
        <p:spPr bwMode="auto">
          <a:xfrm>
            <a:off x="6481234" y="1052736"/>
            <a:ext cx="2640129" cy="334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683568" y="481236"/>
            <a:ext cx="569897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smtClean="0"/>
              <a:t>70/F</a:t>
            </a:r>
            <a:br>
              <a:rPr lang="en-US" altLang="ko-KR" sz="2400" smtClean="0"/>
            </a:br>
            <a:r>
              <a:rPr lang="en-US" altLang="ko-KR" sz="2400" smtClean="0"/>
              <a:t>Hard swelling of lower leg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938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22632" r="3902" b="23773"/>
          <a:stretch/>
        </p:blipFill>
        <p:spPr bwMode="auto">
          <a:xfrm>
            <a:off x="159519" y="4001647"/>
            <a:ext cx="6075367" cy="282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24962" r="5007" b="20136"/>
          <a:stretch/>
        </p:blipFill>
        <p:spPr bwMode="auto">
          <a:xfrm>
            <a:off x="159520" y="1052736"/>
            <a:ext cx="607536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1" t="6097" r="9193" b="9747"/>
          <a:stretch/>
        </p:blipFill>
        <p:spPr bwMode="auto">
          <a:xfrm>
            <a:off x="6262287" y="2636912"/>
            <a:ext cx="2818121" cy="243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732240" y="5517232"/>
            <a:ext cx="1683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111111"/>
                </a:solidFill>
                <a:cs typeface="Arial" charset="0"/>
              </a:rPr>
              <a:t>Courtesy of </a:t>
            </a:r>
          </a:p>
          <a:p>
            <a:r>
              <a:rPr lang="en-US" altLang="ko-KR" dirty="0" err="1" smtClean="0">
                <a:solidFill>
                  <a:srgbClr val="111111"/>
                </a:solidFill>
                <a:cs typeface="Arial" charset="0"/>
              </a:rPr>
              <a:t>JaeHyuk</a:t>
            </a:r>
            <a:r>
              <a:rPr lang="en-US" altLang="ko-KR" dirty="0" smtClean="0">
                <a:solidFill>
                  <a:srgbClr val="111111"/>
                </a:solidFill>
                <a:cs typeface="Arial" charset="0"/>
              </a:rPr>
              <a:t> Rhee</a:t>
            </a:r>
          </a:p>
          <a:p>
            <a:r>
              <a:rPr lang="en-US" altLang="ko-KR" dirty="0" smtClean="0">
                <a:solidFill>
                  <a:srgbClr val="111111"/>
                </a:solidFill>
                <a:cs typeface="Arial" charset="0"/>
              </a:rPr>
              <a:t>yijh@knu.ac.kr</a:t>
            </a:r>
            <a:endParaRPr lang="en-US" altLang="ko-KR" dirty="0">
              <a:solidFill>
                <a:srgbClr val="11111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2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Radiologic impression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- chronic compartment </a:t>
            </a:r>
          </a:p>
          <a:p>
            <a:pPr marL="0" indent="0">
              <a:buNone/>
            </a:pPr>
            <a:r>
              <a:rPr lang="en-US" altLang="ko-KR"/>
              <a:t> </a:t>
            </a:r>
            <a:r>
              <a:rPr lang="en-US" altLang="ko-KR" smtClean="0"/>
              <a:t>  (focal </a:t>
            </a:r>
            <a:r>
              <a:rPr lang="en-US" altLang="ko-KR" dirty="0" smtClean="0"/>
              <a:t>tissue thickening/fibrosis related to </a:t>
            </a:r>
            <a:r>
              <a:rPr lang="en-US" altLang="ko-KR" smtClean="0"/>
              <a:t>overuse injury)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- sarcoidosis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smtClean="0"/>
              <a:t>Histologic impression by incisional biopsy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- fibrosis</a:t>
            </a:r>
          </a:p>
        </p:txBody>
      </p:sp>
    </p:spTree>
    <p:extLst>
      <p:ext uri="{BB962C8B-B14F-4D97-AF65-F5344CB8AC3E}">
        <p14:creationId xmlns:p14="http://schemas.microsoft.com/office/powerpoint/2010/main" val="183258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3059" y="1988840"/>
            <a:ext cx="6866079" cy="4624989"/>
            <a:chOff x="0" y="20247"/>
            <a:chExt cx="9557933" cy="663356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9" t="21761" r="17375" b="10227"/>
            <a:stretch/>
          </p:blipFill>
          <p:spPr bwMode="auto">
            <a:xfrm>
              <a:off x="6365276" y="20247"/>
              <a:ext cx="3192657" cy="3316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8" t="21934" r="17886" b="10055"/>
            <a:stretch/>
          </p:blipFill>
          <p:spPr bwMode="auto">
            <a:xfrm>
              <a:off x="3194822" y="20247"/>
              <a:ext cx="3192657" cy="3316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7" t="21761" r="17267" b="10227"/>
            <a:stretch/>
          </p:blipFill>
          <p:spPr bwMode="auto">
            <a:xfrm>
              <a:off x="0" y="20247"/>
              <a:ext cx="3192657" cy="3316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33" t="22034" r="13299" b="24146"/>
            <a:stretch/>
          </p:blipFill>
          <p:spPr bwMode="auto">
            <a:xfrm>
              <a:off x="6402794" y="3312904"/>
              <a:ext cx="2345669" cy="329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9" t="21761" r="17375" b="10227"/>
            <a:stretch/>
          </p:blipFill>
          <p:spPr bwMode="auto">
            <a:xfrm>
              <a:off x="17481" y="3337027"/>
              <a:ext cx="3192657" cy="3316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6" t="21796" r="17798" b="10193"/>
            <a:stretch/>
          </p:blipFill>
          <p:spPr bwMode="auto">
            <a:xfrm>
              <a:off x="3210138" y="3337027"/>
              <a:ext cx="3192657" cy="331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내용 개체 틀 3"/>
          <p:cNvSpPr txBox="1">
            <a:spLocks/>
          </p:cNvSpPr>
          <p:nvPr/>
        </p:nvSpPr>
        <p:spPr>
          <a:xfrm>
            <a:off x="323528" y="407113"/>
            <a:ext cx="7848872" cy="10376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 smtClean="0"/>
              <a:t>One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year later </a:t>
            </a:r>
          </a:p>
          <a:p>
            <a:pPr marL="0" indent="0">
              <a:buNone/>
            </a:pPr>
            <a:r>
              <a:rPr lang="en-US" altLang="ko-KR" sz="2400" dirty="0" smtClean="0"/>
              <a:t>Palpable mass just proximal to the previous lesion</a:t>
            </a:r>
            <a:endParaRPr lang="ko-KR" altLang="en-US" sz="2400" dirty="0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6444209" y="4941168"/>
            <a:ext cx="2699792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dirty="0" smtClean="0"/>
              <a:t>Path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b="1" dirty="0" smtClean="0"/>
              <a:t>Myxofibrosarcoma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1530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174968" y="1735639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2011-06-08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2267744" y="2104971"/>
            <a:ext cx="6769629" cy="4727994"/>
            <a:chOff x="0" y="3143248"/>
            <a:chExt cx="5214942" cy="37147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l="18104" t="25714" r="19827"/>
            <a:stretch>
              <a:fillRect/>
            </a:stretch>
          </p:blipFill>
          <p:spPr bwMode="auto">
            <a:xfrm>
              <a:off x="0" y="3143248"/>
              <a:ext cx="1714512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 l="18104" t="25714" r="19827"/>
            <a:stretch>
              <a:fillRect/>
            </a:stretch>
          </p:blipFill>
          <p:spPr bwMode="auto">
            <a:xfrm>
              <a:off x="1714480" y="3143248"/>
              <a:ext cx="1714512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/>
            <a:srcRect l="18000" t="17143" r="20286" b="8571"/>
            <a:stretch>
              <a:fillRect/>
            </a:stretch>
          </p:blipFill>
          <p:spPr bwMode="auto">
            <a:xfrm>
              <a:off x="0" y="5000612"/>
              <a:ext cx="1714512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/>
            <a:srcRect l="18000" t="17143" r="20286" b="8571"/>
            <a:stretch>
              <a:fillRect/>
            </a:stretch>
          </p:blipFill>
          <p:spPr bwMode="auto">
            <a:xfrm>
              <a:off x="1714480" y="5000612"/>
              <a:ext cx="1714512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/>
            <a:srcRect l="12813" t="25714" r="16874"/>
            <a:stretch>
              <a:fillRect/>
            </a:stretch>
          </p:blipFill>
          <p:spPr bwMode="auto">
            <a:xfrm>
              <a:off x="3428992" y="3143248"/>
              <a:ext cx="1785950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/>
            <a:srcRect l="12813" t="25715" r="16874"/>
            <a:stretch>
              <a:fillRect/>
            </a:stretch>
          </p:blipFill>
          <p:spPr bwMode="auto">
            <a:xfrm>
              <a:off x="3428992" y="5000636"/>
              <a:ext cx="1785950" cy="18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제목 5"/>
          <p:cNvSpPr txBox="1">
            <a:spLocks/>
          </p:cNvSpPr>
          <p:nvPr/>
        </p:nvSpPr>
        <p:spPr>
          <a:xfrm>
            <a:off x="807773" y="20943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 smtClean="0"/>
              <a:t>64/F</a:t>
            </a:r>
            <a:br>
              <a:rPr lang="en-US" altLang="ko-KR" sz="2800" dirty="0" smtClean="0"/>
            </a:br>
            <a:r>
              <a:rPr lang="en-US" altLang="ko-KR" sz="2800" dirty="0" smtClean="0"/>
              <a:t>Pain and swelling of lower leg</a:t>
            </a:r>
            <a:br>
              <a:rPr lang="en-US" altLang="ko-KR" sz="2800" dirty="0" smtClean="0"/>
            </a:br>
            <a:r>
              <a:rPr lang="en-US" altLang="ko-KR" sz="2800" dirty="0" smtClean="0"/>
              <a:t>      - Aggravation after local injection</a:t>
            </a:r>
            <a:br>
              <a:rPr lang="en-US" altLang="ko-KR" sz="2800" dirty="0" smtClean="0"/>
            </a:b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277421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28596" y="357166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2011-10-20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714348" y="928670"/>
            <a:ext cx="7643834" cy="5357826"/>
            <a:chOff x="4000496" y="3429000"/>
            <a:chExt cx="5143504" cy="3429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 l="29688" t="31152" r="35156" b="33691"/>
            <a:stretch>
              <a:fillRect/>
            </a:stretch>
          </p:blipFill>
          <p:spPr bwMode="auto">
            <a:xfrm>
              <a:off x="4000496" y="3429000"/>
              <a:ext cx="1714512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 l="29688" t="31152" r="35156" b="33691"/>
            <a:stretch>
              <a:fillRect/>
            </a:stretch>
          </p:blipFill>
          <p:spPr bwMode="auto">
            <a:xfrm>
              <a:off x="5715008" y="3429000"/>
              <a:ext cx="1714512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/>
            <a:srcRect l="29688" t="29688" r="35156" b="33691"/>
            <a:stretch>
              <a:fillRect/>
            </a:stretch>
          </p:blipFill>
          <p:spPr bwMode="auto">
            <a:xfrm>
              <a:off x="4000496" y="5072074"/>
              <a:ext cx="1714512" cy="1785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/>
            <a:srcRect l="29688" t="31152" r="35156" b="32226"/>
            <a:stretch>
              <a:fillRect/>
            </a:stretch>
          </p:blipFill>
          <p:spPr bwMode="auto">
            <a:xfrm>
              <a:off x="5715008" y="5072050"/>
              <a:ext cx="1714512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/>
            <a:srcRect l="29688" t="31152" r="35156" b="33691"/>
            <a:stretch>
              <a:fillRect/>
            </a:stretch>
          </p:blipFill>
          <p:spPr bwMode="auto">
            <a:xfrm>
              <a:off x="7429488" y="3429000"/>
              <a:ext cx="1714512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/>
            <a:srcRect l="29688" t="31152" r="35156" b="33691"/>
            <a:stretch>
              <a:fillRect/>
            </a:stretch>
          </p:blipFill>
          <p:spPr bwMode="auto">
            <a:xfrm>
              <a:off x="7429488" y="5143488"/>
              <a:ext cx="1714512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6208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28596" y="357166"/>
            <a:ext cx="1091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2011-11-23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357158" y="785794"/>
            <a:ext cx="8429684" cy="4929222"/>
            <a:chOff x="-428660" y="1142984"/>
            <a:chExt cx="9572660" cy="571501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 l="17969" t="25293" r="16113" b="16113"/>
            <a:stretch>
              <a:fillRect/>
            </a:stretch>
          </p:blipFill>
          <p:spPr bwMode="auto">
            <a:xfrm>
              <a:off x="-428660" y="1142984"/>
              <a:ext cx="321471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/>
            <a:srcRect l="17969" t="29297" r="16113" b="12109"/>
            <a:stretch>
              <a:fillRect/>
            </a:stretch>
          </p:blipFill>
          <p:spPr bwMode="auto">
            <a:xfrm>
              <a:off x="2714612" y="1142984"/>
              <a:ext cx="321471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/>
            <a:srcRect l="17969" t="25293" r="16113" b="16113"/>
            <a:stretch>
              <a:fillRect/>
            </a:stretch>
          </p:blipFill>
          <p:spPr bwMode="auto">
            <a:xfrm>
              <a:off x="-428660" y="4000480"/>
              <a:ext cx="321471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/>
            <a:srcRect l="17969" t="25293" r="16113" b="16113"/>
            <a:stretch>
              <a:fillRect/>
            </a:stretch>
          </p:blipFill>
          <p:spPr bwMode="auto">
            <a:xfrm>
              <a:off x="2714612" y="4000480"/>
              <a:ext cx="321471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/>
            <a:srcRect l="17969" t="25293" r="16113" b="16113"/>
            <a:stretch>
              <a:fillRect/>
            </a:stretch>
          </p:blipFill>
          <p:spPr bwMode="auto">
            <a:xfrm>
              <a:off x="5929290" y="1142984"/>
              <a:ext cx="321471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/>
            <a:srcRect l="17969" t="25293" r="16113" b="16113"/>
            <a:stretch>
              <a:fillRect/>
            </a:stretch>
          </p:blipFill>
          <p:spPr bwMode="auto">
            <a:xfrm>
              <a:off x="5929290" y="4000480"/>
              <a:ext cx="321471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내용 개체 틀 2"/>
          <p:cNvSpPr txBox="1">
            <a:spLocks/>
          </p:cNvSpPr>
          <p:nvPr/>
        </p:nvSpPr>
        <p:spPr>
          <a:xfrm>
            <a:off x="6440394" y="5949280"/>
            <a:ext cx="2699792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dirty="0" smtClean="0"/>
              <a:t>Path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b="1" dirty="0" smtClean="0"/>
              <a:t>Myxofibrosarcoma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7233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54</Words>
  <Application>Microsoft Office PowerPoint</Application>
  <PresentationFormat>화면 슬라이드 쇼(4:3)</PresentationFormat>
  <Paragraphs>23</Paragraphs>
  <Slides>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05 07 영남골영회</dc:title>
  <dc:creator>YJH</dc:creator>
  <cp:lastModifiedBy>서 경진</cp:lastModifiedBy>
  <cp:revision>106</cp:revision>
  <dcterms:created xsi:type="dcterms:W3CDTF">2014-04-30T06:01:47Z</dcterms:created>
  <dcterms:modified xsi:type="dcterms:W3CDTF">2020-10-20T23:36:44Z</dcterms:modified>
</cp:coreProperties>
</file>