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84" r:id="rId3"/>
    <p:sldId id="291" r:id="rId4"/>
    <p:sldId id="258" r:id="rId5"/>
    <p:sldId id="305" r:id="rId6"/>
    <p:sldId id="306" r:id="rId7"/>
    <p:sldId id="307" r:id="rId8"/>
    <p:sldId id="301" r:id="rId9"/>
    <p:sldId id="308" r:id="rId10"/>
    <p:sldId id="309" r:id="rId11"/>
    <p:sldId id="310" r:id="rId12"/>
    <p:sldId id="311" r:id="rId13"/>
    <p:sldId id="312" r:id="rId14"/>
    <p:sldId id="314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70" autoAdjust="0"/>
  </p:normalViewPr>
  <p:slideViewPr>
    <p:cSldViewPr>
      <p:cViewPr varScale="1">
        <p:scale>
          <a:sx n="51" d="100"/>
          <a:sy n="51" d="100"/>
        </p:scale>
        <p:origin x="60" y="1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FBBAF-79AF-4CEB-85B5-792326D604B0}" type="datetimeFigureOut">
              <a:rPr lang="ko-KR" altLang="en-US" smtClean="0"/>
              <a:t>2020-10-28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CC320-689F-49C0-83BB-34370A406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5373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1C38-6B36-4ACE-807A-799832AF3E6A}" type="datetimeFigureOut">
              <a:rPr lang="ko-KR" altLang="en-US" smtClean="0"/>
              <a:t>2020-10-28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8243-E66B-4483-9CA3-A317725E53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269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1C38-6B36-4ACE-807A-799832AF3E6A}" type="datetimeFigureOut">
              <a:rPr lang="ko-KR" altLang="en-US" smtClean="0"/>
              <a:t>2020-10-28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8243-E66B-4483-9CA3-A317725E53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579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1C38-6B36-4ACE-807A-799832AF3E6A}" type="datetimeFigureOut">
              <a:rPr lang="ko-KR" altLang="en-US" smtClean="0"/>
              <a:t>2020-10-28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8243-E66B-4483-9CA3-A317725E53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651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1C38-6B36-4ACE-807A-799832AF3E6A}" type="datetimeFigureOut">
              <a:rPr lang="ko-KR" altLang="en-US" smtClean="0"/>
              <a:t>2020-10-28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8243-E66B-4483-9CA3-A317725E53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424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1C38-6B36-4ACE-807A-799832AF3E6A}" type="datetimeFigureOut">
              <a:rPr lang="ko-KR" altLang="en-US" smtClean="0"/>
              <a:t>2020-10-28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8243-E66B-4483-9CA3-A317725E53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9579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1C38-6B36-4ACE-807A-799832AF3E6A}" type="datetimeFigureOut">
              <a:rPr lang="ko-KR" altLang="en-US" smtClean="0"/>
              <a:t>2020-10-28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8243-E66B-4483-9CA3-A317725E53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064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1C38-6B36-4ACE-807A-799832AF3E6A}" type="datetimeFigureOut">
              <a:rPr lang="ko-KR" altLang="en-US" smtClean="0"/>
              <a:t>2020-10-28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8243-E66B-4483-9CA3-A317725E53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25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1C38-6B36-4ACE-807A-799832AF3E6A}" type="datetimeFigureOut">
              <a:rPr lang="ko-KR" altLang="en-US" smtClean="0"/>
              <a:t>2020-10-28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8243-E66B-4483-9CA3-A317725E53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20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1C38-6B36-4ACE-807A-799832AF3E6A}" type="datetimeFigureOut">
              <a:rPr lang="ko-KR" altLang="en-US" smtClean="0"/>
              <a:t>2020-10-28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8243-E66B-4483-9CA3-A317725E53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528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1C38-6B36-4ACE-807A-799832AF3E6A}" type="datetimeFigureOut">
              <a:rPr lang="ko-KR" altLang="en-US" smtClean="0"/>
              <a:t>2020-10-28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8243-E66B-4483-9CA3-A317725E53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1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1C38-6B36-4ACE-807A-799832AF3E6A}" type="datetimeFigureOut">
              <a:rPr lang="ko-KR" altLang="en-US" smtClean="0"/>
              <a:t>2020-10-28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8243-E66B-4483-9CA3-A317725E53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25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91C38-6B36-4ACE-807A-799832AF3E6A}" type="datetimeFigureOut">
              <a:rPr lang="ko-KR" altLang="en-US" smtClean="0"/>
              <a:t>2020-10-28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68243-E66B-4483-9CA3-A317725E53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766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바탕 화면\양산부산대학교병원 삽화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0492" y="1"/>
            <a:ext cx="1253540" cy="857232"/>
          </a:xfrm>
          <a:prstGeom prst="rect">
            <a:avLst/>
          </a:prstGeom>
          <a:noFill/>
        </p:spPr>
      </p:pic>
      <p:pic>
        <p:nvPicPr>
          <p:cNvPr id="1026" name="Picture 2" descr="C:\Users\HP001\Desktop\김민주\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" r="3233"/>
          <a:stretch/>
        </p:blipFill>
        <p:spPr bwMode="auto">
          <a:xfrm>
            <a:off x="988120" y="1984107"/>
            <a:ext cx="280467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001\Desktop\김민주\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" r="19323"/>
          <a:stretch/>
        </p:blipFill>
        <p:spPr bwMode="auto">
          <a:xfrm>
            <a:off x="3923928" y="1984107"/>
            <a:ext cx="2439916" cy="367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내용 개체 틀 2"/>
          <p:cNvSpPr txBox="1">
            <a:spLocks/>
          </p:cNvSpPr>
          <p:nvPr/>
        </p:nvSpPr>
        <p:spPr>
          <a:xfrm>
            <a:off x="683568" y="260648"/>
            <a:ext cx="6084168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sz="2400" dirty="0" smtClean="0"/>
              <a:t>43/F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sz="2400" dirty="0" smtClean="0"/>
              <a:t>Sudden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Left lower leg sudden</a:t>
            </a:r>
            <a:endParaRPr lang="ko-KR" altLang="en-US" sz="2400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5641447" y="5801797"/>
            <a:ext cx="2875815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sz="1800" dirty="0" smtClean="0"/>
              <a:t>Courtesy of</a:t>
            </a:r>
            <a:br>
              <a:rPr lang="en-US" altLang="ko-KR" sz="1800" dirty="0" smtClean="0"/>
            </a:br>
            <a:r>
              <a:rPr lang="en-US" altLang="ko-KR" sz="1800" dirty="0" err="1" smtClean="0"/>
              <a:t>HeeSuk</a:t>
            </a:r>
            <a:r>
              <a:rPr lang="en-US" altLang="ko-KR" sz="1800" dirty="0" smtClean="0"/>
              <a:t> Chung</a:t>
            </a:r>
          </a:p>
          <a:p>
            <a:pPr marL="0" indent="0">
              <a:buNone/>
            </a:pPr>
            <a:r>
              <a:rPr lang="en-US" altLang="ko-KR" sz="1800" dirty="0">
                <a:solidFill>
                  <a:srgbClr val="111111"/>
                </a:solidFill>
              </a:rPr>
              <a:t>mediknight@hanmail.net</a:t>
            </a:r>
            <a:endParaRPr lang="ko-KR" altLang="en-US" sz="1800" dirty="0"/>
          </a:p>
        </p:txBody>
      </p:sp>
      <p:pic>
        <p:nvPicPr>
          <p:cNvPr id="9" name="Picture 6" descr="C:\Users\HP001\Desktop\김민주\n000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9" t="22321" r="24425" b="13027"/>
          <a:stretch/>
        </p:blipFill>
        <p:spPr bwMode="auto">
          <a:xfrm>
            <a:off x="6519166" y="1988840"/>
            <a:ext cx="2022438" cy="361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8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altLang="ko-KR" dirty="0"/>
              <a:t>Syphilitic myelitis</a:t>
            </a: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en-US" altLang="ko-KR" sz="2000" dirty="0" err="1"/>
              <a:t>Eur</a:t>
            </a:r>
            <a:r>
              <a:rPr lang="en-US" altLang="ko-KR" sz="2000" dirty="0"/>
              <a:t> </a:t>
            </a:r>
            <a:r>
              <a:rPr lang="en-US" altLang="ko-KR" sz="2000" dirty="0" err="1"/>
              <a:t>Radiol</a:t>
            </a:r>
            <a:r>
              <a:rPr lang="en-US" altLang="ko-KR" sz="2000" dirty="0"/>
              <a:t> (2002) 12:2973–2976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400600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MR image</a:t>
            </a:r>
          </a:p>
          <a:p>
            <a:pPr marL="0" indent="0">
              <a:buNone/>
            </a:pPr>
            <a:r>
              <a:rPr lang="en-US" altLang="ko-KR" sz="2000" dirty="0" smtClean="0"/>
              <a:t>    ▶ T2-weighted images</a:t>
            </a:r>
          </a:p>
          <a:p>
            <a:pPr marL="0" indent="0">
              <a:buNone/>
            </a:pPr>
            <a:r>
              <a:rPr lang="en-US" altLang="ko-KR" sz="2000" dirty="0" smtClean="0"/>
              <a:t>       ☞ diffuse </a:t>
            </a:r>
            <a:r>
              <a:rPr lang="en-US" altLang="ko-KR" sz="2000" dirty="0"/>
              <a:t>high-signal lesions involving the whole </a:t>
            </a:r>
            <a:r>
              <a:rPr lang="en-US" altLang="ko-KR" sz="2000" dirty="0" smtClean="0"/>
              <a:t>spinal cord</a:t>
            </a:r>
          </a:p>
          <a:p>
            <a:pPr marL="0" indent="0">
              <a:buNone/>
            </a:pPr>
            <a:r>
              <a:rPr lang="en-US" altLang="ko-KR" sz="2000" dirty="0"/>
              <a:t>    </a:t>
            </a:r>
            <a:r>
              <a:rPr lang="en-US" altLang="ko-KR" sz="2000" dirty="0" smtClean="0"/>
              <a:t>▶ </a:t>
            </a:r>
            <a:r>
              <a:rPr lang="en-US" altLang="ko-KR" sz="2000" dirty="0"/>
              <a:t>gadolinium-enhanced </a:t>
            </a:r>
            <a:r>
              <a:rPr lang="en-US" altLang="ko-KR" sz="2000" dirty="0" smtClean="0"/>
              <a:t>images</a:t>
            </a:r>
          </a:p>
          <a:p>
            <a:pPr marL="0" indent="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   ☞ focal nodular enhancement </a:t>
            </a:r>
          </a:p>
          <a:p>
            <a:pPr marL="0" indent="0">
              <a:buNone/>
            </a:pPr>
            <a:endParaRPr lang="en-US" altLang="ko-KR" sz="2000" dirty="0"/>
          </a:p>
          <a:p>
            <a:r>
              <a:rPr lang="en-US" altLang="ko-KR" sz="2000" dirty="0" smtClean="0"/>
              <a:t>Diagnosis </a:t>
            </a:r>
          </a:p>
          <a:p>
            <a:pPr marL="0" indent="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☞ </a:t>
            </a:r>
            <a:r>
              <a:rPr lang="en-US" altLang="ko-KR" sz="2000" dirty="0" err="1"/>
              <a:t>antitreponemal</a:t>
            </a:r>
            <a:r>
              <a:rPr lang="en-US" altLang="ko-KR" sz="2000" dirty="0"/>
              <a:t> antibody test such </a:t>
            </a:r>
            <a:r>
              <a:rPr lang="en-US" altLang="ko-KR" sz="2000" dirty="0" smtClean="0"/>
              <a:t>as VDRL</a:t>
            </a:r>
            <a:r>
              <a:rPr lang="en-US" altLang="ko-KR" sz="2000" dirty="0"/>
              <a:t>, FTA, or </a:t>
            </a:r>
            <a:r>
              <a:rPr lang="en-US" altLang="ko-KR" sz="2000" dirty="0" smtClean="0"/>
              <a:t>TPH ⇒ positive</a:t>
            </a:r>
          </a:p>
          <a:p>
            <a:pPr marL="0" indent="0">
              <a:buNone/>
            </a:pPr>
            <a:endParaRPr lang="en-US" altLang="ko-KR" sz="2000" dirty="0" smtClean="0"/>
          </a:p>
          <a:p>
            <a:r>
              <a:rPr lang="en-US" altLang="ko-KR" sz="2000" dirty="0" smtClean="0"/>
              <a:t>Differential diagnosis</a:t>
            </a:r>
          </a:p>
          <a:p>
            <a:pPr marL="0" indent="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☞ </a:t>
            </a:r>
            <a:r>
              <a:rPr lang="en-US" altLang="ko-KR" sz="2000" dirty="0"/>
              <a:t>idiopathic transverse </a:t>
            </a:r>
            <a:r>
              <a:rPr lang="en-US" altLang="ko-KR" sz="2000" dirty="0" smtClean="0"/>
              <a:t>myelitis, spinal cord infarction, ADEM, tumor, </a:t>
            </a:r>
          </a:p>
          <a:p>
            <a:pPr marL="0" indent="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   </a:t>
            </a:r>
            <a:r>
              <a:rPr lang="en-US" altLang="ko-KR" sz="2000" dirty="0" err="1" smtClean="0"/>
              <a:t>sarcoidosis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 smtClean="0"/>
              <a:t>  </a:t>
            </a:r>
          </a:p>
          <a:p>
            <a:pPr marL="0" indent="0">
              <a:buNone/>
            </a:pPr>
            <a:r>
              <a:rPr lang="en-US" altLang="ko-KR" sz="2000" dirty="0" smtClean="0"/>
              <a:t>◈ </a:t>
            </a:r>
            <a:r>
              <a:rPr lang="en-US" altLang="ko-KR" sz="2400" dirty="0">
                <a:solidFill>
                  <a:srgbClr val="FF0000"/>
                </a:solidFill>
              </a:rPr>
              <a:t>C</a:t>
            </a:r>
            <a:r>
              <a:rPr lang="en-US" altLang="ko-KR" sz="2400" dirty="0" smtClean="0">
                <a:solidFill>
                  <a:srgbClr val="FF0000"/>
                </a:solidFill>
              </a:rPr>
              <a:t>linical </a:t>
            </a:r>
            <a:r>
              <a:rPr lang="en-US" altLang="ko-KR" sz="2400" dirty="0">
                <a:solidFill>
                  <a:srgbClr val="FF0000"/>
                </a:solidFill>
              </a:rPr>
              <a:t>and </a:t>
            </a:r>
            <a:r>
              <a:rPr lang="en-US" altLang="ko-KR" sz="2400" dirty="0" smtClean="0">
                <a:solidFill>
                  <a:srgbClr val="FF0000"/>
                </a:solidFill>
              </a:rPr>
              <a:t>imaging findings </a:t>
            </a:r>
            <a:r>
              <a:rPr lang="en-US" altLang="ko-KR" sz="2400" dirty="0">
                <a:solidFill>
                  <a:srgbClr val="FF0000"/>
                </a:solidFill>
              </a:rPr>
              <a:t>are non-specific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altLang="ko-KR" dirty="0"/>
              <a:t>Syphilitic myelitis</a:t>
            </a: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en-US" altLang="ko-KR" sz="2000" dirty="0" err="1"/>
              <a:t>Eur</a:t>
            </a:r>
            <a:r>
              <a:rPr lang="en-US" altLang="ko-KR" sz="2000" dirty="0"/>
              <a:t> </a:t>
            </a:r>
            <a:r>
              <a:rPr lang="en-US" altLang="ko-KR" sz="2000" dirty="0" err="1"/>
              <a:t>Radiol</a:t>
            </a:r>
            <a:r>
              <a:rPr lang="en-US" altLang="ko-KR" sz="2000" dirty="0"/>
              <a:t> (2002) 12:2973–2976</a:t>
            </a:r>
            <a:endParaRPr lang="ko-KR" alt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3" r="14095"/>
          <a:stretch/>
        </p:blipFill>
        <p:spPr bwMode="auto">
          <a:xfrm>
            <a:off x="503606" y="1398646"/>
            <a:ext cx="2700242" cy="5166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8" r="25112"/>
          <a:stretch/>
        </p:blipFill>
        <p:spPr bwMode="auto">
          <a:xfrm>
            <a:off x="3809351" y="1419213"/>
            <a:ext cx="2058793" cy="514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9" r="16583"/>
          <a:stretch/>
        </p:blipFill>
        <p:spPr bwMode="auto">
          <a:xfrm>
            <a:off x="6394439" y="1419213"/>
            <a:ext cx="2138001" cy="514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73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altLang="ko-KR" dirty="0"/>
              <a:t>Syphilitic myelitis</a:t>
            </a: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en-US" altLang="ko-KR" sz="2000" dirty="0" err="1"/>
              <a:t>Neurol</a:t>
            </a:r>
            <a:r>
              <a:rPr lang="en-US" altLang="ko-KR" sz="2000" dirty="0"/>
              <a:t> India. 2014 Jan-Feb;62(1):89-91</a:t>
            </a:r>
            <a:endParaRPr lang="ko-KR" altLang="en-US" sz="2000" dirty="0"/>
          </a:p>
        </p:txBody>
      </p:sp>
      <p:pic>
        <p:nvPicPr>
          <p:cNvPr id="2050" name="Picture 2" descr="http://www.neurologyindia.com/articles/2014/62/1/images/ni_2014_62_1_89_128347_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72816"/>
            <a:ext cx="851924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5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altLang="ko-KR" dirty="0"/>
              <a:t>Syphilitic myelitis</a:t>
            </a: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en-US" altLang="ko-KR" sz="2000" dirty="0"/>
              <a:t>http://radiologykey.com/syphilitic-myelitis/</a:t>
            </a:r>
            <a:endParaRPr lang="ko-KR" altLang="en-US" sz="2000" dirty="0"/>
          </a:p>
        </p:txBody>
      </p:sp>
      <p:pic>
        <p:nvPicPr>
          <p:cNvPr id="3074" name="Picture 2" descr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4" r="19862"/>
          <a:stretch/>
        </p:blipFill>
        <p:spPr bwMode="auto">
          <a:xfrm>
            <a:off x="1259632" y="1268759"/>
            <a:ext cx="3240360" cy="527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0" r="21512"/>
          <a:stretch/>
        </p:blipFill>
        <p:spPr bwMode="auto">
          <a:xfrm>
            <a:off x="4964242" y="1255501"/>
            <a:ext cx="2776110" cy="528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55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altLang="ko-KR" dirty="0"/>
              <a:t>Syphilitic myelitis</a:t>
            </a: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en-US" altLang="ko-KR" sz="2000" dirty="0"/>
              <a:t>http://radiologykey.com/syphilitic-myelitis/</a:t>
            </a:r>
            <a:endParaRPr lang="ko-KR" altLang="en-US" sz="2000" dirty="0"/>
          </a:p>
        </p:txBody>
      </p:sp>
      <p:pic>
        <p:nvPicPr>
          <p:cNvPr id="4098" name="Picture 2" descr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3" r="24308"/>
          <a:stretch/>
        </p:blipFill>
        <p:spPr bwMode="auto">
          <a:xfrm>
            <a:off x="1763687" y="1268760"/>
            <a:ext cx="2530719" cy="537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r="22978"/>
          <a:stretch/>
        </p:blipFill>
        <p:spPr bwMode="auto">
          <a:xfrm>
            <a:off x="5148064" y="1268760"/>
            <a:ext cx="2409245" cy="537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86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바탕 화면\양산부산대학교병원 삽화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0492" y="1"/>
            <a:ext cx="1253540" cy="8572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6381328"/>
            <a:ext cx="7920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T2WI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91880" y="6381328"/>
            <a:ext cx="7200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T1WI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80312" y="6381328"/>
            <a:ext cx="1152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T1WI C+   </a:t>
            </a:r>
            <a:endParaRPr lang="ko-KR" altLang="en-US" dirty="0"/>
          </a:p>
        </p:txBody>
      </p:sp>
      <p:pic>
        <p:nvPicPr>
          <p:cNvPr id="2050" name="Picture 2" descr="C:\Users\HP001\Desktop\김민주\a00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1" r="19584"/>
          <a:stretch/>
        </p:blipFill>
        <p:spPr bwMode="auto">
          <a:xfrm>
            <a:off x="107504" y="692696"/>
            <a:ext cx="2366683" cy="565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P001\Desktop\김민주\b000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9" r="19751"/>
          <a:stretch/>
        </p:blipFill>
        <p:spPr bwMode="auto">
          <a:xfrm>
            <a:off x="2555776" y="719173"/>
            <a:ext cx="2474259" cy="559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HP001\Desktop\김민주\as003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5" r="20422"/>
          <a:stretch/>
        </p:blipFill>
        <p:spPr bwMode="auto">
          <a:xfrm>
            <a:off x="5108277" y="716469"/>
            <a:ext cx="1656184" cy="561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HP001\Desktop\김민주\n000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9" r="24425"/>
          <a:stretch/>
        </p:blipFill>
        <p:spPr bwMode="auto">
          <a:xfrm>
            <a:off x="6943981" y="722926"/>
            <a:ext cx="2022438" cy="559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724128" y="6381328"/>
            <a:ext cx="648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DWI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633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바탕 화면\양산부산대학교병원 삽화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0492" y="1"/>
            <a:ext cx="1253540" cy="8572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39952" y="6309320"/>
            <a:ext cx="7920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T2WI</a:t>
            </a:r>
            <a:endParaRPr lang="ko-KR" altLang="en-US" dirty="0"/>
          </a:p>
        </p:txBody>
      </p:sp>
      <p:pic>
        <p:nvPicPr>
          <p:cNvPr id="10" name="Picture 2" descr="C:\Users\HP001\Desktop\김민주\a00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1" r="19584"/>
          <a:stretch/>
        </p:blipFill>
        <p:spPr bwMode="auto">
          <a:xfrm>
            <a:off x="5940152" y="732656"/>
            <a:ext cx="2366683" cy="565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HP001\Desktop\김민주\a00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75" y="1700808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직선 연결선 10"/>
          <p:cNvCxnSpPr/>
          <p:nvPr/>
        </p:nvCxnSpPr>
        <p:spPr>
          <a:xfrm flipV="1">
            <a:off x="5940152" y="2924944"/>
            <a:ext cx="2366683" cy="28803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74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바탕 화면\양산부산대학교병원 삽화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0492" y="1"/>
            <a:ext cx="1253540" cy="85723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139952" y="6309320"/>
            <a:ext cx="1152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T1WI C+</a:t>
            </a:r>
            <a:endParaRPr lang="ko-KR" altLang="en-US" dirty="0"/>
          </a:p>
        </p:txBody>
      </p:sp>
      <p:pic>
        <p:nvPicPr>
          <p:cNvPr id="4098" name="Picture 2" descr="C:\Users\HP001\Desktop\김민주\q0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HP001\Desktop\김민주\n000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9" r="24425"/>
          <a:stretch/>
        </p:blipFill>
        <p:spPr bwMode="auto">
          <a:xfrm>
            <a:off x="6084168" y="692696"/>
            <a:ext cx="2022438" cy="559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직선 연결선 6"/>
          <p:cNvCxnSpPr/>
          <p:nvPr/>
        </p:nvCxnSpPr>
        <p:spPr>
          <a:xfrm flipV="1">
            <a:off x="6084168" y="2924944"/>
            <a:ext cx="2022438" cy="216024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5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2WI Axial image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1560" y="404132"/>
            <a:ext cx="8064896" cy="6049204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412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1WI C+ Axial image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1560" y="491713"/>
            <a:ext cx="7948131" cy="5961623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2474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59832" y="2708920"/>
            <a:ext cx="5724128" cy="2592288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Lab </a:t>
            </a:r>
            <a:r>
              <a:rPr lang="en-US" altLang="ko-KR" sz="2400" dirty="0"/>
              <a:t/>
            </a:r>
            <a:br>
              <a:rPr lang="en-US" altLang="ko-KR" sz="2400" dirty="0"/>
            </a:br>
            <a:r>
              <a:rPr lang="en-US" altLang="ko-KR" sz="2400" dirty="0"/>
              <a:t>VDRL (CSF</a:t>
            </a:r>
            <a:r>
              <a:rPr lang="en-US" altLang="ko-KR" sz="2400" dirty="0" smtClean="0"/>
              <a:t>): </a:t>
            </a:r>
            <a:r>
              <a:rPr lang="en-US" altLang="ko-KR" sz="2400" dirty="0"/>
              <a:t>1:16 Positive </a:t>
            </a:r>
            <a:br>
              <a:rPr lang="en-US" altLang="ko-KR" sz="2400" dirty="0"/>
            </a:br>
            <a:r>
              <a:rPr lang="en-US" altLang="ko-KR" sz="2400" dirty="0" smtClean="0"/>
              <a:t>FTA-ABS </a:t>
            </a:r>
            <a:r>
              <a:rPr lang="en-US" altLang="ko-KR" sz="2400" dirty="0"/>
              <a:t>IgG (CSF) : Reactive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TPLA </a:t>
            </a:r>
            <a:r>
              <a:rPr lang="en-US" altLang="ko-KR" sz="2400" dirty="0"/>
              <a:t>(Blood) : Positive </a:t>
            </a:r>
            <a:br>
              <a:rPr lang="en-US" altLang="ko-KR" sz="2400" dirty="0"/>
            </a:br>
            <a:r>
              <a:rPr lang="en-US" altLang="ko-KR" sz="2400" dirty="0" smtClean="0"/>
              <a:t>   FTA-ABS </a:t>
            </a:r>
            <a:r>
              <a:rPr lang="en-US" altLang="ko-KR" sz="2400" dirty="0"/>
              <a:t>IgG (Blood) : Reactive </a:t>
            </a:r>
            <a:br>
              <a:rPr lang="en-US" altLang="ko-KR" sz="2400" dirty="0"/>
            </a:br>
            <a:r>
              <a:rPr lang="en-US" altLang="ko-KR" sz="2400" dirty="0" smtClean="0"/>
              <a:t>   VDRL </a:t>
            </a:r>
            <a:r>
              <a:rPr lang="en-US" altLang="ko-KR" sz="2400" dirty="0"/>
              <a:t>(RPR</a:t>
            </a:r>
            <a:r>
              <a:rPr lang="en-US" altLang="ko-KR" sz="2400" dirty="0" smtClean="0"/>
              <a:t>): </a:t>
            </a:r>
            <a:r>
              <a:rPr lang="en-US" altLang="ko-KR" sz="2400" dirty="0"/>
              <a:t>Strong Reactive </a:t>
            </a:r>
            <a:br>
              <a:rPr lang="en-US" altLang="ko-KR" sz="2400" dirty="0"/>
            </a:br>
            <a:endParaRPr lang="ko-KR" altLang="en-US" sz="2400" dirty="0"/>
          </a:p>
        </p:txBody>
      </p:sp>
      <p:pic>
        <p:nvPicPr>
          <p:cNvPr id="4" name="Picture 2" descr="C:\Documents and Settings\Administrator\바탕 화면\양산부산대학교병원 삽화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0492" y="1"/>
            <a:ext cx="1253540" cy="857232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323528" y="89174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800" dirty="0"/>
              <a:t>Syphilitic </a:t>
            </a:r>
            <a:r>
              <a:rPr lang="en-US" altLang="ko-KR" sz="2800" dirty="0" smtClean="0"/>
              <a:t>myelitis</a:t>
            </a:r>
            <a:endParaRPr lang="ko-KR" altLang="en-US" sz="2800" dirty="0"/>
          </a:p>
        </p:txBody>
      </p:sp>
      <p:pic>
        <p:nvPicPr>
          <p:cNvPr id="6" name="Picture 6" descr="C:\Users\HP001\Desktop\김민주\n00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9" t="22321" r="24425" b="13027"/>
          <a:stretch/>
        </p:blipFill>
        <p:spPr bwMode="auto">
          <a:xfrm>
            <a:off x="827584" y="1916832"/>
            <a:ext cx="2022438" cy="361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18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altLang="ko-KR" dirty="0"/>
              <a:t>Syphilitic myelitis</a:t>
            </a: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en-US" altLang="ko-KR" sz="2000" dirty="0" err="1"/>
              <a:t>Eur</a:t>
            </a:r>
            <a:r>
              <a:rPr lang="en-US" altLang="ko-KR" sz="2000" dirty="0"/>
              <a:t> </a:t>
            </a:r>
            <a:r>
              <a:rPr lang="en-US" altLang="ko-KR" sz="2000" dirty="0" err="1"/>
              <a:t>Radiol</a:t>
            </a:r>
            <a:r>
              <a:rPr lang="en-US" altLang="ko-KR" sz="2000" dirty="0"/>
              <a:t> (2002) 12:2973–2976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400600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very rare manifestation of </a:t>
            </a:r>
            <a:r>
              <a:rPr lang="en-US" altLang="ko-KR" sz="2000" dirty="0" err="1"/>
              <a:t>neurosyphilis</a:t>
            </a:r>
            <a:r>
              <a:rPr lang="en-US" altLang="ko-KR" sz="2000" dirty="0"/>
              <a:t>. </a:t>
            </a:r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en-US" altLang="ko-KR" sz="2000" dirty="0" smtClean="0"/>
              <a:t>caused </a:t>
            </a:r>
            <a:r>
              <a:rPr lang="en-US" altLang="ko-KR" sz="2000" dirty="0"/>
              <a:t>by spirochete </a:t>
            </a:r>
            <a:r>
              <a:rPr lang="en-US" altLang="ko-KR" sz="2000" i="1" dirty="0" err="1"/>
              <a:t>Treponema</a:t>
            </a:r>
            <a:r>
              <a:rPr lang="en-US" altLang="ko-KR" sz="2000" i="1" dirty="0"/>
              <a:t> </a:t>
            </a:r>
            <a:r>
              <a:rPr lang="en-US" altLang="ko-KR" sz="2000" i="1" dirty="0" err="1" smtClean="0"/>
              <a:t>pallidum</a:t>
            </a:r>
            <a:endParaRPr lang="en-US" altLang="ko-KR" sz="2000" i="1" dirty="0" smtClean="0"/>
          </a:p>
          <a:p>
            <a:endParaRPr lang="en-US" altLang="ko-KR" sz="2000" i="1" dirty="0"/>
          </a:p>
          <a:p>
            <a:r>
              <a:rPr lang="en-US" altLang="ko-KR" sz="2000" dirty="0"/>
              <a:t>central nervous system </a:t>
            </a:r>
            <a:r>
              <a:rPr lang="en-US" altLang="ko-KR" sz="2000" dirty="0" smtClean="0"/>
              <a:t>☞ primarily </a:t>
            </a:r>
            <a:r>
              <a:rPr lang="en-US" altLang="ko-KR" sz="2000" dirty="0"/>
              <a:t>affected </a:t>
            </a:r>
            <a:r>
              <a:rPr lang="en-US" altLang="ko-KR" sz="2000" dirty="0" smtClean="0"/>
              <a:t>in tertiary stage</a:t>
            </a:r>
          </a:p>
          <a:p>
            <a:pPr marL="0" indent="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(although </a:t>
            </a:r>
            <a:r>
              <a:rPr lang="en-US" altLang="ko-KR" sz="2000" dirty="0"/>
              <a:t>it can be involved in </a:t>
            </a:r>
            <a:r>
              <a:rPr lang="en-US" altLang="ko-KR" sz="2000" dirty="0" smtClean="0"/>
              <a:t>any stage </a:t>
            </a:r>
            <a:r>
              <a:rPr lang="en-US" altLang="ko-KR" sz="2000" dirty="0"/>
              <a:t>of the </a:t>
            </a:r>
            <a:r>
              <a:rPr lang="en-US" altLang="ko-KR" sz="2000" dirty="0" smtClean="0"/>
              <a:t>disease)</a:t>
            </a:r>
          </a:p>
          <a:p>
            <a:pPr marL="0" indent="0">
              <a:buNone/>
            </a:pPr>
            <a:endParaRPr lang="en-US" altLang="ko-KR" sz="2000" dirty="0"/>
          </a:p>
          <a:p>
            <a:r>
              <a:rPr lang="en-US" altLang="ko-KR" sz="2000" dirty="0"/>
              <a:t>incidence of </a:t>
            </a:r>
            <a:r>
              <a:rPr lang="en-US" altLang="ko-KR" sz="2000" dirty="0" err="1"/>
              <a:t>neurosyphilis</a:t>
            </a:r>
            <a:r>
              <a:rPr lang="en-US" altLang="ko-KR" sz="2000" dirty="0"/>
              <a:t>  </a:t>
            </a:r>
            <a:r>
              <a:rPr lang="en-US" altLang="ko-KR" sz="2000" dirty="0" smtClean="0"/>
              <a:t>☞ 5–10</a:t>
            </a:r>
            <a:r>
              <a:rPr lang="en-US" altLang="ko-KR" sz="2000" dirty="0"/>
              <a:t>% in untreated cases</a:t>
            </a:r>
          </a:p>
          <a:p>
            <a:endParaRPr lang="en-US" altLang="ko-KR" sz="2000" dirty="0" smtClean="0"/>
          </a:p>
          <a:p>
            <a:r>
              <a:rPr lang="en-US" altLang="ko-KR" sz="2000" dirty="0"/>
              <a:t>clinical </a:t>
            </a:r>
            <a:r>
              <a:rPr lang="en-US" altLang="ko-KR" sz="2000" dirty="0" smtClean="0"/>
              <a:t>symptoms</a:t>
            </a:r>
          </a:p>
          <a:p>
            <a:pPr marL="0" indent="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: </a:t>
            </a:r>
            <a:r>
              <a:rPr lang="en-US" altLang="ko-KR" sz="2000" dirty="0" err="1"/>
              <a:t>tabes</a:t>
            </a:r>
            <a:r>
              <a:rPr lang="en-US" altLang="ko-KR" sz="2000" dirty="0"/>
              <a:t> </a:t>
            </a:r>
            <a:r>
              <a:rPr lang="en-US" altLang="ko-KR" sz="2000" dirty="0" err="1" smtClean="0"/>
              <a:t>dorsalis</a:t>
            </a:r>
            <a:r>
              <a:rPr lang="en-US" altLang="ko-KR" sz="2000" dirty="0" smtClean="0"/>
              <a:t>, </a:t>
            </a:r>
            <a:r>
              <a:rPr lang="en-US" altLang="ko-KR" sz="2000" dirty="0"/>
              <a:t>spastic </a:t>
            </a:r>
            <a:r>
              <a:rPr lang="en-US" altLang="ko-KR" sz="2000" dirty="0" err="1"/>
              <a:t>paraparesis</a:t>
            </a:r>
            <a:r>
              <a:rPr lang="en-US" altLang="ko-KR" sz="2000" dirty="0"/>
              <a:t> and </a:t>
            </a:r>
            <a:r>
              <a:rPr lang="en-US" altLang="ko-KR" sz="2000" dirty="0" err="1"/>
              <a:t>amyotrophy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954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altLang="ko-KR" dirty="0"/>
              <a:t>Syphilitic myelitis</a:t>
            </a: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en-US" altLang="ko-KR" sz="2000" dirty="0" err="1"/>
              <a:t>Eur</a:t>
            </a:r>
            <a:r>
              <a:rPr lang="en-US" altLang="ko-KR" sz="2000" dirty="0"/>
              <a:t> </a:t>
            </a:r>
            <a:r>
              <a:rPr lang="en-US" altLang="ko-KR" sz="2000" dirty="0" err="1"/>
              <a:t>Radiol</a:t>
            </a:r>
            <a:r>
              <a:rPr lang="en-US" altLang="ko-KR" sz="2000" dirty="0"/>
              <a:t> (2002) 12:2973–2976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400600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MR </a:t>
            </a:r>
            <a:r>
              <a:rPr lang="en-US" altLang="ko-KR" sz="2000" dirty="0" smtClean="0"/>
              <a:t>imaging(</a:t>
            </a:r>
            <a:r>
              <a:rPr lang="es-ES" altLang="ko-KR" sz="2000" dirty="0"/>
              <a:t>Tashiro et al. </a:t>
            </a:r>
            <a:r>
              <a:rPr lang="es-ES" altLang="ko-KR" sz="2000" dirty="0" smtClean="0"/>
              <a:t>, first described (1987))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▶ T2-weighted images</a:t>
            </a:r>
          </a:p>
          <a:p>
            <a:pPr marL="0" indent="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 : </a:t>
            </a:r>
            <a:r>
              <a:rPr lang="en-US" altLang="ko-KR" sz="2000" dirty="0"/>
              <a:t>s</a:t>
            </a:r>
            <a:r>
              <a:rPr lang="en-US" altLang="ko-KR" sz="2000" dirty="0" smtClean="0"/>
              <a:t>hort </a:t>
            </a:r>
            <a:r>
              <a:rPr lang="en-US" altLang="ko-KR" sz="2000" dirty="0"/>
              <a:t>segment high signal </a:t>
            </a:r>
            <a:r>
              <a:rPr lang="en-US" altLang="ko-KR" sz="2000" dirty="0" smtClean="0"/>
              <a:t>intensity</a:t>
            </a:r>
          </a:p>
          <a:p>
            <a:pPr marL="0" indent="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▶ </a:t>
            </a:r>
            <a:r>
              <a:rPr lang="en-US" altLang="ko-KR" sz="2000" dirty="0"/>
              <a:t>gadolinium-enhanced </a:t>
            </a:r>
            <a:r>
              <a:rPr lang="en-US" altLang="ko-KR" sz="2000" dirty="0" smtClean="0"/>
              <a:t>images</a:t>
            </a:r>
          </a:p>
          <a:p>
            <a:pPr marL="0" indent="0">
              <a:buNone/>
            </a:pPr>
            <a:r>
              <a:rPr lang="en-US" altLang="ko-KR" sz="2000" dirty="0" smtClean="0"/>
              <a:t>     : </a:t>
            </a:r>
            <a:r>
              <a:rPr lang="en-US" altLang="ko-KR" sz="2000" dirty="0"/>
              <a:t>abnormal </a:t>
            </a:r>
            <a:r>
              <a:rPr lang="en-US" altLang="ko-KR" sz="2000" dirty="0" smtClean="0"/>
              <a:t>enhancement, predominantly </a:t>
            </a:r>
            <a:r>
              <a:rPr lang="en-US" altLang="ko-KR" sz="2000" dirty="0"/>
              <a:t>in the superficial parts of the 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   spinal</a:t>
            </a:r>
            <a:r>
              <a:rPr lang="en-US" altLang="ko-KR" sz="2000" dirty="0"/>
              <a:t> </a:t>
            </a:r>
            <a:r>
              <a:rPr lang="en-US" altLang="ko-KR" sz="2000" dirty="0" smtClean="0"/>
              <a:t>cord</a:t>
            </a:r>
          </a:p>
          <a:p>
            <a:pPr marL="0" indent="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     ⇒ </a:t>
            </a:r>
            <a:r>
              <a:rPr lang="en-US" altLang="ko-KR" sz="2000" dirty="0"/>
              <a:t>meningeal inflammation and spinal cord </a:t>
            </a:r>
            <a:r>
              <a:rPr lang="en-US" altLang="ko-KR" sz="2000" dirty="0" smtClean="0"/>
              <a:t>ischemia</a:t>
            </a:r>
          </a:p>
          <a:p>
            <a:pPr marL="0" indent="0">
              <a:buNone/>
            </a:pPr>
            <a:r>
              <a:rPr lang="en-US" altLang="ko-KR" sz="2000" dirty="0" smtClean="0">
                <a:sym typeface="Wingdings" pitchFamily="2" charset="2"/>
              </a:rPr>
              <a:t>            </a:t>
            </a:r>
            <a:r>
              <a:rPr lang="en-US" altLang="ko-KR" sz="2000" dirty="0">
                <a:sym typeface="Wingdings" pitchFamily="2" charset="2"/>
              </a:rPr>
              <a:t>s</a:t>
            </a:r>
            <a:r>
              <a:rPr lang="en-US" altLang="ko-KR" sz="2000" dirty="0" smtClean="0"/>
              <a:t>pinal </a:t>
            </a:r>
            <a:r>
              <a:rPr lang="en-US" altLang="ko-KR" sz="2000" dirty="0"/>
              <a:t>cord lesions which have </a:t>
            </a:r>
            <a:r>
              <a:rPr lang="en-US" altLang="ko-KR" sz="2000" dirty="0" smtClean="0"/>
              <a:t>resolved completely </a:t>
            </a:r>
            <a:r>
              <a:rPr lang="en-US" altLang="ko-KR" sz="2000" dirty="0"/>
              <a:t>following 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           treatment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452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218</Words>
  <Application>Microsoft Office PowerPoint</Application>
  <PresentationFormat>화면 슬라이드 쇼(4:3)</PresentationFormat>
  <Paragraphs>54</Paragraphs>
  <Slides>14</Slides>
  <Notes>0</Notes>
  <HiddenSlides>0</HiddenSlides>
  <MMClips>2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8" baseType="lpstr"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Syphilitic myelitis Eur Radiol (2002) 12:2973–2976</vt:lpstr>
      <vt:lpstr>Syphilitic myelitis Eur Radiol (2002) 12:2973–2976</vt:lpstr>
      <vt:lpstr>Syphilitic myelitis Eur Radiol (2002) 12:2973–2976</vt:lpstr>
      <vt:lpstr>Syphilitic myelitis Eur Radiol (2002) 12:2973–2976</vt:lpstr>
      <vt:lpstr>Syphilitic myelitis Neurol India. 2014 Jan-Feb;62(1):89-91</vt:lpstr>
      <vt:lpstr>Syphilitic myelitis http://radiologykey.com/syphilitic-myelitis/</vt:lpstr>
      <vt:lpstr>Syphilitic myelitis http://radiologykey.com/syphilitic-myelitis/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HP001</dc:creator>
  <cp:lastModifiedBy>서 경진</cp:lastModifiedBy>
  <cp:revision>84</cp:revision>
  <dcterms:created xsi:type="dcterms:W3CDTF">2015-05-04T10:22:59Z</dcterms:created>
  <dcterms:modified xsi:type="dcterms:W3CDTF">2020-10-28T00:37:21Z</dcterms:modified>
</cp:coreProperties>
</file>