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68" r:id="rId3"/>
    <p:sldId id="258" r:id="rId4"/>
    <p:sldId id="259" r:id="rId5"/>
    <p:sldId id="260" r:id="rId6"/>
    <p:sldId id="267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18" autoAdjust="0"/>
  </p:normalViewPr>
  <p:slideViewPr>
    <p:cSldViewPr>
      <p:cViewPr varScale="1">
        <p:scale>
          <a:sx n="49" d="100"/>
          <a:sy n="49" d="100"/>
        </p:scale>
        <p:origin x="12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EBF78-5A22-46A4-96CB-551417F63643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078A3-2B12-4807-BE8D-81A3C465E1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6949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78A3-2B12-4807-BE8D-81A3C465E18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330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78A3-2B12-4807-BE8D-81A3C465E18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570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78A3-2B12-4807-BE8D-81A3C465E18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908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239C-D8DC-46DD-9941-5C58ED4B30E1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20D4-0BA4-4301-88D8-59F92E3F75A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직사각형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56" name="직사각형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직사각형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직사각형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직사각형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239C-D8DC-46DD-9941-5C58ED4B30E1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20D4-0BA4-4301-88D8-59F92E3F75A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239C-D8DC-46DD-9941-5C58ED4B30E1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20D4-0BA4-4301-88D8-59F92E3F75A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239C-D8DC-46DD-9941-5C58ED4B30E1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20D4-0BA4-4301-88D8-59F92E3F75A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자유형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자유형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자유형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자유형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자유형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자유형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239C-D8DC-46DD-9941-5C58ED4B30E1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20D4-0BA4-4301-88D8-59F92E3F75A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239C-D8DC-46DD-9941-5C58ED4B30E1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20D4-0BA4-4301-88D8-59F92E3F75A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239C-D8DC-46DD-9941-5C58ED4B30E1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20D4-0BA4-4301-88D8-59F92E3F75A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직사각형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직사각형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239C-D8DC-46DD-9941-5C58ED4B30E1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20D4-0BA4-4301-88D8-59F92E3F75A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239C-D8DC-46DD-9941-5C58ED4B30E1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20D4-0BA4-4301-88D8-59F92E3F75A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239C-D8DC-46DD-9941-5C58ED4B30E1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20D4-0BA4-4301-88D8-59F92E3F75A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4DB9239C-D8DC-46DD-9941-5C58ED4B30E1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9D3F20D4-0BA4-4301-88D8-59F92E3F75A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B9239C-D8DC-46DD-9941-5C58ED4B30E1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D3F20D4-0BA4-4301-88D8-59F92E3F75A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Relationship Id="rId1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7584" y="692696"/>
            <a:ext cx="7772400" cy="4572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47/F</a:t>
            </a:r>
          </a:p>
          <a:p>
            <a:pPr marL="68580" indent="0">
              <a:buNone/>
            </a:pPr>
            <a:r>
              <a:rPr lang="en-US" altLang="ko-KR" dirty="0" smtClean="0"/>
              <a:t>Neck </a:t>
            </a:r>
            <a:r>
              <a:rPr lang="en-US" altLang="ko-KR" dirty="0" smtClean="0"/>
              <a:t>pain </a:t>
            </a:r>
          </a:p>
          <a:p>
            <a:pPr lvl="1"/>
            <a:endParaRPr lang="en-US" altLang="ko-KR" dirty="0" smtClean="0"/>
          </a:p>
          <a:p>
            <a:pPr marL="68580" indent="0">
              <a:buNone/>
            </a:pPr>
            <a:r>
              <a:rPr lang="en-US" altLang="ko-KR" b="1" dirty="0" err="1" smtClean="0"/>
              <a:t>P.Hx</a:t>
            </a:r>
            <a:r>
              <a:rPr lang="en-US" altLang="ko-KR" b="1" dirty="0" smtClean="0"/>
              <a:t>.</a:t>
            </a:r>
            <a:endParaRPr lang="en-US" altLang="ko-KR" b="1" dirty="0"/>
          </a:p>
          <a:p>
            <a:pPr lvl="1"/>
            <a:r>
              <a:rPr lang="en-US" altLang="ko-KR" dirty="0"/>
              <a:t>S</a:t>
            </a:r>
            <a:r>
              <a:rPr lang="en-US" altLang="ko-KR" dirty="0" smtClean="0"/>
              <a:t>ublingual </a:t>
            </a:r>
            <a:r>
              <a:rPr lang="en-US" altLang="ko-KR" dirty="0" err="1"/>
              <a:t>mucoepidermoid</a:t>
            </a:r>
            <a:r>
              <a:rPr lang="en-US" altLang="ko-KR" dirty="0"/>
              <a:t> </a:t>
            </a:r>
            <a:r>
              <a:rPr lang="en-US" altLang="ko-KR" dirty="0" err="1" smtClean="0"/>
              <a:t>carcinopma</a:t>
            </a:r>
            <a:r>
              <a:rPr lang="en-US" altLang="ko-KR" dirty="0" smtClean="0"/>
              <a:t> op  and 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RTx</a:t>
            </a:r>
            <a:r>
              <a:rPr lang="en-US" altLang="ko-KR" dirty="0" smtClean="0"/>
              <a:t>, 7 years before</a:t>
            </a:r>
            <a:endParaRPr lang="en-US" altLang="ko-KR" dirty="0"/>
          </a:p>
          <a:p>
            <a:pPr lvl="1"/>
            <a:r>
              <a:rPr lang="en-US" altLang="ko-KR" dirty="0"/>
              <a:t>L</a:t>
            </a:r>
            <a:r>
              <a:rPr lang="en-US" altLang="ko-KR" dirty="0" smtClean="0"/>
              <a:t>ung </a:t>
            </a:r>
            <a:r>
              <a:rPr lang="en-US" altLang="ko-KR" dirty="0"/>
              <a:t>metastasis 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/>
              <a:t>VATS biopsy, </a:t>
            </a:r>
            <a:r>
              <a:rPr lang="en-US" altLang="ko-KR" dirty="0" err="1"/>
              <a:t>CTx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547664" y="4803031"/>
            <a:ext cx="25431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cs typeface="Arial" charset="0"/>
              </a:rPr>
              <a:t>Courtesy of </a:t>
            </a:r>
            <a:br>
              <a:rPr lang="en-US" altLang="ko-KR" dirty="0" smtClean="0">
                <a:cs typeface="Arial" charset="0"/>
              </a:rPr>
            </a:br>
            <a:r>
              <a:rPr lang="en-US" altLang="ko-KR" dirty="0" err="1" smtClean="0">
                <a:cs typeface="Arial" charset="0"/>
              </a:rPr>
              <a:t>JeeEun</a:t>
            </a:r>
            <a:r>
              <a:rPr lang="en-US" altLang="ko-KR" dirty="0" smtClean="0">
                <a:cs typeface="Arial" charset="0"/>
              </a:rPr>
              <a:t> Cho</a:t>
            </a:r>
          </a:p>
          <a:p>
            <a:r>
              <a:rPr lang="en-US" altLang="ko-KR" dirty="0" smtClean="0">
                <a:cs typeface="Arial" charset="0"/>
              </a:rPr>
              <a:t> </a:t>
            </a:r>
            <a:r>
              <a:rPr lang="en-US" altLang="ko-KR" dirty="0">
                <a:cs typeface="Arial" charset="0"/>
              </a:rPr>
              <a:t>milkbear92@naver.com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r="31378" b="38898"/>
          <a:stretch/>
        </p:blipFill>
        <p:spPr bwMode="auto">
          <a:xfrm>
            <a:off x="6732240" y="3501008"/>
            <a:ext cx="2083768" cy="307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3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813792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b="1" dirty="0"/>
              <a:t>MRI</a:t>
            </a:r>
          </a:p>
          <a:p>
            <a:pPr lvl="1"/>
            <a:r>
              <a:rPr lang="en-US" altLang="ko-KR" dirty="0"/>
              <a:t>I</a:t>
            </a:r>
            <a:r>
              <a:rPr lang="en-US" altLang="ko-KR" dirty="0" smtClean="0"/>
              <a:t>maging </a:t>
            </a:r>
            <a:r>
              <a:rPr lang="en-US" altLang="ko-KR" dirty="0"/>
              <a:t>is dependent on grade. </a:t>
            </a:r>
          </a:p>
          <a:p>
            <a:pPr lvl="1"/>
            <a:r>
              <a:rPr lang="en-US" altLang="ko-KR" dirty="0">
                <a:solidFill>
                  <a:schemeClr val="tx2">
                    <a:lumMod val="75000"/>
                  </a:schemeClr>
                </a:solidFill>
              </a:rPr>
              <a:t>Low-grade </a:t>
            </a:r>
            <a:endParaRPr lang="en-US" altLang="ko-KR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en-US" altLang="ko-KR" b="1" dirty="0" smtClean="0"/>
              <a:t>T1</a:t>
            </a:r>
            <a:r>
              <a:rPr lang="en-US" altLang="ko-KR" b="1" dirty="0"/>
              <a:t>: </a:t>
            </a:r>
            <a:r>
              <a:rPr lang="en-US" altLang="ko-KR" dirty="0" smtClean="0"/>
              <a:t>low </a:t>
            </a:r>
            <a:r>
              <a:rPr lang="en-US" altLang="ko-KR" dirty="0"/>
              <a:t>signal cystic spaces</a:t>
            </a:r>
          </a:p>
          <a:p>
            <a:pPr lvl="2"/>
            <a:r>
              <a:rPr lang="en-US" altLang="ko-KR" b="1" dirty="0"/>
              <a:t>T2: </a:t>
            </a:r>
            <a:r>
              <a:rPr lang="en-US" altLang="ko-KR" dirty="0" smtClean="0"/>
              <a:t>cystic </a:t>
            </a:r>
            <a:r>
              <a:rPr lang="en-US" altLang="ko-KR" dirty="0"/>
              <a:t>areas will be high signal</a:t>
            </a:r>
          </a:p>
          <a:p>
            <a:pPr lvl="2"/>
            <a:r>
              <a:rPr lang="en-US" altLang="ko-KR" b="1" dirty="0"/>
              <a:t>T1 C+ (</a:t>
            </a:r>
            <a:r>
              <a:rPr lang="en-US" altLang="ko-KR" b="1" dirty="0" err="1"/>
              <a:t>Gd</a:t>
            </a:r>
            <a:r>
              <a:rPr lang="en-US" altLang="ko-KR" b="1" dirty="0"/>
              <a:t>): </a:t>
            </a:r>
            <a:r>
              <a:rPr lang="en-US" altLang="ko-KR" dirty="0"/>
              <a:t>heterogeneous enhancement of solid components</a:t>
            </a:r>
          </a:p>
          <a:p>
            <a:pPr lvl="1"/>
            <a:r>
              <a:rPr lang="en-US" altLang="ko-KR" dirty="0">
                <a:solidFill>
                  <a:schemeClr val="tx2">
                    <a:lumMod val="75000"/>
                  </a:schemeClr>
                </a:solidFill>
              </a:rPr>
              <a:t>High 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grade</a:t>
            </a:r>
          </a:p>
          <a:p>
            <a:pPr lvl="2"/>
            <a:r>
              <a:rPr lang="en-US" altLang="ko-KR" dirty="0" smtClean="0"/>
              <a:t>lower </a:t>
            </a:r>
            <a:r>
              <a:rPr lang="en-US" altLang="ko-KR" dirty="0"/>
              <a:t>signal on T2 and poorly defined margins and infrequent cystic </a:t>
            </a:r>
            <a:r>
              <a:rPr lang="en-US" altLang="ko-KR" dirty="0" smtClean="0"/>
              <a:t>areas</a:t>
            </a:r>
            <a:endParaRPr lang="en-US" altLang="ko-KR" dirty="0"/>
          </a:p>
          <a:p>
            <a:pPr lvl="2"/>
            <a:r>
              <a:rPr lang="en-US" altLang="ko-KR" b="1" dirty="0"/>
              <a:t>T1: </a:t>
            </a:r>
            <a:r>
              <a:rPr lang="en-US" altLang="ko-KR" dirty="0"/>
              <a:t>low to intermediate signal</a:t>
            </a:r>
          </a:p>
          <a:p>
            <a:pPr lvl="2"/>
            <a:r>
              <a:rPr lang="en-US" altLang="ko-KR" b="1" dirty="0"/>
              <a:t>T2: </a:t>
            </a:r>
            <a:r>
              <a:rPr lang="en-US" altLang="ko-KR" dirty="0"/>
              <a:t>intermediate to low signal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16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Prognosis</a:t>
            </a:r>
          </a:p>
          <a:p>
            <a:pPr lvl="1"/>
            <a:r>
              <a:rPr lang="en-US" altLang="ko-KR" dirty="0"/>
              <a:t>V</a:t>
            </a:r>
            <a:r>
              <a:rPr lang="en-US" altLang="ko-KR" dirty="0" smtClean="0"/>
              <a:t>ery </a:t>
            </a:r>
            <a:r>
              <a:rPr lang="en-US" altLang="ko-KR" dirty="0"/>
              <a:t>dependent on grade</a:t>
            </a:r>
            <a:endParaRPr lang="en-US" altLang="ko-KR" b="1" dirty="0" smtClean="0"/>
          </a:p>
          <a:p>
            <a:pPr lvl="1"/>
            <a:r>
              <a:rPr lang="en-US" altLang="ko-K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Lymph </a:t>
            </a:r>
            <a:r>
              <a:rPr lang="en-US" altLang="ko-K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node metastasis </a:t>
            </a:r>
            <a:endParaRPr lang="en-US" altLang="ko-KR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2"/>
            <a:r>
              <a:rPr lang="en-US" altLang="ko-KR" dirty="0"/>
              <a:t>R</a:t>
            </a:r>
            <a:r>
              <a:rPr lang="en-US" altLang="ko-KR" dirty="0" smtClean="0"/>
              <a:t>elated </a:t>
            </a:r>
            <a:r>
              <a:rPr lang="en-US" altLang="ko-KR" dirty="0"/>
              <a:t>to histologic </a:t>
            </a:r>
            <a:r>
              <a:rPr lang="en-US" altLang="ko-KR" dirty="0" smtClean="0"/>
              <a:t>malignancy</a:t>
            </a:r>
          </a:p>
          <a:p>
            <a:pPr lvl="1"/>
            <a:r>
              <a:rPr lang="en-US" altLang="ko-KR" dirty="0" smtClean="0">
                <a:solidFill>
                  <a:schemeClr val="tx2">
                    <a:lumMod val="90000"/>
                  </a:schemeClr>
                </a:solidFill>
              </a:rPr>
              <a:t>Distant </a:t>
            </a:r>
            <a:r>
              <a:rPr lang="en-US" altLang="ko-KR" dirty="0">
                <a:solidFill>
                  <a:schemeClr val="tx2">
                    <a:lumMod val="90000"/>
                  </a:schemeClr>
                </a:solidFill>
              </a:rPr>
              <a:t>metastasis </a:t>
            </a:r>
            <a:endParaRPr lang="en-US" altLang="ko-KR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2"/>
            <a:r>
              <a:rPr lang="en-US" altLang="ko-KR" dirty="0" smtClean="0"/>
              <a:t>Related to the size and histologic malignancy</a:t>
            </a:r>
          </a:p>
          <a:p>
            <a:pPr lvl="2"/>
            <a:r>
              <a:rPr lang="en-US" altLang="ko-KR" dirty="0" smtClean="0"/>
              <a:t>distant </a:t>
            </a:r>
            <a:r>
              <a:rPr lang="en-US" altLang="ko-KR" dirty="0"/>
              <a:t>tumor spread is rare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usually </a:t>
            </a:r>
            <a:r>
              <a:rPr lang="en-US" altLang="ko-KR" dirty="0"/>
              <a:t>occurs many years after </a:t>
            </a:r>
            <a:r>
              <a:rPr lang="en-US" altLang="ko-KR" dirty="0" smtClean="0"/>
              <a:t>diagnosis</a:t>
            </a:r>
          </a:p>
          <a:p>
            <a:pPr lvl="2"/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Common site : lung</a:t>
            </a:r>
            <a:r>
              <a:rPr lang="en-US" altLang="ko-K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liver and </a:t>
            </a:r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brain</a:t>
            </a:r>
            <a:r>
              <a:rPr lang="en-US" altLang="ko-K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altLang="ko-KR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368" y="18864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68" y="18864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3662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80" y="363662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4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67"/>
          <a:stretch/>
        </p:blipFill>
        <p:spPr bwMode="auto">
          <a:xfrm>
            <a:off x="899592" y="616472"/>
            <a:ext cx="3657600" cy="295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7"/>
          <a:stretch/>
        </p:blipFill>
        <p:spPr bwMode="auto">
          <a:xfrm>
            <a:off x="4716016" y="629649"/>
            <a:ext cx="3657600" cy="294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6"/>
          <a:stretch/>
        </p:blipFill>
        <p:spPr bwMode="auto">
          <a:xfrm>
            <a:off x="755576" y="3628980"/>
            <a:ext cx="3801616" cy="318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2"/>
          <a:stretch/>
        </p:blipFill>
        <p:spPr bwMode="auto">
          <a:xfrm>
            <a:off x="4716016" y="3614172"/>
            <a:ext cx="3816424" cy="319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4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3624064" cy="362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624064" cy="362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816" y="54868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8"/>
          <a:stretch/>
        </p:blipFill>
        <p:spPr bwMode="auto">
          <a:xfrm>
            <a:off x="966684" y="3794036"/>
            <a:ext cx="3533308" cy="309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8"/>
          <a:stretch/>
        </p:blipFill>
        <p:spPr bwMode="auto">
          <a:xfrm>
            <a:off x="4629200" y="3764652"/>
            <a:ext cx="3566864" cy="312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9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08720"/>
            <a:ext cx="5256584" cy="5256584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08720"/>
            <a:ext cx="5256584" cy="525658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08720"/>
            <a:ext cx="5256584" cy="525658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08720"/>
            <a:ext cx="5256584" cy="525658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08720"/>
            <a:ext cx="5256584" cy="525658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08720"/>
            <a:ext cx="5256584" cy="525658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08720"/>
            <a:ext cx="5256584" cy="525658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08720"/>
            <a:ext cx="5256584" cy="525658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08720"/>
            <a:ext cx="5256584" cy="525658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08720"/>
            <a:ext cx="5256584" cy="525658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08720"/>
            <a:ext cx="5256584" cy="525658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08720"/>
            <a:ext cx="5256584" cy="525658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08720"/>
            <a:ext cx="525658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68" y="1700808"/>
            <a:ext cx="3984104" cy="398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2" y="1700808"/>
            <a:ext cx="3984104" cy="398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0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/>
              <a:t>Mucoepidermoid</a:t>
            </a:r>
            <a:r>
              <a:rPr lang="en-US" altLang="ko-KR" b="1" dirty="0"/>
              <a:t> carcinoma</a:t>
            </a:r>
            <a:br>
              <a:rPr lang="en-US" altLang="ko-KR" b="1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Tumor </a:t>
            </a:r>
            <a:r>
              <a:rPr lang="en-US" altLang="ko-KR" dirty="0"/>
              <a:t>that usually occurs in the salivary </a:t>
            </a:r>
            <a:r>
              <a:rPr lang="en-US" altLang="ko-KR" dirty="0" smtClean="0"/>
              <a:t>glands.</a:t>
            </a:r>
          </a:p>
          <a:p>
            <a:r>
              <a:rPr lang="en-US" altLang="ko-KR" sz="3100" b="1" dirty="0" smtClean="0"/>
              <a:t>Location</a:t>
            </a:r>
            <a:endParaRPr lang="en-US" altLang="ko-KR" sz="3100" b="1" dirty="0"/>
          </a:p>
          <a:p>
            <a:pPr lvl="1"/>
            <a:r>
              <a:rPr lang="en-US" altLang="ko-KR" dirty="0"/>
              <a:t>M</a:t>
            </a:r>
            <a:r>
              <a:rPr lang="en-US" altLang="ko-KR" dirty="0" smtClean="0"/>
              <a:t>ajor </a:t>
            </a:r>
            <a:r>
              <a:rPr lang="en-US" altLang="ko-KR" dirty="0"/>
              <a:t>salivary glands: ~50% </a:t>
            </a:r>
          </a:p>
          <a:p>
            <a:pPr lvl="2"/>
            <a:r>
              <a:rPr lang="en-US" altLang="ko-KR" dirty="0">
                <a:solidFill>
                  <a:schemeClr val="accent3"/>
                </a:solidFill>
              </a:rPr>
              <a:t>parotid gland: ~40%</a:t>
            </a:r>
          </a:p>
          <a:p>
            <a:pPr lvl="2"/>
            <a:r>
              <a:rPr lang="en-US" altLang="ko-KR" dirty="0"/>
              <a:t>submandibular gland: ~7%</a:t>
            </a:r>
          </a:p>
          <a:p>
            <a:pPr lvl="2"/>
            <a:r>
              <a:rPr lang="en-US" altLang="ko-KR" dirty="0"/>
              <a:t>sublingual gland: ~3%</a:t>
            </a:r>
          </a:p>
          <a:p>
            <a:pPr lvl="1"/>
            <a:r>
              <a:rPr lang="en-US" altLang="ko-KR" dirty="0"/>
              <a:t>M</a:t>
            </a:r>
            <a:r>
              <a:rPr lang="en-US" altLang="ko-KR" dirty="0" smtClean="0"/>
              <a:t>inor </a:t>
            </a:r>
            <a:r>
              <a:rPr lang="en-US" altLang="ko-KR" dirty="0"/>
              <a:t>salivary glands: ~50%</a:t>
            </a:r>
          </a:p>
          <a:p>
            <a:pPr lvl="2"/>
            <a:r>
              <a:rPr lang="en-US" altLang="ko-K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palate: most common</a:t>
            </a:r>
          </a:p>
          <a:p>
            <a:pPr lvl="2"/>
            <a:r>
              <a:rPr lang="en-US" altLang="ko-KR" dirty="0" err="1"/>
              <a:t>retromolar</a:t>
            </a:r>
            <a:r>
              <a:rPr lang="en-US" altLang="ko-KR" dirty="0"/>
              <a:t> </a:t>
            </a:r>
            <a:r>
              <a:rPr lang="en-US" altLang="ko-KR" dirty="0" smtClean="0"/>
              <a:t>trigone, floor </a:t>
            </a:r>
            <a:r>
              <a:rPr lang="en-US" altLang="ko-KR" dirty="0"/>
              <a:t>of the </a:t>
            </a:r>
            <a:r>
              <a:rPr lang="en-US" altLang="ko-KR" dirty="0" smtClean="0"/>
              <a:t>mouth, buccal mucosa, </a:t>
            </a:r>
          </a:p>
          <a:p>
            <a:pPr lvl="2"/>
            <a:r>
              <a:rPr lang="en-US" altLang="ko-KR" dirty="0" smtClean="0"/>
              <a:t>Lip, tongue</a:t>
            </a:r>
            <a:endParaRPr lang="en-US" altLang="ko-KR" dirty="0"/>
          </a:p>
          <a:p>
            <a:pPr lvl="2"/>
            <a:r>
              <a:rPr lang="en-US" altLang="ko-KR" dirty="0"/>
              <a:t>other: 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anywhere </a:t>
            </a:r>
            <a:r>
              <a:rPr lang="en-US" altLang="ko-KR" dirty="0"/>
              <a:t>in the proximal </a:t>
            </a:r>
            <a:r>
              <a:rPr lang="en-US" altLang="ko-KR" dirty="0" err="1"/>
              <a:t>aerodigestive</a:t>
            </a:r>
            <a:r>
              <a:rPr lang="en-US" altLang="ko-KR" dirty="0"/>
              <a:t> tract, the lacrimal glands and even in the bronchi 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8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b="1" dirty="0"/>
              <a:t>Histology</a:t>
            </a:r>
          </a:p>
          <a:p>
            <a:pPr lvl="1"/>
            <a:r>
              <a:rPr lang="en-US" altLang="ko-KR" dirty="0"/>
              <a:t>Histology will often show </a:t>
            </a:r>
            <a:r>
              <a:rPr lang="en-US" altLang="ko-K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clear mucin containing </a:t>
            </a:r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cells</a:t>
            </a:r>
            <a:endParaRPr lang="en-US" altLang="ko-KR" dirty="0"/>
          </a:p>
          <a:p>
            <a:pPr lvl="1"/>
            <a:r>
              <a:rPr lang="en-US" altLang="ko-KR" dirty="0" smtClean="0">
                <a:solidFill>
                  <a:schemeClr val="accent4"/>
                </a:solidFill>
              </a:rPr>
              <a:t>low </a:t>
            </a:r>
            <a:r>
              <a:rPr lang="en-US" altLang="ko-KR" dirty="0">
                <a:solidFill>
                  <a:schemeClr val="accent4"/>
                </a:solidFill>
              </a:rPr>
              <a:t>grade:</a:t>
            </a:r>
          </a:p>
          <a:p>
            <a:pPr lvl="2"/>
            <a:r>
              <a:rPr lang="en-US" altLang="ko-KR" dirty="0"/>
              <a:t>well-differentiated cells with little cellular atypia</a:t>
            </a:r>
          </a:p>
          <a:p>
            <a:pPr lvl="2"/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high proportion of mucous cells</a:t>
            </a:r>
          </a:p>
          <a:p>
            <a:pPr lvl="2"/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prominent cyst formation</a:t>
            </a:r>
          </a:p>
          <a:p>
            <a:pPr lvl="1"/>
            <a:r>
              <a:rPr lang="en-US" altLang="ko-KR" dirty="0">
                <a:solidFill>
                  <a:schemeClr val="accent4"/>
                </a:solidFill>
              </a:rPr>
              <a:t>intermediate </a:t>
            </a:r>
            <a:r>
              <a:rPr lang="en-US" altLang="ko-KR" dirty="0" smtClean="0">
                <a:solidFill>
                  <a:schemeClr val="accent4"/>
                </a:solidFill>
              </a:rPr>
              <a:t>grade</a:t>
            </a:r>
          </a:p>
          <a:p>
            <a:pPr lvl="1"/>
            <a:r>
              <a:rPr lang="en-US" altLang="ko-KR" dirty="0" smtClean="0">
                <a:solidFill>
                  <a:schemeClr val="accent4"/>
                </a:solidFill>
              </a:rPr>
              <a:t>high </a:t>
            </a:r>
            <a:r>
              <a:rPr lang="en-US" altLang="ko-KR" dirty="0">
                <a:solidFill>
                  <a:schemeClr val="accent4"/>
                </a:solidFill>
              </a:rPr>
              <a:t>grade</a:t>
            </a:r>
          </a:p>
          <a:p>
            <a:pPr lvl="2"/>
            <a:r>
              <a:rPr lang="en-US" altLang="ko-KR" dirty="0"/>
              <a:t>poorly differentiated with cellular </a:t>
            </a:r>
            <a:r>
              <a:rPr lang="en-US" altLang="ko-KR" dirty="0" err="1"/>
              <a:t>pleomorphism</a:t>
            </a:r>
            <a:endParaRPr lang="en-US" altLang="ko-KR" dirty="0"/>
          </a:p>
          <a:p>
            <a:pPr lvl="2"/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high proportion of squamous cells</a:t>
            </a:r>
          </a:p>
          <a:p>
            <a:pPr lvl="2"/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solid with few if any cysts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9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294</TotalTime>
  <Words>140</Words>
  <Application>Microsoft Office PowerPoint</Application>
  <PresentationFormat>화면 슬라이드 쇼(4:3)</PresentationFormat>
  <Paragraphs>55</Paragraphs>
  <Slides>11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0" baseType="lpstr">
      <vt:lpstr>HY중고딕</vt:lpstr>
      <vt:lpstr>맑은 고딕</vt:lpstr>
      <vt:lpstr>Arial</vt:lpstr>
      <vt:lpstr>Consolas</vt:lpstr>
      <vt:lpstr>Corbel</vt:lpstr>
      <vt:lpstr>Wingdings</vt:lpstr>
      <vt:lpstr>Wingdings 2</vt:lpstr>
      <vt:lpstr>Wingdings 3</vt:lpstr>
      <vt:lpstr>메트로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Mucoepidermoid carcinoma </vt:lpstr>
      <vt:lpstr>PowerPoint 프레젠테이션</vt:lpstr>
      <vt:lpstr>PowerPoint 프레젠테이션</vt:lpstr>
      <vt:lpstr>PowerPoint 프레젠테이션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2</dc:title>
  <dc:creator>MVDVMA2</dc:creator>
  <cp:lastModifiedBy>서 경진</cp:lastModifiedBy>
  <cp:revision>14</cp:revision>
  <dcterms:created xsi:type="dcterms:W3CDTF">2016-07-11T07:45:11Z</dcterms:created>
  <dcterms:modified xsi:type="dcterms:W3CDTF">2020-10-20T07:22:02Z</dcterms:modified>
</cp:coreProperties>
</file>