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en-US" dirty="0"/>
              <a:t>OCAD CASE</a:t>
            </a:r>
            <a:endParaRPr lang="pt-B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20000"/>
          </a:bodyPr>
          <a:lstStyle/>
          <a:p>
            <a:r>
              <a:rPr lang="pt-BR" altLang="en-US"/>
              <a:t>MALE, 64 Years old</a:t>
            </a:r>
            <a:endParaRPr lang="pt-BR" altLang="en-US"/>
          </a:p>
          <a:p>
            <a:r>
              <a:rPr lang="pt-BR" altLang="en-US"/>
              <a:t>Pacient slipped twice:</a:t>
            </a:r>
            <a:endParaRPr lang="pt-BR" altLang="en-US"/>
          </a:p>
          <a:p>
            <a:r>
              <a:rPr lang="pt-BR" altLang="en-US"/>
              <a:t>2 months ago and 45 days ago, when started mild thigh pain</a:t>
            </a:r>
            <a:endParaRPr lang="pt-BR" altLang="en-US"/>
          </a:p>
        </p:txBody>
      </p:sp>
      <p:sp>
        <p:nvSpPr>
          <p:cNvPr id="4" name="Text Box 3"/>
          <p:cNvSpPr txBox="1"/>
          <p:nvPr/>
        </p:nvSpPr>
        <p:spPr>
          <a:xfrm>
            <a:off x="3104515" y="5249545"/>
            <a:ext cx="549211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Cláudio Régis Silveira, MD</a:t>
            </a:r>
            <a:endParaRPr lang="pt-BR" altLang="en-US"/>
          </a:p>
          <a:p>
            <a:r>
              <a:rPr lang="pt-BR" altLang="en-US"/>
              <a:t>Matheus Cavalcante, MD</a:t>
            </a:r>
            <a:endParaRPr lang="pt-BR" altLang="en-US"/>
          </a:p>
          <a:p>
            <a:r>
              <a:rPr lang="pt-BR" altLang="en-US"/>
              <a:t>São Carlos Hospital, Fortaleza, CE, Brazil</a:t>
            </a:r>
            <a:endParaRPr lang="pt-B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x-ray</a:t>
            </a:r>
            <a:endParaRPr lang="pt-BR" altLang="en-US"/>
          </a:p>
        </p:txBody>
      </p:sp>
      <p:pic>
        <p:nvPicPr>
          <p:cNvPr id="4" name="Picture 3" descr="20201117_17265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6840" y="892175"/>
            <a:ext cx="4747895" cy="5003800"/>
          </a:xfrm>
          <a:prstGeom prst="rect">
            <a:avLst/>
          </a:prstGeom>
        </p:spPr>
      </p:pic>
      <p:pic>
        <p:nvPicPr>
          <p:cNvPr id="5" name="Picture 4" descr="20201117_1726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525" y="925830"/>
            <a:ext cx="4106545" cy="493649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392170" y="6207760"/>
            <a:ext cx="568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Pictures sent from another service by phone message</a:t>
            </a:r>
            <a:endParaRPr lang="pt-B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MRI</a:t>
            </a:r>
            <a:endParaRPr lang="pt-BR" altLang="en-US"/>
          </a:p>
        </p:txBody>
      </p:sp>
      <p:pic>
        <p:nvPicPr>
          <p:cNvPr id="4" name="Picture 3" descr="IMG-0003-00001"/>
          <p:cNvPicPr>
            <a:picLocks noChangeAspect="1"/>
          </p:cNvPicPr>
          <p:nvPr/>
        </p:nvPicPr>
        <p:blipFill>
          <a:blip r:embed="rId1"/>
          <a:srcRect l="18970" t="24362" r="14591" b="17165"/>
          <a:stretch>
            <a:fillRect/>
          </a:stretch>
        </p:blipFill>
        <p:spPr>
          <a:xfrm>
            <a:off x="2787650" y="365125"/>
            <a:ext cx="2569210" cy="2261870"/>
          </a:xfrm>
          <a:prstGeom prst="rect">
            <a:avLst/>
          </a:prstGeom>
        </p:spPr>
      </p:pic>
      <p:pic>
        <p:nvPicPr>
          <p:cNvPr id="5" name="Picture 4" descr="IMG-0004-00001"/>
          <p:cNvPicPr>
            <a:picLocks noChangeAspect="1"/>
          </p:cNvPicPr>
          <p:nvPr/>
        </p:nvPicPr>
        <p:blipFill>
          <a:blip r:embed="rId2"/>
          <a:srcRect l="20908" t="26724" r="17228" b="17405"/>
          <a:stretch>
            <a:fillRect/>
          </a:stretch>
        </p:blipFill>
        <p:spPr>
          <a:xfrm>
            <a:off x="5440045" y="365125"/>
            <a:ext cx="2505075" cy="2262505"/>
          </a:xfrm>
          <a:prstGeom prst="rect">
            <a:avLst/>
          </a:prstGeom>
        </p:spPr>
      </p:pic>
      <p:pic>
        <p:nvPicPr>
          <p:cNvPr id="6" name="Picture 5" descr="IMG-0005-00001"/>
          <p:cNvPicPr>
            <a:picLocks noChangeAspect="1"/>
          </p:cNvPicPr>
          <p:nvPr/>
        </p:nvPicPr>
        <p:blipFill>
          <a:blip r:embed="rId3"/>
          <a:srcRect l="19358" t="29214" r="17807" b="20975"/>
          <a:stretch>
            <a:fillRect/>
          </a:stretch>
        </p:blipFill>
        <p:spPr>
          <a:xfrm>
            <a:off x="8172450" y="365125"/>
            <a:ext cx="2851785" cy="2261235"/>
          </a:xfrm>
          <a:prstGeom prst="rect">
            <a:avLst/>
          </a:prstGeom>
        </p:spPr>
      </p:pic>
      <p:pic>
        <p:nvPicPr>
          <p:cNvPr id="8" name="Picture 7" descr="IMG-0007-00001"/>
          <p:cNvPicPr>
            <a:picLocks noChangeAspect="1"/>
          </p:cNvPicPr>
          <p:nvPr/>
        </p:nvPicPr>
        <p:blipFill>
          <a:blip r:embed="rId4"/>
          <a:srcRect l="22058" t="24933" r="16217" b="19474"/>
          <a:stretch>
            <a:fillRect/>
          </a:stretch>
        </p:blipFill>
        <p:spPr>
          <a:xfrm>
            <a:off x="2871470" y="3870325"/>
            <a:ext cx="2571750" cy="2316480"/>
          </a:xfrm>
          <a:prstGeom prst="rect">
            <a:avLst/>
          </a:prstGeom>
        </p:spPr>
      </p:pic>
      <p:pic>
        <p:nvPicPr>
          <p:cNvPr id="9" name="Picture 8" descr="IMG-0008-00001"/>
          <p:cNvPicPr>
            <a:picLocks noChangeAspect="1"/>
          </p:cNvPicPr>
          <p:nvPr/>
        </p:nvPicPr>
        <p:blipFill>
          <a:blip r:embed="rId5"/>
          <a:srcRect l="21653" t="23899" r="17992" b="19474"/>
          <a:stretch>
            <a:fillRect/>
          </a:stretch>
        </p:blipFill>
        <p:spPr>
          <a:xfrm>
            <a:off x="5665470" y="3870325"/>
            <a:ext cx="2574290" cy="2416175"/>
          </a:xfrm>
          <a:prstGeom prst="rect">
            <a:avLst/>
          </a:prstGeom>
        </p:spPr>
      </p:pic>
      <p:pic>
        <p:nvPicPr>
          <p:cNvPr id="10" name="Picture 9" descr="IMG-0009-00001"/>
          <p:cNvPicPr>
            <a:picLocks noChangeAspect="1"/>
          </p:cNvPicPr>
          <p:nvPr/>
        </p:nvPicPr>
        <p:blipFill>
          <a:blip r:embed="rId6"/>
          <a:srcRect l="20649" t="27728" r="19116" b="19522"/>
          <a:stretch>
            <a:fillRect/>
          </a:stretch>
        </p:blipFill>
        <p:spPr>
          <a:xfrm>
            <a:off x="8644255" y="3869690"/>
            <a:ext cx="2759075" cy="241617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836420" y="1821180"/>
            <a:ext cx="821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T1</a:t>
            </a:r>
            <a:endParaRPr lang="pt-BR" altLang="en-US"/>
          </a:p>
        </p:txBody>
      </p:sp>
      <p:sp>
        <p:nvSpPr>
          <p:cNvPr id="12" name="Text Box 11"/>
          <p:cNvSpPr txBox="1"/>
          <p:nvPr/>
        </p:nvSpPr>
        <p:spPr>
          <a:xfrm>
            <a:off x="1836420" y="4844415"/>
            <a:ext cx="8210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pt-BR" altLang="en-US"/>
              <a:t>STIR</a:t>
            </a:r>
            <a:endParaRPr lang="pt-B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262380" cy="1325880"/>
          </a:xfrm>
        </p:spPr>
        <p:txBody>
          <a:bodyPr/>
          <a:p>
            <a:r>
              <a:rPr lang="pt-BR" altLang="en-US"/>
              <a:t>MRI</a:t>
            </a:r>
            <a:endParaRPr lang="pt-BR" altLang="en-US"/>
          </a:p>
        </p:txBody>
      </p:sp>
      <p:pic>
        <p:nvPicPr>
          <p:cNvPr id="4" name="Picture 3" descr="IMG-0002-000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8500" y="1402715"/>
            <a:ext cx="4876800" cy="4876800"/>
          </a:xfrm>
          <a:prstGeom prst="rect">
            <a:avLst/>
          </a:prstGeom>
        </p:spPr>
      </p:pic>
      <p:pic>
        <p:nvPicPr>
          <p:cNvPr id="5" name="Picture 4" descr="IMG-0001-00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1402715"/>
            <a:ext cx="4876800" cy="487680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851275" y="1051560"/>
            <a:ext cx="40957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altLang="en-US"/>
              <a:t>T1</a:t>
            </a:r>
            <a:endParaRPr lang="pt-BR" altLang="en-US"/>
          </a:p>
        </p:txBody>
      </p:sp>
      <p:sp>
        <p:nvSpPr>
          <p:cNvPr id="7" name="Text Box 6"/>
          <p:cNvSpPr txBox="1"/>
          <p:nvPr/>
        </p:nvSpPr>
        <p:spPr>
          <a:xfrm>
            <a:off x="9389745" y="969010"/>
            <a:ext cx="57848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pt-BR" altLang="en-US"/>
              <a:t>STIR</a:t>
            </a:r>
            <a:endParaRPr lang="pt-BR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45" y="85725"/>
            <a:ext cx="4304665" cy="993775"/>
          </a:xfrm>
        </p:spPr>
        <p:txBody>
          <a:bodyPr>
            <a:normAutofit/>
          </a:bodyPr>
          <a:p>
            <a:r>
              <a:rPr lang="pt-BR" altLang="en-US"/>
              <a:t>MRI - T1 gad</a:t>
            </a:r>
            <a:endParaRPr lang="pt-BR" altLang="en-US"/>
          </a:p>
        </p:txBody>
      </p:sp>
      <p:pic>
        <p:nvPicPr>
          <p:cNvPr id="4" name="Picture 3" descr="IMG-0016-00001"/>
          <p:cNvPicPr>
            <a:picLocks noChangeAspect="1"/>
          </p:cNvPicPr>
          <p:nvPr/>
        </p:nvPicPr>
        <p:blipFill>
          <a:blip r:embed="rId1"/>
          <a:srcRect r="49790"/>
          <a:stretch>
            <a:fillRect/>
          </a:stretch>
        </p:blipFill>
        <p:spPr>
          <a:xfrm>
            <a:off x="458470" y="1139825"/>
            <a:ext cx="2562860" cy="5104130"/>
          </a:xfrm>
          <a:prstGeom prst="rect">
            <a:avLst/>
          </a:prstGeom>
        </p:spPr>
      </p:pic>
      <p:pic>
        <p:nvPicPr>
          <p:cNvPr id="5" name="Picture 4" descr="IMG-0017-000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960" y="565150"/>
            <a:ext cx="3079115" cy="3079115"/>
          </a:xfrm>
          <a:prstGeom prst="rect">
            <a:avLst/>
          </a:prstGeom>
        </p:spPr>
      </p:pic>
      <p:pic>
        <p:nvPicPr>
          <p:cNvPr id="6" name="Picture 5" descr="IMG-0018-00001"/>
          <p:cNvPicPr>
            <a:picLocks noChangeAspect="1"/>
          </p:cNvPicPr>
          <p:nvPr/>
        </p:nvPicPr>
        <p:blipFill>
          <a:blip r:embed="rId3"/>
          <a:srcRect l="18516" t="25143" r="17331" b="20911"/>
          <a:stretch>
            <a:fillRect/>
          </a:stretch>
        </p:blipFill>
        <p:spPr>
          <a:xfrm>
            <a:off x="3719195" y="3724275"/>
            <a:ext cx="3128645" cy="2630805"/>
          </a:xfrm>
          <a:prstGeom prst="rect">
            <a:avLst/>
          </a:prstGeom>
        </p:spPr>
      </p:pic>
      <p:pic>
        <p:nvPicPr>
          <p:cNvPr id="7" name="Picture 6" descr="IMG-0019-00001"/>
          <p:cNvPicPr>
            <a:picLocks noChangeAspect="1"/>
          </p:cNvPicPr>
          <p:nvPr/>
        </p:nvPicPr>
        <p:blipFill>
          <a:blip r:embed="rId4"/>
          <a:srcRect l="19909" t="24388" r="16510" b="19453"/>
          <a:stretch>
            <a:fillRect/>
          </a:stretch>
        </p:blipFill>
        <p:spPr>
          <a:xfrm>
            <a:off x="6917055" y="3724275"/>
            <a:ext cx="2978150" cy="263080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580" y="125730"/>
            <a:ext cx="10515600" cy="913130"/>
          </a:xfrm>
        </p:spPr>
        <p:txBody>
          <a:bodyPr/>
          <a:p>
            <a:r>
              <a:rPr lang="pt-BR" altLang="en-US"/>
              <a:t>DWI - ADC</a:t>
            </a:r>
            <a:endParaRPr lang="pt-BR" altLang="en-US"/>
          </a:p>
        </p:txBody>
      </p:sp>
      <p:pic>
        <p:nvPicPr>
          <p:cNvPr id="4" name="Picture 3" descr="IMG-0010-00001"/>
          <p:cNvPicPr>
            <a:picLocks noChangeAspect="1"/>
          </p:cNvPicPr>
          <p:nvPr/>
        </p:nvPicPr>
        <p:blipFill>
          <a:blip r:embed="rId1"/>
          <a:srcRect l="16875" t="27891" r="19453" b="18255"/>
          <a:stretch>
            <a:fillRect/>
          </a:stretch>
        </p:blipFill>
        <p:spPr>
          <a:xfrm>
            <a:off x="2376170" y="878840"/>
            <a:ext cx="2952115" cy="2496820"/>
          </a:xfrm>
          <a:prstGeom prst="rect">
            <a:avLst/>
          </a:prstGeom>
        </p:spPr>
      </p:pic>
      <p:pic>
        <p:nvPicPr>
          <p:cNvPr id="5" name="Picture 4" descr="IMG-0011-00001"/>
          <p:cNvPicPr>
            <a:picLocks noChangeAspect="1"/>
          </p:cNvPicPr>
          <p:nvPr/>
        </p:nvPicPr>
        <p:blipFill>
          <a:blip r:embed="rId2"/>
          <a:srcRect l="21615" t="28359" r="19818" b="20938"/>
          <a:stretch>
            <a:fillRect/>
          </a:stretch>
        </p:blipFill>
        <p:spPr>
          <a:xfrm>
            <a:off x="5480685" y="878840"/>
            <a:ext cx="2884170" cy="2497455"/>
          </a:xfrm>
          <a:prstGeom prst="rect">
            <a:avLst/>
          </a:prstGeom>
        </p:spPr>
      </p:pic>
      <p:pic>
        <p:nvPicPr>
          <p:cNvPr id="6" name="Picture 5" descr="IMG-0012-00001"/>
          <p:cNvPicPr>
            <a:picLocks noChangeAspect="1"/>
          </p:cNvPicPr>
          <p:nvPr/>
        </p:nvPicPr>
        <p:blipFill>
          <a:blip r:embed="rId3"/>
          <a:srcRect l="19635" t="29089" r="19063" b="23359"/>
          <a:stretch>
            <a:fillRect/>
          </a:stretch>
        </p:blipFill>
        <p:spPr>
          <a:xfrm>
            <a:off x="8520430" y="878840"/>
            <a:ext cx="3219450" cy="2497455"/>
          </a:xfrm>
          <a:prstGeom prst="rect">
            <a:avLst/>
          </a:prstGeom>
        </p:spPr>
      </p:pic>
      <p:pic>
        <p:nvPicPr>
          <p:cNvPr id="7" name="Picture 6" descr="IMG-0013-00001"/>
          <p:cNvPicPr>
            <a:picLocks noChangeAspect="1"/>
          </p:cNvPicPr>
          <p:nvPr/>
        </p:nvPicPr>
        <p:blipFill>
          <a:blip r:embed="rId4"/>
          <a:srcRect l="11771" t="23958" r="21406" b="19453"/>
          <a:stretch>
            <a:fillRect/>
          </a:stretch>
        </p:blipFill>
        <p:spPr>
          <a:xfrm>
            <a:off x="2376170" y="3437890"/>
            <a:ext cx="2930525" cy="2482215"/>
          </a:xfrm>
          <a:prstGeom prst="rect">
            <a:avLst/>
          </a:prstGeom>
        </p:spPr>
      </p:pic>
      <p:pic>
        <p:nvPicPr>
          <p:cNvPr id="8" name="Picture 7" descr="IMG-0014-00001"/>
          <p:cNvPicPr>
            <a:picLocks noChangeAspect="1"/>
          </p:cNvPicPr>
          <p:nvPr/>
        </p:nvPicPr>
        <p:blipFill>
          <a:blip r:embed="rId5"/>
          <a:srcRect l="13333" t="10391" r="20234" b="18464"/>
          <a:stretch>
            <a:fillRect/>
          </a:stretch>
        </p:blipFill>
        <p:spPr>
          <a:xfrm>
            <a:off x="5744210" y="3479165"/>
            <a:ext cx="2357120" cy="2524125"/>
          </a:xfrm>
          <a:prstGeom prst="rect">
            <a:avLst/>
          </a:prstGeom>
        </p:spPr>
      </p:pic>
      <p:pic>
        <p:nvPicPr>
          <p:cNvPr id="9" name="Picture 8" descr="IMG-0015-00001"/>
          <p:cNvPicPr>
            <a:picLocks noChangeAspect="1"/>
          </p:cNvPicPr>
          <p:nvPr/>
        </p:nvPicPr>
        <p:blipFill>
          <a:blip r:embed="rId6"/>
          <a:srcRect l="12969" t="15729" r="17448" b="19427"/>
          <a:stretch>
            <a:fillRect/>
          </a:stretch>
        </p:blipFill>
        <p:spPr>
          <a:xfrm>
            <a:off x="8520430" y="3437890"/>
            <a:ext cx="2797175" cy="2606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pt-BR" altLang="en-US"/>
              <a:t>Hypotheses?</a:t>
            </a:r>
            <a:endParaRPr lang="pt-B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pt-BR" altLang="en-US"/>
              <a:t>- Subperiosteal hematoma</a:t>
            </a:r>
            <a:endParaRPr lang="pt-BR" altLang="en-US"/>
          </a:p>
          <a:p>
            <a:pPr marL="0" indent="0">
              <a:buNone/>
            </a:pPr>
            <a:r>
              <a:rPr lang="pt-BR" altLang="en-US"/>
              <a:t>- Myositis ossificans</a:t>
            </a:r>
            <a:endParaRPr lang="pt-BR" altLang="en-US"/>
          </a:p>
          <a:p>
            <a:pPr marL="0" indent="0">
              <a:buNone/>
            </a:pPr>
            <a:r>
              <a:rPr lang="pt-BR" altLang="en-US"/>
              <a:t>- Chronic avulsion Lesion</a:t>
            </a:r>
            <a:endParaRPr lang="pt-BR" altLang="en-US"/>
          </a:p>
          <a:p>
            <a:pPr marL="0" indent="0">
              <a:buNone/>
            </a:pPr>
            <a:r>
              <a:rPr lang="pt-BR" altLang="en-US"/>
              <a:t>- Parosteal osteosarcoma</a:t>
            </a:r>
            <a:endParaRPr lang="pt-BR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WPS Presentation</Application>
  <PresentationFormat>Widescreen</PresentationFormat>
  <Paragraphs>37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 Light</vt:lpstr>
      <vt:lpstr>Calibri</vt:lpstr>
      <vt:lpstr>Microsoft YaHei</vt:lpstr>
      <vt:lpstr/>
      <vt:lpstr>Arial Unicode MS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OCAD CASE</dc:title>
  <dc:creator/>
  <cp:lastModifiedBy>Medicos</cp:lastModifiedBy>
  <cp:revision>1</cp:revision>
  <dcterms:created xsi:type="dcterms:W3CDTF">2020-11-17T21:05:35Z</dcterms:created>
  <dcterms:modified xsi:type="dcterms:W3CDTF">2020-11-17T21:05:35Z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